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8"/>
  </p:notesMasterIdLst>
  <p:sldIdLst>
    <p:sldId id="256" r:id="rId5"/>
    <p:sldId id="257" r:id="rId6"/>
    <p:sldId id="258" r:id="rId7"/>
    <p:sldId id="259" r:id="rId8"/>
    <p:sldId id="268" r:id="rId9"/>
    <p:sldId id="260" r:id="rId10"/>
    <p:sldId id="261" r:id="rId11"/>
    <p:sldId id="262" r:id="rId12"/>
    <p:sldId id="263" r:id="rId13"/>
    <p:sldId id="264" r:id="rId14"/>
    <p:sldId id="265" r:id="rId15"/>
    <p:sldId id="266" r:id="rId16"/>
    <p:sldId id="267" r:id="rId17"/>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45D99C-13F4-A25B-2ABD-B73DF147B81E}" name="Vail, Denise" initials="VD" userId="S::denise_vail@uhc.com::63a2a456-c8a6-4086-a6f1-d65f501d5c74"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577"/>
    <a:srgbClr val="00B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35" autoAdjust="0"/>
    <p:restoredTop sz="94660"/>
  </p:normalViewPr>
  <p:slideViewPr>
    <p:cSldViewPr snapToGrid="0">
      <p:cViewPr varScale="1">
        <p:scale>
          <a:sx n="69" d="100"/>
          <a:sy n="69" d="100"/>
        </p:scale>
        <p:origin x="2790"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134FDDD5-8961-4A46-963F-C12F85F2DB11}" type="datetimeFigureOut">
              <a:rPr lang="en-US" smtClean="0"/>
              <a:t>11/9/2022</a:t>
            </a:fld>
            <a:endParaRPr lang="en-US" dirty="0"/>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C307CBD2-8C96-4E3E-BCE9-BED3F442F608}" type="slidenum">
              <a:rPr lang="en-US" smtClean="0"/>
              <a:t>‹#›</a:t>
            </a:fld>
            <a:endParaRPr lang="en-US" dirty="0"/>
          </a:p>
        </p:txBody>
      </p:sp>
    </p:spTree>
    <p:extLst>
      <p:ext uri="{BB962C8B-B14F-4D97-AF65-F5344CB8AC3E}">
        <p14:creationId xmlns:p14="http://schemas.microsoft.com/office/powerpoint/2010/main" val="419200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07CBD2-8C96-4E3E-BCE9-BED3F442F608}" type="slidenum">
              <a:rPr lang="en-US" smtClean="0"/>
              <a:t>1</a:t>
            </a:fld>
            <a:endParaRPr lang="en-US" dirty="0"/>
          </a:p>
        </p:txBody>
      </p:sp>
    </p:spTree>
    <p:extLst>
      <p:ext uri="{BB962C8B-B14F-4D97-AF65-F5344CB8AC3E}">
        <p14:creationId xmlns:p14="http://schemas.microsoft.com/office/powerpoint/2010/main" val="753216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6" name="Holder 6"/>
          <p:cNvSpPr>
            <a:spLocks noGrp="1"/>
          </p:cNvSpPr>
          <p:nvPr>
            <p:ph type="sldNum" sz="quarter" idx="7"/>
          </p:nvPr>
        </p:nvSpPr>
        <p:spPr/>
        <p:txBody>
          <a:bodyPr lIns="0" tIns="0" rIns="0" bIns="0"/>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577"/>
                </a:solidFill>
                <a:latin typeface="Georgia"/>
                <a:cs typeface="Georgi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6" name="Holder 6"/>
          <p:cNvSpPr>
            <a:spLocks noGrp="1"/>
          </p:cNvSpPr>
          <p:nvPr>
            <p:ph type="sldNum" sz="quarter" idx="7"/>
          </p:nvPr>
        </p:nvSpPr>
        <p:spPr/>
        <p:txBody>
          <a:bodyPr lIns="0" tIns="0" rIns="0" bIns="0"/>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577"/>
                </a:solidFill>
                <a:latin typeface="Georgia"/>
                <a:cs typeface="Georgia"/>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7" name="Holder 7"/>
          <p:cNvSpPr>
            <a:spLocks noGrp="1"/>
          </p:cNvSpPr>
          <p:nvPr>
            <p:ph type="sldNum" sz="quarter" idx="7"/>
          </p:nvPr>
        </p:nvSpPr>
        <p:spPr/>
        <p:txBody>
          <a:bodyPr lIns="0" tIns="0" rIns="0" bIns="0"/>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577"/>
                </a:solidFill>
                <a:latin typeface="Georgia"/>
                <a:cs typeface="Georgia"/>
              </a:defRPr>
            </a:lvl1pPr>
          </a:lstStyle>
          <a:p>
            <a:endParaRPr/>
          </a:p>
        </p:txBody>
      </p:sp>
      <p:sp>
        <p:nvSpPr>
          <p:cNvPr id="3" name="Holder 3"/>
          <p:cNvSpPr>
            <a:spLocks noGrp="1"/>
          </p:cNvSpPr>
          <p:nvPr>
            <p:ph type="ftr" sz="quarter" idx="5"/>
          </p:nvPr>
        </p:nvSpPr>
        <p:spPr/>
        <p:txBody>
          <a:bodyPr lIns="0" tIns="0" rIns="0" bIns="0"/>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5" name="Holder 5"/>
          <p:cNvSpPr>
            <a:spLocks noGrp="1"/>
          </p:cNvSpPr>
          <p:nvPr>
            <p:ph type="sldNum" sz="quarter" idx="7"/>
          </p:nvPr>
        </p:nvSpPr>
        <p:spPr/>
        <p:txBody>
          <a:bodyPr lIns="0" tIns="0" rIns="0" bIns="0"/>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4" name="Holder 4"/>
          <p:cNvSpPr>
            <a:spLocks noGrp="1"/>
          </p:cNvSpPr>
          <p:nvPr>
            <p:ph type="sldNum" sz="quarter" idx="7"/>
          </p:nvPr>
        </p:nvSpPr>
        <p:spPr/>
        <p:txBody>
          <a:bodyPr lIns="0" tIns="0" rIns="0" bIns="0"/>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419100" y="9305543"/>
            <a:ext cx="132587" cy="231648"/>
          </a:xfrm>
          <a:prstGeom prst="rect">
            <a:avLst/>
          </a:prstGeom>
        </p:spPr>
      </p:pic>
      <p:sp>
        <p:nvSpPr>
          <p:cNvPr id="2" name="Holder 2"/>
          <p:cNvSpPr>
            <a:spLocks noGrp="1"/>
          </p:cNvSpPr>
          <p:nvPr>
            <p:ph type="title"/>
          </p:nvPr>
        </p:nvSpPr>
        <p:spPr>
          <a:xfrm>
            <a:off x="486206" y="3457448"/>
            <a:ext cx="6799986" cy="1305560"/>
          </a:xfrm>
          <a:prstGeom prst="rect">
            <a:avLst/>
          </a:prstGeom>
        </p:spPr>
        <p:txBody>
          <a:bodyPr wrap="square" lIns="0" tIns="0" rIns="0" bIns="0">
            <a:spAutoFit/>
          </a:bodyPr>
          <a:lstStyle>
            <a:lvl1pPr>
              <a:defRPr sz="2800" b="1" i="0">
                <a:solidFill>
                  <a:srgbClr val="002577"/>
                </a:solidFill>
                <a:latin typeface="Georgia"/>
                <a:cs typeface="Georgia"/>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863904" y="9421677"/>
            <a:ext cx="2115820" cy="111125"/>
          </a:xfrm>
          <a:prstGeom prst="rect">
            <a:avLst/>
          </a:prstGeom>
        </p:spPr>
        <p:txBody>
          <a:bodyPr wrap="square" lIns="0" tIns="0" rIns="0" bIns="0">
            <a:spAutoFit/>
          </a:bodyPr>
          <a:lstStyle>
            <a:lvl1pPr>
              <a:defRPr sz="600" b="0" i="0">
                <a:solidFill>
                  <a:srgbClr val="585858"/>
                </a:solidFill>
                <a:latin typeface="Arial"/>
                <a:cs typeface="Arial"/>
              </a:defRPr>
            </a:lvl1p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11/9/2022</a:t>
            </a:fld>
            <a:endParaRPr lang="en-US" dirty="0"/>
          </a:p>
        </p:txBody>
      </p:sp>
      <p:sp>
        <p:nvSpPr>
          <p:cNvPr id="6" name="Holder 6"/>
          <p:cNvSpPr>
            <a:spLocks noGrp="1"/>
          </p:cNvSpPr>
          <p:nvPr>
            <p:ph type="sldNum" sz="quarter" idx="7"/>
          </p:nvPr>
        </p:nvSpPr>
        <p:spPr>
          <a:xfrm>
            <a:off x="7225538" y="9411939"/>
            <a:ext cx="201929" cy="139700"/>
          </a:xfrm>
          <a:prstGeom prst="rect">
            <a:avLst/>
          </a:prstGeom>
        </p:spPr>
        <p:txBody>
          <a:bodyPr wrap="square" lIns="0" tIns="0" rIns="0" bIns="0">
            <a:spAutoFit/>
          </a:bodyPr>
          <a:lstStyle>
            <a:lvl1pPr>
              <a:defRPr sz="800" b="0" i="0">
                <a:solidFill>
                  <a:srgbClr val="002577"/>
                </a:solidFill>
                <a:latin typeface="Arial"/>
                <a:cs typeface="Arial"/>
              </a:defRPr>
            </a:lvl1pPr>
          </a:lstStyle>
          <a:p>
            <a:pPr marL="38100">
              <a:lnSpc>
                <a:spcPct val="100000"/>
              </a:lnSpc>
              <a:spcBef>
                <a:spcPts val="25"/>
              </a:spcBef>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regtap.cms.gov/uploads/library/RxDC-Section-204-Reporting-Instructions-06-30-2022.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g"/><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hyperlink" Target="https://regtap.cms.gov/uploads/library/HIOS-RxDC-User_Manual-10-18-2022.pdf" TargetMode="External"/><Relationship Id="rId2" Type="http://schemas.openxmlformats.org/officeDocument/2006/relationships/hyperlink" Target="https://idm.cms.gov/" TargetMode="External"/><Relationship Id="rId1" Type="http://schemas.openxmlformats.org/officeDocument/2006/relationships/slideLayout" Target="../slideLayouts/slideLayout5.xml"/><Relationship Id="rId5" Type="http://schemas.openxmlformats.org/officeDocument/2006/relationships/hyperlink" Target="https://www.uhc.com/content/dam/uhcdotcom/en/HealthReform/PDF/Provisions/reform-CAA-external-faq.pdf" TargetMode="External"/><Relationship Id="rId4" Type="http://schemas.openxmlformats.org/officeDocument/2006/relationships/hyperlink" Target="https://regtap.cms.gov/uploads/library/HIOS-Portal-User_Manual-07-11-2022.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g"/><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hyperlink" Target="https://regtap.cms.gov/uploads/library/RxDC-Section-204-Reporting-Instructions-06-30-2022.pdf"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s://regtap.cms.gov/uploads/library/RxDC-Section-204-Reporting-Instructions-06-30-2022.pdf" TargetMode="External"/><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5" Type="http://schemas.openxmlformats.org/officeDocument/2006/relationships/hyperlink" Target="https://regtap.cms.gov/uploads/library/RxDC-Section-204-Reporting-Instructions-06-30-2022.pdf" TargetMode="Externa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regtap.cms.gov/uploads/library/RxDC-Section-204-Reporting-Instructions-06-30-2022.pdf" TargetMode="External"/><Relationship Id="rId1" Type="http://schemas.openxmlformats.org/officeDocument/2006/relationships/slideLayout" Target="../slideLayouts/slideLayout5.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hyperlink" Target="https://www.efast.dol.gov/5500Search/"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6604" y="9434377"/>
            <a:ext cx="2090420" cy="85725"/>
          </a:xfrm>
          <a:prstGeom prst="rect">
            <a:avLst/>
          </a:prstGeom>
        </p:spPr>
        <p:txBody>
          <a:bodyPr vert="horz" wrap="square" lIns="0" tIns="0" rIns="0" bIns="0" rtlCol="0">
            <a:spAutoFit/>
          </a:bodyPr>
          <a:lstStyle/>
          <a:p>
            <a:pPr>
              <a:lnSpc>
                <a:spcPts val="665"/>
              </a:lnSpc>
            </a:pPr>
            <a:r>
              <a:rPr sz="600" dirty="0">
                <a:solidFill>
                  <a:srgbClr val="585858"/>
                </a:solidFill>
                <a:latin typeface="Arial"/>
                <a:cs typeface="Arial"/>
              </a:rPr>
              <a:t>©</a:t>
            </a:r>
            <a:r>
              <a:rPr sz="600" spc="-15" dirty="0">
                <a:solidFill>
                  <a:srgbClr val="585858"/>
                </a:solidFill>
                <a:latin typeface="Arial"/>
                <a:cs typeface="Arial"/>
              </a:rPr>
              <a:t> </a:t>
            </a:r>
            <a:r>
              <a:rPr sz="600" dirty="0">
                <a:solidFill>
                  <a:srgbClr val="585858"/>
                </a:solidFill>
                <a:latin typeface="Arial"/>
                <a:cs typeface="Arial"/>
              </a:rPr>
              <a:t>2022 United</a:t>
            </a:r>
            <a:r>
              <a:rPr sz="600" spc="-10" dirty="0">
                <a:solidFill>
                  <a:srgbClr val="585858"/>
                </a:solidFill>
                <a:latin typeface="Arial"/>
                <a:cs typeface="Arial"/>
              </a:rPr>
              <a:t> </a:t>
            </a:r>
            <a:r>
              <a:rPr sz="600" dirty="0">
                <a:solidFill>
                  <a:srgbClr val="585858"/>
                </a:solidFill>
                <a:latin typeface="Arial"/>
                <a:cs typeface="Arial"/>
              </a:rPr>
              <a:t>HealthCare Services,</a:t>
            </a:r>
            <a:r>
              <a:rPr sz="600" spc="-10" dirty="0">
                <a:solidFill>
                  <a:srgbClr val="585858"/>
                </a:solidFill>
                <a:latin typeface="Arial"/>
                <a:cs typeface="Arial"/>
              </a:rPr>
              <a:t> </a:t>
            </a:r>
            <a:r>
              <a:rPr sz="600" dirty="0">
                <a:solidFill>
                  <a:srgbClr val="585858"/>
                </a:solidFill>
                <a:latin typeface="Arial"/>
                <a:cs typeface="Arial"/>
              </a:rPr>
              <a:t>Inc.</a:t>
            </a:r>
            <a:r>
              <a:rPr sz="600" spc="-10" dirty="0">
                <a:solidFill>
                  <a:srgbClr val="585858"/>
                </a:solidFill>
                <a:latin typeface="Arial"/>
                <a:cs typeface="Arial"/>
              </a:rPr>
              <a:t> </a:t>
            </a:r>
            <a:r>
              <a:rPr sz="600" dirty="0">
                <a:solidFill>
                  <a:srgbClr val="585858"/>
                </a:solidFill>
                <a:latin typeface="Arial"/>
                <a:cs typeface="Arial"/>
              </a:rPr>
              <a:t>All</a:t>
            </a:r>
            <a:r>
              <a:rPr sz="600" spc="-15" dirty="0">
                <a:solidFill>
                  <a:srgbClr val="585858"/>
                </a:solidFill>
                <a:latin typeface="Arial"/>
                <a:cs typeface="Arial"/>
              </a:rPr>
              <a:t> </a:t>
            </a:r>
            <a:r>
              <a:rPr sz="600" dirty="0">
                <a:solidFill>
                  <a:srgbClr val="585858"/>
                </a:solidFill>
                <a:latin typeface="Arial"/>
                <a:cs typeface="Arial"/>
              </a:rPr>
              <a:t>Rights </a:t>
            </a:r>
            <a:r>
              <a:rPr sz="600" spc="-10" dirty="0">
                <a:solidFill>
                  <a:srgbClr val="585858"/>
                </a:solidFill>
                <a:latin typeface="Arial"/>
                <a:cs typeface="Arial"/>
              </a:rPr>
              <a:t>Reserved.</a:t>
            </a:r>
            <a:endParaRPr sz="600" dirty="0">
              <a:latin typeface="Arial"/>
              <a:cs typeface="Arial"/>
            </a:endParaRPr>
          </a:p>
        </p:txBody>
      </p:sp>
      <p:sp>
        <p:nvSpPr>
          <p:cNvPr id="3" name="object 3"/>
          <p:cNvSpPr/>
          <p:nvPr/>
        </p:nvSpPr>
        <p:spPr>
          <a:xfrm>
            <a:off x="335279" y="9272016"/>
            <a:ext cx="2656840" cy="657225"/>
          </a:xfrm>
          <a:custGeom>
            <a:avLst/>
            <a:gdLst/>
            <a:ahLst/>
            <a:cxnLst/>
            <a:rect l="l" t="t" r="r" b="b"/>
            <a:pathLst>
              <a:path w="2656840" h="657225">
                <a:moveTo>
                  <a:pt x="2656332" y="0"/>
                </a:moveTo>
                <a:lnTo>
                  <a:pt x="0" y="0"/>
                </a:lnTo>
                <a:lnTo>
                  <a:pt x="0" y="656843"/>
                </a:lnTo>
                <a:lnTo>
                  <a:pt x="2656332" y="656843"/>
                </a:lnTo>
                <a:lnTo>
                  <a:pt x="2656332" y="0"/>
                </a:lnTo>
                <a:close/>
              </a:path>
            </a:pathLst>
          </a:custGeom>
          <a:solidFill>
            <a:srgbClr val="FFFFFF"/>
          </a:solidFill>
        </p:spPr>
        <p:txBody>
          <a:bodyPr wrap="square" lIns="0" tIns="0" rIns="0" bIns="0" rtlCol="0"/>
          <a:lstStyle/>
          <a:p>
            <a:endParaRPr dirty="0"/>
          </a:p>
        </p:txBody>
      </p:sp>
      <p:sp>
        <p:nvSpPr>
          <p:cNvPr id="4" name="object 4"/>
          <p:cNvSpPr/>
          <p:nvPr/>
        </p:nvSpPr>
        <p:spPr>
          <a:xfrm>
            <a:off x="0" y="4800518"/>
            <a:ext cx="7772400" cy="1600200"/>
          </a:xfrm>
          <a:custGeom>
            <a:avLst/>
            <a:gdLst/>
            <a:ahLst/>
            <a:cxnLst/>
            <a:rect l="l" t="t" r="r" b="b"/>
            <a:pathLst>
              <a:path w="7772400" h="1600200">
                <a:moveTo>
                  <a:pt x="2206879" y="1371600"/>
                </a:moveTo>
                <a:lnTo>
                  <a:pt x="2330257" y="1447800"/>
                </a:lnTo>
                <a:lnTo>
                  <a:pt x="2414867" y="1498600"/>
                </a:lnTo>
                <a:lnTo>
                  <a:pt x="2458156" y="1511300"/>
                </a:lnTo>
                <a:lnTo>
                  <a:pt x="2502224" y="1536700"/>
                </a:lnTo>
                <a:lnTo>
                  <a:pt x="2593066" y="1562100"/>
                </a:lnTo>
                <a:lnTo>
                  <a:pt x="2737478" y="1600200"/>
                </a:lnTo>
                <a:lnTo>
                  <a:pt x="3077097" y="1600200"/>
                </a:lnTo>
                <a:lnTo>
                  <a:pt x="3126572" y="1587500"/>
                </a:lnTo>
                <a:lnTo>
                  <a:pt x="3176370" y="1587500"/>
                </a:lnTo>
                <a:lnTo>
                  <a:pt x="3429498" y="1524000"/>
                </a:lnTo>
                <a:lnTo>
                  <a:pt x="3480810" y="1498600"/>
                </a:lnTo>
                <a:lnTo>
                  <a:pt x="3532303" y="1485900"/>
                </a:lnTo>
                <a:lnTo>
                  <a:pt x="3635755" y="1435100"/>
                </a:lnTo>
                <a:lnTo>
                  <a:pt x="3734712" y="1384300"/>
                </a:lnTo>
                <a:lnTo>
                  <a:pt x="2275658" y="1384300"/>
                </a:lnTo>
                <a:lnTo>
                  <a:pt x="2206879" y="1371600"/>
                </a:lnTo>
                <a:close/>
              </a:path>
              <a:path w="7772400" h="1600200">
                <a:moveTo>
                  <a:pt x="5356676" y="368300"/>
                </a:moveTo>
                <a:lnTo>
                  <a:pt x="4993028" y="368300"/>
                </a:lnTo>
                <a:lnTo>
                  <a:pt x="4938396" y="381000"/>
                </a:lnTo>
                <a:lnTo>
                  <a:pt x="4884331" y="381000"/>
                </a:lnTo>
                <a:lnTo>
                  <a:pt x="4726733" y="419100"/>
                </a:lnTo>
                <a:lnTo>
                  <a:pt x="4578551" y="457200"/>
                </a:lnTo>
                <a:lnTo>
                  <a:pt x="4531810" y="482600"/>
                </a:lnTo>
                <a:lnTo>
                  <a:pt x="4486595" y="495300"/>
                </a:lnTo>
                <a:lnTo>
                  <a:pt x="4443026" y="520700"/>
                </a:lnTo>
                <a:lnTo>
                  <a:pt x="4401223" y="533400"/>
                </a:lnTo>
                <a:lnTo>
                  <a:pt x="4361307" y="558800"/>
                </a:lnTo>
                <a:lnTo>
                  <a:pt x="3151632" y="1231900"/>
                </a:lnTo>
                <a:lnTo>
                  <a:pt x="3106997" y="1257300"/>
                </a:lnTo>
                <a:lnTo>
                  <a:pt x="3063349" y="1270000"/>
                </a:lnTo>
                <a:lnTo>
                  <a:pt x="3020414" y="1295400"/>
                </a:lnTo>
                <a:lnTo>
                  <a:pt x="2762427" y="1371600"/>
                </a:lnTo>
                <a:lnTo>
                  <a:pt x="2716811" y="1371600"/>
                </a:lnTo>
                <a:lnTo>
                  <a:pt x="2669716" y="1384300"/>
                </a:lnTo>
                <a:lnTo>
                  <a:pt x="3734712" y="1384300"/>
                </a:lnTo>
                <a:lnTo>
                  <a:pt x="4847971" y="812800"/>
                </a:lnTo>
                <a:lnTo>
                  <a:pt x="4896286" y="774700"/>
                </a:lnTo>
                <a:lnTo>
                  <a:pt x="4995586" y="723900"/>
                </a:lnTo>
                <a:lnTo>
                  <a:pt x="5046286" y="711200"/>
                </a:lnTo>
                <a:lnTo>
                  <a:pt x="5097495" y="685800"/>
                </a:lnTo>
                <a:lnTo>
                  <a:pt x="5149072" y="673100"/>
                </a:lnTo>
                <a:lnTo>
                  <a:pt x="5200873" y="647700"/>
                </a:lnTo>
                <a:lnTo>
                  <a:pt x="5356203" y="609600"/>
                </a:lnTo>
                <a:lnTo>
                  <a:pt x="5407480" y="609600"/>
                </a:lnTo>
                <a:lnTo>
                  <a:pt x="5458269" y="596900"/>
                </a:lnTo>
                <a:lnTo>
                  <a:pt x="5508429" y="596900"/>
                </a:lnTo>
                <a:lnTo>
                  <a:pt x="5557816" y="584200"/>
                </a:lnTo>
                <a:lnTo>
                  <a:pt x="5901252" y="584200"/>
                </a:lnTo>
                <a:lnTo>
                  <a:pt x="5860954" y="558800"/>
                </a:lnTo>
                <a:lnTo>
                  <a:pt x="5819450" y="520700"/>
                </a:lnTo>
                <a:lnTo>
                  <a:pt x="5776824" y="508000"/>
                </a:lnTo>
                <a:lnTo>
                  <a:pt x="5733161" y="482600"/>
                </a:lnTo>
                <a:lnTo>
                  <a:pt x="5688545" y="457200"/>
                </a:lnTo>
                <a:lnTo>
                  <a:pt x="5643061" y="444500"/>
                </a:lnTo>
                <a:lnTo>
                  <a:pt x="5596794" y="419100"/>
                </a:lnTo>
                <a:lnTo>
                  <a:pt x="5502250" y="393700"/>
                </a:lnTo>
                <a:lnTo>
                  <a:pt x="5454142" y="393700"/>
                </a:lnTo>
                <a:lnTo>
                  <a:pt x="5356676" y="368300"/>
                </a:lnTo>
                <a:close/>
              </a:path>
              <a:path w="7772400" h="1600200">
                <a:moveTo>
                  <a:pt x="113582" y="660400"/>
                </a:moveTo>
                <a:lnTo>
                  <a:pt x="0" y="660400"/>
                </a:lnTo>
                <a:lnTo>
                  <a:pt x="0" y="787400"/>
                </a:lnTo>
                <a:lnTo>
                  <a:pt x="140115" y="787400"/>
                </a:lnTo>
                <a:lnTo>
                  <a:pt x="191979" y="800100"/>
                </a:lnTo>
                <a:lnTo>
                  <a:pt x="243349" y="800100"/>
                </a:lnTo>
                <a:lnTo>
                  <a:pt x="294242" y="812800"/>
                </a:lnTo>
                <a:lnTo>
                  <a:pt x="344678" y="812800"/>
                </a:lnTo>
                <a:lnTo>
                  <a:pt x="444255" y="838200"/>
                </a:lnTo>
                <a:lnTo>
                  <a:pt x="493435" y="838200"/>
                </a:lnTo>
                <a:lnTo>
                  <a:pt x="734010" y="901700"/>
                </a:lnTo>
                <a:lnTo>
                  <a:pt x="781194" y="927100"/>
                </a:lnTo>
                <a:lnTo>
                  <a:pt x="921230" y="965200"/>
                </a:lnTo>
                <a:lnTo>
                  <a:pt x="967467" y="990600"/>
                </a:lnTo>
                <a:lnTo>
                  <a:pt x="1059392" y="1016000"/>
                </a:lnTo>
                <a:lnTo>
                  <a:pt x="1105119" y="1041400"/>
                </a:lnTo>
                <a:lnTo>
                  <a:pt x="1150715" y="1054100"/>
                </a:lnTo>
                <a:lnTo>
                  <a:pt x="1196198" y="1079500"/>
                </a:lnTo>
                <a:lnTo>
                  <a:pt x="1286903" y="1104900"/>
                </a:lnTo>
                <a:lnTo>
                  <a:pt x="1332164" y="1130300"/>
                </a:lnTo>
                <a:lnTo>
                  <a:pt x="1377389" y="1143000"/>
                </a:lnTo>
                <a:lnTo>
                  <a:pt x="1422597" y="1168400"/>
                </a:lnTo>
                <a:lnTo>
                  <a:pt x="1513040" y="1193800"/>
                </a:lnTo>
                <a:lnTo>
                  <a:pt x="1558313" y="1219200"/>
                </a:lnTo>
                <a:lnTo>
                  <a:pt x="2064479" y="1358900"/>
                </a:lnTo>
                <a:lnTo>
                  <a:pt x="2111734" y="1358900"/>
                </a:lnTo>
                <a:lnTo>
                  <a:pt x="2159279" y="1371600"/>
                </a:lnTo>
                <a:lnTo>
                  <a:pt x="2207133" y="1371600"/>
                </a:lnTo>
                <a:lnTo>
                  <a:pt x="1852590" y="1270000"/>
                </a:lnTo>
                <a:lnTo>
                  <a:pt x="1808607" y="1244600"/>
                </a:lnTo>
                <a:lnTo>
                  <a:pt x="1720686" y="1219200"/>
                </a:lnTo>
                <a:lnTo>
                  <a:pt x="1676717" y="1193800"/>
                </a:lnTo>
                <a:lnTo>
                  <a:pt x="1632719" y="1181100"/>
                </a:lnTo>
                <a:lnTo>
                  <a:pt x="1588678" y="1155700"/>
                </a:lnTo>
                <a:lnTo>
                  <a:pt x="1544576" y="1143000"/>
                </a:lnTo>
                <a:lnTo>
                  <a:pt x="1456128" y="1092200"/>
                </a:lnTo>
                <a:lnTo>
                  <a:pt x="1411750" y="1079500"/>
                </a:lnTo>
                <a:lnTo>
                  <a:pt x="1322603" y="1041400"/>
                </a:lnTo>
                <a:lnTo>
                  <a:pt x="1232829" y="990600"/>
                </a:lnTo>
                <a:lnTo>
                  <a:pt x="1187666" y="977900"/>
                </a:lnTo>
                <a:lnTo>
                  <a:pt x="1142298" y="952500"/>
                </a:lnTo>
                <a:lnTo>
                  <a:pt x="1096708" y="939800"/>
                </a:lnTo>
                <a:lnTo>
                  <a:pt x="1004801" y="889000"/>
                </a:lnTo>
                <a:lnTo>
                  <a:pt x="958450" y="876300"/>
                </a:lnTo>
                <a:lnTo>
                  <a:pt x="911814" y="850900"/>
                </a:lnTo>
                <a:lnTo>
                  <a:pt x="817619" y="825500"/>
                </a:lnTo>
                <a:lnTo>
                  <a:pt x="770028" y="800100"/>
                </a:lnTo>
                <a:lnTo>
                  <a:pt x="575999" y="749300"/>
                </a:lnTo>
                <a:lnTo>
                  <a:pt x="526494" y="723900"/>
                </a:lnTo>
                <a:lnTo>
                  <a:pt x="476558" y="723900"/>
                </a:lnTo>
                <a:lnTo>
                  <a:pt x="272182" y="673100"/>
                </a:lnTo>
                <a:lnTo>
                  <a:pt x="166988" y="673100"/>
                </a:lnTo>
                <a:lnTo>
                  <a:pt x="113582" y="660400"/>
                </a:lnTo>
                <a:close/>
              </a:path>
              <a:path w="7772400" h="1600200">
                <a:moveTo>
                  <a:pt x="0" y="393700"/>
                </a:moveTo>
                <a:lnTo>
                  <a:pt x="0" y="533400"/>
                </a:lnTo>
                <a:lnTo>
                  <a:pt x="96431" y="533400"/>
                </a:lnTo>
                <a:lnTo>
                  <a:pt x="156202" y="546100"/>
                </a:lnTo>
                <a:lnTo>
                  <a:pt x="215256" y="546100"/>
                </a:lnTo>
                <a:lnTo>
                  <a:pt x="554817" y="622300"/>
                </a:lnTo>
                <a:lnTo>
                  <a:pt x="608998" y="647700"/>
                </a:lnTo>
                <a:lnTo>
                  <a:pt x="715339" y="673100"/>
                </a:lnTo>
                <a:lnTo>
                  <a:pt x="767509" y="698500"/>
                </a:lnTo>
                <a:lnTo>
                  <a:pt x="819018" y="711200"/>
                </a:lnTo>
                <a:lnTo>
                  <a:pt x="920078" y="762000"/>
                </a:lnTo>
                <a:lnTo>
                  <a:pt x="969638" y="774700"/>
                </a:lnTo>
                <a:lnTo>
                  <a:pt x="1066845" y="825500"/>
                </a:lnTo>
                <a:lnTo>
                  <a:pt x="1114502" y="838200"/>
                </a:lnTo>
                <a:lnTo>
                  <a:pt x="1161535" y="863600"/>
                </a:lnTo>
                <a:lnTo>
                  <a:pt x="1253749" y="914400"/>
                </a:lnTo>
                <a:lnTo>
                  <a:pt x="1298941" y="927100"/>
                </a:lnTo>
                <a:lnTo>
                  <a:pt x="1387519" y="977900"/>
                </a:lnTo>
                <a:lnTo>
                  <a:pt x="1473725" y="1028700"/>
                </a:lnTo>
                <a:lnTo>
                  <a:pt x="1557599" y="1066800"/>
                </a:lnTo>
                <a:lnTo>
                  <a:pt x="1598674" y="1092200"/>
                </a:lnTo>
                <a:lnTo>
                  <a:pt x="1639182" y="1104900"/>
                </a:lnTo>
                <a:lnTo>
                  <a:pt x="1718517" y="1155700"/>
                </a:lnTo>
                <a:lnTo>
                  <a:pt x="1757354" y="1168400"/>
                </a:lnTo>
                <a:lnTo>
                  <a:pt x="1795644" y="1193800"/>
                </a:lnTo>
                <a:lnTo>
                  <a:pt x="1870604" y="1219200"/>
                </a:lnTo>
                <a:lnTo>
                  <a:pt x="1907284" y="1244600"/>
                </a:lnTo>
                <a:lnTo>
                  <a:pt x="1943438" y="1257300"/>
                </a:lnTo>
                <a:lnTo>
                  <a:pt x="2048795" y="1295400"/>
                </a:lnTo>
                <a:lnTo>
                  <a:pt x="2149602" y="1333500"/>
                </a:lnTo>
                <a:lnTo>
                  <a:pt x="2115700" y="1308100"/>
                </a:lnTo>
                <a:lnTo>
                  <a:pt x="2015772" y="1270000"/>
                </a:lnTo>
                <a:lnTo>
                  <a:pt x="1982885" y="1244600"/>
                </a:lnTo>
                <a:lnTo>
                  <a:pt x="1950125" y="1231900"/>
                </a:lnTo>
                <a:lnTo>
                  <a:pt x="1917440" y="1206500"/>
                </a:lnTo>
                <a:lnTo>
                  <a:pt x="1884780" y="1193800"/>
                </a:lnTo>
                <a:lnTo>
                  <a:pt x="1819330" y="1143000"/>
                </a:lnTo>
                <a:lnTo>
                  <a:pt x="1786440" y="1130300"/>
                </a:lnTo>
                <a:lnTo>
                  <a:pt x="1720072" y="1079500"/>
                </a:lnTo>
                <a:lnTo>
                  <a:pt x="1686493" y="1066800"/>
                </a:lnTo>
                <a:lnTo>
                  <a:pt x="1618291" y="1016000"/>
                </a:lnTo>
                <a:lnTo>
                  <a:pt x="1583566" y="990600"/>
                </a:lnTo>
                <a:lnTo>
                  <a:pt x="1548358" y="965200"/>
                </a:lnTo>
                <a:lnTo>
                  <a:pt x="1512616" y="939800"/>
                </a:lnTo>
                <a:lnTo>
                  <a:pt x="1476288" y="914400"/>
                </a:lnTo>
                <a:lnTo>
                  <a:pt x="1439324" y="889000"/>
                </a:lnTo>
                <a:lnTo>
                  <a:pt x="1401674" y="876300"/>
                </a:lnTo>
                <a:lnTo>
                  <a:pt x="1363286" y="850900"/>
                </a:lnTo>
                <a:lnTo>
                  <a:pt x="1324109" y="825500"/>
                </a:lnTo>
                <a:lnTo>
                  <a:pt x="1284093" y="800100"/>
                </a:lnTo>
                <a:lnTo>
                  <a:pt x="1243187" y="774700"/>
                </a:lnTo>
                <a:lnTo>
                  <a:pt x="1201339" y="749300"/>
                </a:lnTo>
                <a:lnTo>
                  <a:pt x="1158500" y="723900"/>
                </a:lnTo>
                <a:lnTo>
                  <a:pt x="1114618" y="711200"/>
                </a:lnTo>
                <a:lnTo>
                  <a:pt x="1069643" y="685800"/>
                </a:lnTo>
                <a:lnTo>
                  <a:pt x="1023523" y="660400"/>
                </a:lnTo>
                <a:lnTo>
                  <a:pt x="976209" y="635000"/>
                </a:lnTo>
                <a:lnTo>
                  <a:pt x="927648" y="622300"/>
                </a:lnTo>
                <a:lnTo>
                  <a:pt x="877790" y="596900"/>
                </a:lnTo>
                <a:lnTo>
                  <a:pt x="826585" y="571500"/>
                </a:lnTo>
                <a:lnTo>
                  <a:pt x="773981" y="558800"/>
                </a:lnTo>
                <a:lnTo>
                  <a:pt x="719928" y="533400"/>
                </a:lnTo>
                <a:lnTo>
                  <a:pt x="607270" y="508000"/>
                </a:lnTo>
                <a:lnTo>
                  <a:pt x="548564" y="482600"/>
                </a:lnTo>
                <a:lnTo>
                  <a:pt x="362326" y="444500"/>
                </a:lnTo>
                <a:lnTo>
                  <a:pt x="159842" y="406400"/>
                </a:lnTo>
                <a:lnTo>
                  <a:pt x="0" y="393700"/>
                </a:lnTo>
                <a:close/>
              </a:path>
              <a:path w="7772400" h="1600200">
                <a:moveTo>
                  <a:pt x="0" y="114300"/>
                </a:moveTo>
                <a:lnTo>
                  <a:pt x="0" y="254000"/>
                </a:lnTo>
                <a:lnTo>
                  <a:pt x="180949" y="279400"/>
                </a:lnTo>
                <a:lnTo>
                  <a:pt x="381540" y="317500"/>
                </a:lnTo>
                <a:lnTo>
                  <a:pt x="564891" y="355600"/>
                </a:lnTo>
                <a:lnTo>
                  <a:pt x="622441" y="381000"/>
                </a:lnTo>
                <a:lnTo>
                  <a:pt x="732526" y="406400"/>
                </a:lnTo>
                <a:lnTo>
                  <a:pt x="785175" y="431800"/>
                </a:lnTo>
                <a:lnTo>
                  <a:pt x="836304" y="457200"/>
                </a:lnTo>
                <a:lnTo>
                  <a:pt x="885968" y="469900"/>
                </a:lnTo>
                <a:lnTo>
                  <a:pt x="934224" y="495300"/>
                </a:lnTo>
                <a:lnTo>
                  <a:pt x="981129" y="520700"/>
                </a:lnTo>
                <a:lnTo>
                  <a:pt x="1026739" y="546100"/>
                </a:lnTo>
                <a:lnTo>
                  <a:pt x="1071110" y="571500"/>
                </a:lnTo>
                <a:lnTo>
                  <a:pt x="1114299" y="584200"/>
                </a:lnTo>
                <a:lnTo>
                  <a:pt x="1156362" y="609600"/>
                </a:lnTo>
                <a:lnTo>
                  <a:pt x="1197355" y="635000"/>
                </a:lnTo>
                <a:lnTo>
                  <a:pt x="1237336" y="660400"/>
                </a:lnTo>
                <a:lnTo>
                  <a:pt x="1276360" y="685800"/>
                </a:lnTo>
                <a:lnTo>
                  <a:pt x="1314484" y="711200"/>
                </a:lnTo>
                <a:lnTo>
                  <a:pt x="1351764" y="736600"/>
                </a:lnTo>
                <a:lnTo>
                  <a:pt x="1388256" y="774700"/>
                </a:lnTo>
                <a:lnTo>
                  <a:pt x="1424018" y="800100"/>
                </a:lnTo>
                <a:lnTo>
                  <a:pt x="1459105" y="825500"/>
                </a:lnTo>
                <a:lnTo>
                  <a:pt x="1493574" y="850900"/>
                </a:lnTo>
                <a:lnTo>
                  <a:pt x="1527481" y="876300"/>
                </a:lnTo>
                <a:lnTo>
                  <a:pt x="1560882" y="901700"/>
                </a:lnTo>
                <a:lnTo>
                  <a:pt x="1593835" y="927100"/>
                </a:lnTo>
                <a:lnTo>
                  <a:pt x="1658619" y="977900"/>
                </a:lnTo>
                <a:lnTo>
                  <a:pt x="1690563" y="1003300"/>
                </a:lnTo>
                <a:lnTo>
                  <a:pt x="1816669" y="1104900"/>
                </a:lnTo>
                <a:lnTo>
                  <a:pt x="1848061" y="1117600"/>
                </a:lnTo>
                <a:lnTo>
                  <a:pt x="1911076" y="1168400"/>
                </a:lnTo>
                <a:lnTo>
                  <a:pt x="1942812" y="1181100"/>
                </a:lnTo>
                <a:lnTo>
                  <a:pt x="2007025" y="1231900"/>
                </a:lnTo>
                <a:lnTo>
                  <a:pt x="2072601" y="1257300"/>
                </a:lnTo>
                <a:lnTo>
                  <a:pt x="2106041" y="1282700"/>
                </a:lnTo>
                <a:lnTo>
                  <a:pt x="2017041" y="1206500"/>
                </a:lnTo>
                <a:lnTo>
                  <a:pt x="1987769" y="1181100"/>
                </a:lnTo>
                <a:lnTo>
                  <a:pt x="1958614" y="1168400"/>
                </a:lnTo>
                <a:lnTo>
                  <a:pt x="1929529" y="1143000"/>
                </a:lnTo>
                <a:lnTo>
                  <a:pt x="1900464" y="1104900"/>
                </a:lnTo>
                <a:lnTo>
                  <a:pt x="1783453" y="1003300"/>
                </a:lnTo>
                <a:lnTo>
                  <a:pt x="1723823" y="939800"/>
                </a:lnTo>
                <a:lnTo>
                  <a:pt x="1662931" y="889000"/>
                </a:lnTo>
                <a:lnTo>
                  <a:pt x="1631892" y="863600"/>
                </a:lnTo>
                <a:lnTo>
                  <a:pt x="1600392" y="825500"/>
                </a:lnTo>
                <a:lnTo>
                  <a:pt x="1568385" y="800100"/>
                </a:lnTo>
                <a:lnTo>
                  <a:pt x="1535822" y="774700"/>
                </a:lnTo>
                <a:lnTo>
                  <a:pt x="1502655" y="749300"/>
                </a:lnTo>
                <a:lnTo>
                  <a:pt x="1468836" y="711200"/>
                </a:lnTo>
                <a:lnTo>
                  <a:pt x="1434317" y="685800"/>
                </a:lnTo>
                <a:lnTo>
                  <a:pt x="1399049" y="660400"/>
                </a:lnTo>
                <a:lnTo>
                  <a:pt x="1362985" y="635000"/>
                </a:lnTo>
                <a:lnTo>
                  <a:pt x="1326077" y="596900"/>
                </a:lnTo>
                <a:lnTo>
                  <a:pt x="1288276" y="571500"/>
                </a:lnTo>
                <a:lnTo>
                  <a:pt x="1249535" y="546100"/>
                </a:lnTo>
                <a:lnTo>
                  <a:pt x="1209805" y="520700"/>
                </a:lnTo>
                <a:lnTo>
                  <a:pt x="1169039" y="495300"/>
                </a:lnTo>
                <a:lnTo>
                  <a:pt x="1127187" y="469900"/>
                </a:lnTo>
                <a:lnTo>
                  <a:pt x="1084203" y="444500"/>
                </a:lnTo>
                <a:lnTo>
                  <a:pt x="1040038" y="419100"/>
                </a:lnTo>
                <a:lnTo>
                  <a:pt x="994644" y="393700"/>
                </a:lnTo>
                <a:lnTo>
                  <a:pt x="947973" y="368300"/>
                </a:lnTo>
                <a:lnTo>
                  <a:pt x="899977" y="342900"/>
                </a:lnTo>
                <a:lnTo>
                  <a:pt x="850607" y="317500"/>
                </a:lnTo>
                <a:lnTo>
                  <a:pt x="799817" y="304800"/>
                </a:lnTo>
                <a:lnTo>
                  <a:pt x="747556" y="279400"/>
                </a:lnTo>
                <a:lnTo>
                  <a:pt x="693779" y="266700"/>
                </a:lnTo>
                <a:lnTo>
                  <a:pt x="638436" y="241300"/>
                </a:lnTo>
                <a:lnTo>
                  <a:pt x="581479" y="228600"/>
                </a:lnTo>
                <a:lnTo>
                  <a:pt x="522861" y="203200"/>
                </a:lnTo>
                <a:lnTo>
                  <a:pt x="336555" y="165100"/>
                </a:lnTo>
                <a:lnTo>
                  <a:pt x="203161" y="139700"/>
                </a:lnTo>
                <a:lnTo>
                  <a:pt x="0" y="114300"/>
                </a:lnTo>
                <a:close/>
              </a:path>
              <a:path w="7772400" h="1600200">
                <a:moveTo>
                  <a:pt x="6906079" y="1003300"/>
                </a:moveTo>
                <a:lnTo>
                  <a:pt x="6655654" y="1003300"/>
                </a:lnTo>
                <a:lnTo>
                  <a:pt x="6695971" y="1016000"/>
                </a:lnTo>
                <a:lnTo>
                  <a:pt x="6862651" y="1016000"/>
                </a:lnTo>
                <a:lnTo>
                  <a:pt x="6906079" y="1003300"/>
                </a:lnTo>
                <a:close/>
              </a:path>
              <a:path w="7772400" h="1600200">
                <a:moveTo>
                  <a:pt x="6300216" y="876300"/>
                </a:moveTo>
                <a:lnTo>
                  <a:pt x="6379558" y="927100"/>
                </a:lnTo>
                <a:lnTo>
                  <a:pt x="6615718" y="1003300"/>
                </a:lnTo>
                <a:lnTo>
                  <a:pt x="6950371" y="1003300"/>
                </a:lnTo>
                <a:lnTo>
                  <a:pt x="7089244" y="965200"/>
                </a:lnTo>
                <a:lnTo>
                  <a:pt x="7137803" y="952500"/>
                </a:lnTo>
                <a:lnTo>
                  <a:pt x="6628366" y="952500"/>
                </a:lnTo>
                <a:lnTo>
                  <a:pt x="6582480" y="939800"/>
                </a:lnTo>
                <a:lnTo>
                  <a:pt x="6536336" y="939800"/>
                </a:lnTo>
                <a:lnTo>
                  <a:pt x="6489891" y="927100"/>
                </a:lnTo>
                <a:lnTo>
                  <a:pt x="6443100" y="927100"/>
                </a:lnTo>
                <a:lnTo>
                  <a:pt x="6348307" y="901700"/>
                </a:lnTo>
                <a:lnTo>
                  <a:pt x="6300216" y="876300"/>
                </a:lnTo>
                <a:close/>
              </a:path>
              <a:path w="7772400" h="1600200">
                <a:moveTo>
                  <a:pt x="7772400" y="546100"/>
                </a:moveTo>
                <a:lnTo>
                  <a:pt x="7559802" y="660400"/>
                </a:lnTo>
                <a:lnTo>
                  <a:pt x="7509821" y="698500"/>
                </a:lnTo>
                <a:lnTo>
                  <a:pt x="7460464" y="723900"/>
                </a:lnTo>
                <a:lnTo>
                  <a:pt x="7411686" y="736600"/>
                </a:lnTo>
                <a:lnTo>
                  <a:pt x="7268384" y="812800"/>
                </a:lnTo>
                <a:lnTo>
                  <a:pt x="7221481" y="825500"/>
                </a:lnTo>
                <a:lnTo>
                  <a:pt x="7174937" y="850900"/>
                </a:lnTo>
                <a:lnTo>
                  <a:pt x="6855474" y="939800"/>
                </a:lnTo>
                <a:lnTo>
                  <a:pt x="6810215" y="939800"/>
                </a:lnTo>
                <a:lnTo>
                  <a:pt x="6764919" y="952500"/>
                </a:lnTo>
                <a:lnTo>
                  <a:pt x="7137803" y="952500"/>
                </a:lnTo>
                <a:lnTo>
                  <a:pt x="7187630" y="939800"/>
                </a:lnTo>
                <a:lnTo>
                  <a:pt x="7238807" y="914400"/>
                </a:lnTo>
                <a:lnTo>
                  <a:pt x="7291413" y="901700"/>
                </a:lnTo>
                <a:lnTo>
                  <a:pt x="7345531" y="876300"/>
                </a:lnTo>
                <a:lnTo>
                  <a:pt x="7401240" y="850900"/>
                </a:lnTo>
                <a:lnTo>
                  <a:pt x="7458621" y="825500"/>
                </a:lnTo>
                <a:lnTo>
                  <a:pt x="7517756" y="800100"/>
                </a:lnTo>
                <a:lnTo>
                  <a:pt x="7578725" y="774700"/>
                </a:lnTo>
                <a:lnTo>
                  <a:pt x="7772400" y="673100"/>
                </a:lnTo>
                <a:lnTo>
                  <a:pt x="7772400" y="546100"/>
                </a:lnTo>
                <a:close/>
              </a:path>
              <a:path w="7772400" h="1600200">
                <a:moveTo>
                  <a:pt x="6727834" y="889000"/>
                </a:moveTo>
                <a:lnTo>
                  <a:pt x="6537309" y="889000"/>
                </a:lnTo>
                <a:lnTo>
                  <a:pt x="6584951" y="901700"/>
                </a:lnTo>
                <a:lnTo>
                  <a:pt x="6680260" y="901700"/>
                </a:lnTo>
                <a:lnTo>
                  <a:pt x="6727834" y="889000"/>
                </a:lnTo>
                <a:close/>
              </a:path>
              <a:path w="7772400" h="1600200">
                <a:moveTo>
                  <a:pt x="6162675" y="774700"/>
                </a:moveTo>
                <a:lnTo>
                  <a:pt x="6208434" y="800100"/>
                </a:lnTo>
                <a:lnTo>
                  <a:pt x="6254593" y="812800"/>
                </a:lnTo>
                <a:lnTo>
                  <a:pt x="6301105" y="838200"/>
                </a:lnTo>
                <a:lnTo>
                  <a:pt x="6489738" y="889000"/>
                </a:lnTo>
                <a:lnTo>
                  <a:pt x="6775291" y="889000"/>
                </a:lnTo>
                <a:lnTo>
                  <a:pt x="6822584" y="876300"/>
                </a:lnTo>
                <a:lnTo>
                  <a:pt x="6869668" y="876300"/>
                </a:lnTo>
                <a:lnTo>
                  <a:pt x="7009186" y="838200"/>
                </a:lnTo>
                <a:lnTo>
                  <a:pt x="7032073" y="825500"/>
                </a:lnTo>
                <a:lnTo>
                  <a:pt x="6402892" y="825500"/>
                </a:lnTo>
                <a:lnTo>
                  <a:pt x="6360798" y="812800"/>
                </a:lnTo>
                <a:lnTo>
                  <a:pt x="6319482" y="812800"/>
                </a:lnTo>
                <a:lnTo>
                  <a:pt x="6278978" y="800100"/>
                </a:lnTo>
                <a:lnTo>
                  <a:pt x="6239320" y="800100"/>
                </a:lnTo>
                <a:lnTo>
                  <a:pt x="6162675" y="774700"/>
                </a:lnTo>
                <a:close/>
              </a:path>
              <a:path w="7772400" h="1600200">
                <a:moveTo>
                  <a:pt x="7772400" y="266700"/>
                </a:moveTo>
                <a:lnTo>
                  <a:pt x="7685173" y="330200"/>
                </a:lnTo>
                <a:lnTo>
                  <a:pt x="7625246" y="368300"/>
                </a:lnTo>
                <a:lnTo>
                  <a:pt x="7568252" y="406400"/>
                </a:lnTo>
                <a:lnTo>
                  <a:pt x="7514840" y="444500"/>
                </a:lnTo>
                <a:lnTo>
                  <a:pt x="7465663" y="469900"/>
                </a:lnTo>
                <a:lnTo>
                  <a:pt x="7421369" y="495300"/>
                </a:lnTo>
                <a:lnTo>
                  <a:pt x="7382611" y="520700"/>
                </a:lnTo>
                <a:lnTo>
                  <a:pt x="7350039" y="546100"/>
                </a:lnTo>
                <a:lnTo>
                  <a:pt x="7324304" y="558800"/>
                </a:lnTo>
                <a:lnTo>
                  <a:pt x="7306056" y="571500"/>
                </a:lnTo>
                <a:lnTo>
                  <a:pt x="7205154" y="647700"/>
                </a:lnTo>
                <a:lnTo>
                  <a:pt x="7055202" y="723900"/>
                </a:lnTo>
                <a:lnTo>
                  <a:pt x="7005725" y="736600"/>
                </a:lnTo>
                <a:lnTo>
                  <a:pt x="6956558" y="762000"/>
                </a:lnTo>
                <a:lnTo>
                  <a:pt x="6763655" y="812800"/>
                </a:lnTo>
                <a:lnTo>
                  <a:pt x="6716538" y="812800"/>
                </a:lnTo>
                <a:lnTo>
                  <a:pt x="6669932" y="825500"/>
                </a:lnTo>
                <a:lnTo>
                  <a:pt x="7032073" y="825500"/>
                </a:lnTo>
                <a:lnTo>
                  <a:pt x="7054959" y="812800"/>
                </a:lnTo>
                <a:lnTo>
                  <a:pt x="7100287" y="800100"/>
                </a:lnTo>
                <a:lnTo>
                  <a:pt x="7145123" y="774700"/>
                </a:lnTo>
                <a:lnTo>
                  <a:pt x="7189421" y="762000"/>
                </a:lnTo>
                <a:lnTo>
                  <a:pt x="7276211" y="711200"/>
                </a:lnTo>
                <a:lnTo>
                  <a:pt x="7318611" y="698500"/>
                </a:lnTo>
                <a:lnTo>
                  <a:pt x="7360284" y="673100"/>
                </a:lnTo>
                <a:lnTo>
                  <a:pt x="7772400" y="406400"/>
                </a:lnTo>
                <a:lnTo>
                  <a:pt x="7772400" y="266700"/>
                </a:lnTo>
                <a:close/>
              </a:path>
              <a:path w="7772400" h="1600200">
                <a:moveTo>
                  <a:pt x="5977890" y="647700"/>
                </a:moveTo>
                <a:lnTo>
                  <a:pt x="6040949" y="673100"/>
                </a:lnTo>
                <a:lnTo>
                  <a:pt x="6102977" y="711200"/>
                </a:lnTo>
                <a:lnTo>
                  <a:pt x="6163904" y="723900"/>
                </a:lnTo>
                <a:lnTo>
                  <a:pt x="6223658" y="749300"/>
                </a:lnTo>
                <a:lnTo>
                  <a:pt x="6339362" y="774700"/>
                </a:lnTo>
                <a:lnTo>
                  <a:pt x="6603114" y="774700"/>
                </a:lnTo>
                <a:lnTo>
                  <a:pt x="6650922" y="762000"/>
                </a:lnTo>
                <a:lnTo>
                  <a:pt x="6696918" y="762000"/>
                </a:lnTo>
                <a:lnTo>
                  <a:pt x="6741028" y="749300"/>
                </a:lnTo>
                <a:lnTo>
                  <a:pt x="6783183" y="736600"/>
                </a:lnTo>
                <a:lnTo>
                  <a:pt x="6823312" y="723900"/>
                </a:lnTo>
                <a:lnTo>
                  <a:pt x="6266719" y="723900"/>
                </a:lnTo>
                <a:lnTo>
                  <a:pt x="6169667" y="698500"/>
                </a:lnTo>
                <a:lnTo>
                  <a:pt x="6121339" y="698500"/>
                </a:lnTo>
                <a:lnTo>
                  <a:pt x="6073226" y="685800"/>
                </a:lnTo>
                <a:lnTo>
                  <a:pt x="6025389" y="660400"/>
                </a:lnTo>
                <a:lnTo>
                  <a:pt x="5977890" y="647700"/>
                </a:lnTo>
                <a:close/>
              </a:path>
              <a:path w="7772400" h="1600200">
                <a:moveTo>
                  <a:pt x="7772400" y="0"/>
                </a:moveTo>
                <a:lnTo>
                  <a:pt x="7046849" y="495300"/>
                </a:lnTo>
                <a:lnTo>
                  <a:pt x="7006131" y="533400"/>
                </a:lnTo>
                <a:lnTo>
                  <a:pt x="6964459" y="558800"/>
                </a:lnTo>
                <a:lnTo>
                  <a:pt x="6921894" y="571500"/>
                </a:lnTo>
                <a:lnTo>
                  <a:pt x="6878499" y="596900"/>
                </a:lnTo>
                <a:lnTo>
                  <a:pt x="6834334" y="622300"/>
                </a:lnTo>
                <a:lnTo>
                  <a:pt x="6789461" y="635000"/>
                </a:lnTo>
                <a:lnTo>
                  <a:pt x="6743942" y="660400"/>
                </a:lnTo>
                <a:lnTo>
                  <a:pt x="6556629" y="711200"/>
                </a:lnTo>
                <a:lnTo>
                  <a:pt x="6508799" y="711200"/>
                </a:lnTo>
                <a:lnTo>
                  <a:pt x="6460692" y="723900"/>
                </a:lnTo>
                <a:lnTo>
                  <a:pt x="6823312" y="723900"/>
                </a:lnTo>
                <a:lnTo>
                  <a:pt x="6861342" y="711200"/>
                </a:lnTo>
                <a:lnTo>
                  <a:pt x="6897203" y="698500"/>
                </a:lnTo>
                <a:lnTo>
                  <a:pt x="6930824" y="685800"/>
                </a:lnTo>
                <a:lnTo>
                  <a:pt x="6962133" y="660400"/>
                </a:lnTo>
                <a:lnTo>
                  <a:pt x="6991060" y="647700"/>
                </a:lnTo>
                <a:lnTo>
                  <a:pt x="7017534" y="635000"/>
                </a:lnTo>
                <a:lnTo>
                  <a:pt x="7041482" y="622300"/>
                </a:lnTo>
                <a:lnTo>
                  <a:pt x="7081520" y="609600"/>
                </a:lnTo>
                <a:lnTo>
                  <a:pt x="7098464" y="596900"/>
                </a:lnTo>
                <a:lnTo>
                  <a:pt x="7121875" y="584200"/>
                </a:lnTo>
                <a:lnTo>
                  <a:pt x="7151294" y="558800"/>
                </a:lnTo>
                <a:lnTo>
                  <a:pt x="7186262" y="533400"/>
                </a:lnTo>
                <a:lnTo>
                  <a:pt x="7226318" y="508000"/>
                </a:lnTo>
                <a:lnTo>
                  <a:pt x="7271004" y="482600"/>
                </a:lnTo>
                <a:lnTo>
                  <a:pt x="7319859" y="457200"/>
                </a:lnTo>
                <a:lnTo>
                  <a:pt x="7372425" y="419100"/>
                </a:lnTo>
                <a:lnTo>
                  <a:pt x="7428241" y="381000"/>
                </a:lnTo>
                <a:lnTo>
                  <a:pt x="7486849" y="342900"/>
                </a:lnTo>
                <a:lnTo>
                  <a:pt x="7547789" y="292100"/>
                </a:lnTo>
                <a:lnTo>
                  <a:pt x="7610602" y="254000"/>
                </a:lnTo>
                <a:lnTo>
                  <a:pt x="7772400" y="139700"/>
                </a:lnTo>
                <a:lnTo>
                  <a:pt x="7772400" y="0"/>
                </a:lnTo>
                <a:close/>
              </a:path>
              <a:path w="7772400" h="1600200">
                <a:moveTo>
                  <a:pt x="5901252" y="584200"/>
                </a:moveTo>
                <a:lnTo>
                  <a:pt x="5653706" y="584200"/>
                </a:lnTo>
                <a:lnTo>
                  <a:pt x="5699922" y="596900"/>
                </a:lnTo>
                <a:lnTo>
                  <a:pt x="5788187" y="596900"/>
                </a:lnTo>
                <a:lnTo>
                  <a:pt x="5829951" y="609600"/>
                </a:lnTo>
                <a:lnTo>
                  <a:pt x="5869945" y="609600"/>
                </a:lnTo>
                <a:lnTo>
                  <a:pt x="5908028" y="622300"/>
                </a:lnTo>
                <a:lnTo>
                  <a:pt x="5944057" y="635000"/>
                </a:lnTo>
                <a:lnTo>
                  <a:pt x="5977890" y="647700"/>
                </a:lnTo>
                <a:lnTo>
                  <a:pt x="5940259" y="609600"/>
                </a:lnTo>
                <a:lnTo>
                  <a:pt x="5901252" y="584200"/>
                </a:lnTo>
                <a:close/>
              </a:path>
              <a:path w="7772400" h="1600200">
                <a:moveTo>
                  <a:pt x="5208626" y="355600"/>
                </a:moveTo>
                <a:lnTo>
                  <a:pt x="5103510" y="355600"/>
                </a:lnTo>
                <a:lnTo>
                  <a:pt x="5048106" y="368300"/>
                </a:lnTo>
                <a:lnTo>
                  <a:pt x="5258110" y="368300"/>
                </a:lnTo>
                <a:lnTo>
                  <a:pt x="5208626" y="355600"/>
                </a:lnTo>
                <a:close/>
              </a:path>
            </a:pathLst>
          </a:custGeom>
          <a:solidFill>
            <a:srgbClr val="002577"/>
          </a:solidFill>
        </p:spPr>
        <p:txBody>
          <a:bodyPr wrap="square" lIns="0" tIns="0" rIns="0" bIns="0" rtlCol="0"/>
          <a:lstStyle/>
          <a:p>
            <a:endParaRPr dirty="0"/>
          </a:p>
        </p:txBody>
      </p:sp>
      <p:sp>
        <p:nvSpPr>
          <p:cNvPr id="5" name="object 5"/>
          <p:cNvSpPr/>
          <p:nvPr/>
        </p:nvSpPr>
        <p:spPr>
          <a:xfrm>
            <a:off x="419100" y="548640"/>
            <a:ext cx="460375" cy="803275"/>
          </a:xfrm>
          <a:custGeom>
            <a:avLst/>
            <a:gdLst/>
            <a:ahLst/>
            <a:cxnLst/>
            <a:rect l="l" t="t" r="r" b="b"/>
            <a:pathLst>
              <a:path w="460375" h="803275">
                <a:moveTo>
                  <a:pt x="127850" y="766444"/>
                </a:moveTo>
                <a:lnTo>
                  <a:pt x="155678" y="782181"/>
                </a:lnTo>
                <a:lnTo>
                  <a:pt x="185080" y="793749"/>
                </a:lnTo>
                <a:lnTo>
                  <a:pt x="215829" y="800842"/>
                </a:lnTo>
                <a:lnTo>
                  <a:pt x="247700" y="803148"/>
                </a:lnTo>
                <a:lnTo>
                  <a:pt x="292622" y="798529"/>
                </a:lnTo>
                <a:lnTo>
                  <a:pt x="333498" y="784891"/>
                </a:lnTo>
                <a:lnTo>
                  <a:pt x="341792" y="779779"/>
                </a:lnTo>
                <a:lnTo>
                  <a:pt x="208279" y="779779"/>
                </a:lnTo>
                <a:lnTo>
                  <a:pt x="187247" y="778892"/>
                </a:lnTo>
                <a:lnTo>
                  <a:pt x="166865" y="776303"/>
                </a:lnTo>
                <a:lnTo>
                  <a:pt x="147083" y="772118"/>
                </a:lnTo>
                <a:lnTo>
                  <a:pt x="127850" y="766444"/>
                </a:lnTo>
                <a:close/>
              </a:path>
              <a:path w="460375" h="803275">
                <a:moveTo>
                  <a:pt x="460247" y="0"/>
                </a:moveTo>
                <a:lnTo>
                  <a:pt x="413905" y="21970"/>
                </a:lnTo>
                <a:lnTo>
                  <a:pt x="413856" y="523875"/>
                </a:lnTo>
                <a:lnTo>
                  <a:pt x="410041" y="582454"/>
                </a:lnTo>
                <a:lnTo>
                  <a:pt x="398819" y="634208"/>
                </a:lnTo>
                <a:lnTo>
                  <a:pt x="380800" y="678273"/>
                </a:lnTo>
                <a:lnTo>
                  <a:pt x="356541" y="714549"/>
                </a:lnTo>
                <a:lnTo>
                  <a:pt x="326601" y="742938"/>
                </a:lnTo>
                <a:lnTo>
                  <a:pt x="291538" y="763339"/>
                </a:lnTo>
                <a:lnTo>
                  <a:pt x="251912" y="775653"/>
                </a:lnTo>
                <a:lnTo>
                  <a:pt x="208279" y="779779"/>
                </a:lnTo>
                <a:lnTo>
                  <a:pt x="341792" y="779779"/>
                </a:lnTo>
                <a:lnTo>
                  <a:pt x="400718" y="731869"/>
                </a:lnTo>
                <a:lnTo>
                  <a:pt x="425863" y="693139"/>
                </a:lnTo>
                <a:lnTo>
                  <a:pt x="444508" y="646844"/>
                </a:lnTo>
                <a:lnTo>
                  <a:pt x="456227" y="592878"/>
                </a:lnTo>
                <a:lnTo>
                  <a:pt x="460247" y="532002"/>
                </a:lnTo>
                <a:lnTo>
                  <a:pt x="460247" y="0"/>
                </a:lnTo>
                <a:close/>
              </a:path>
              <a:path w="460375" h="803275">
                <a:moveTo>
                  <a:pt x="75107" y="715517"/>
                </a:moveTo>
                <a:lnTo>
                  <a:pt x="101363" y="732103"/>
                </a:lnTo>
                <a:lnTo>
                  <a:pt x="129314" y="744569"/>
                </a:lnTo>
                <a:lnTo>
                  <a:pt x="158261" y="752415"/>
                </a:lnTo>
                <a:lnTo>
                  <a:pt x="187502" y="755141"/>
                </a:lnTo>
                <a:lnTo>
                  <a:pt x="231199" y="750393"/>
                </a:lnTo>
                <a:lnTo>
                  <a:pt x="270423" y="736184"/>
                </a:lnTo>
                <a:lnTo>
                  <a:pt x="277857" y="731011"/>
                </a:lnTo>
                <a:lnTo>
                  <a:pt x="155549" y="731011"/>
                </a:lnTo>
                <a:lnTo>
                  <a:pt x="136572" y="729912"/>
                </a:lnTo>
                <a:lnTo>
                  <a:pt x="116624" y="726789"/>
                </a:lnTo>
                <a:lnTo>
                  <a:pt x="96027" y="721903"/>
                </a:lnTo>
                <a:lnTo>
                  <a:pt x="75107" y="715517"/>
                </a:lnTo>
                <a:close/>
              </a:path>
              <a:path w="460375" h="803275">
                <a:moveTo>
                  <a:pt x="370751" y="39115"/>
                </a:moveTo>
                <a:lnTo>
                  <a:pt x="325475" y="60578"/>
                </a:lnTo>
                <a:lnTo>
                  <a:pt x="325358" y="523112"/>
                </a:lnTo>
                <a:lnTo>
                  <a:pt x="321401" y="578816"/>
                </a:lnTo>
                <a:lnTo>
                  <a:pt x="309584" y="626542"/>
                </a:lnTo>
                <a:lnTo>
                  <a:pt x="290629" y="664933"/>
                </a:lnTo>
                <a:lnTo>
                  <a:pt x="265142" y="694282"/>
                </a:lnTo>
                <a:lnTo>
                  <a:pt x="196997" y="727028"/>
                </a:lnTo>
                <a:lnTo>
                  <a:pt x="155549" y="731011"/>
                </a:lnTo>
                <a:lnTo>
                  <a:pt x="277857" y="731011"/>
                </a:lnTo>
                <a:lnTo>
                  <a:pt x="332173" y="679620"/>
                </a:lnTo>
                <a:lnTo>
                  <a:pt x="353058" y="637380"/>
                </a:lnTo>
                <a:lnTo>
                  <a:pt x="366191" y="585911"/>
                </a:lnTo>
                <a:lnTo>
                  <a:pt x="370751" y="525271"/>
                </a:lnTo>
                <a:lnTo>
                  <a:pt x="370751" y="39115"/>
                </a:lnTo>
                <a:close/>
              </a:path>
              <a:path w="460375" h="803275">
                <a:moveTo>
                  <a:pt x="43141" y="669925"/>
                </a:moveTo>
                <a:lnTo>
                  <a:pt x="65524" y="684551"/>
                </a:lnTo>
                <a:lnTo>
                  <a:pt x="89355" y="695309"/>
                </a:lnTo>
                <a:lnTo>
                  <a:pt x="114384" y="701946"/>
                </a:lnTo>
                <a:lnTo>
                  <a:pt x="140360" y="704214"/>
                </a:lnTo>
                <a:lnTo>
                  <a:pt x="180050" y="699291"/>
                </a:lnTo>
                <a:lnTo>
                  <a:pt x="214596" y="684304"/>
                </a:lnTo>
                <a:lnTo>
                  <a:pt x="217192" y="681989"/>
                </a:lnTo>
                <a:lnTo>
                  <a:pt x="110261" y="681989"/>
                </a:lnTo>
                <a:lnTo>
                  <a:pt x="94910" y="681158"/>
                </a:lnTo>
                <a:lnTo>
                  <a:pt x="78506" y="678767"/>
                </a:lnTo>
                <a:lnTo>
                  <a:pt x="61199" y="674971"/>
                </a:lnTo>
                <a:lnTo>
                  <a:pt x="43141" y="669925"/>
                </a:lnTo>
                <a:close/>
              </a:path>
              <a:path w="460375" h="803275">
                <a:moveTo>
                  <a:pt x="282854" y="77724"/>
                </a:moveTo>
                <a:lnTo>
                  <a:pt x="238112" y="99186"/>
                </a:lnTo>
                <a:lnTo>
                  <a:pt x="238112" y="523875"/>
                </a:lnTo>
                <a:lnTo>
                  <a:pt x="232435" y="584356"/>
                </a:lnTo>
                <a:lnTo>
                  <a:pt x="215968" y="629073"/>
                </a:lnTo>
                <a:lnTo>
                  <a:pt x="189554" y="659361"/>
                </a:lnTo>
                <a:lnTo>
                  <a:pt x="154037" y="676555"/>
                </a:lnTo>
                <a:lnTo>
                  <a:pt x="110261" y="681989"/>
                </a:lnTo>
                <a:lnTo>
                  <a:pt x="217192" y="681989"/>
                </a:lnTo>
                <a:lnTo>
                  <a:pt x="243073" y="658923"/>
                </a:lnTo>
                <a:lnTo>
                  <a:pt x="264557" y="622822"/>
                </a:lnTo>
                <a:lnTo>
                  <a:pt x="278126" y="575671"/>
                </a:lnTo>
                <a:lnTo>
                  <a:pt x="282854" y="517143"/>
                </a:lnTo>
                <a:lnTo>
                  <a:pt x="282854" y="77724"/>
                </a:lnTo>
                <a:close/>
              </a:path>
              <a:path w="460375" h="803275">
                <a:moveTo>
                  <a:pt x="196557" y="116585"/>
                </a:moveTo>
                <a:lnTo>
                  <a:pt x="0" y="205866"/>
                </a:lnTo>
                <a:lnTo>
                  <a:pt x="0" y="546100"/>
                </a:lnTo>
                <a:lnTo>
                  <a:pt x="7266" y="590444"/>
                </a:lnTo>
                <a:lnTo>
                  <a:pt x="27768" y="624728"/>
                </a:lnTo>
                <a:lnTo>
                  <a:pt x="59557" y="646844"/>
                </a:lnTo>
                <a:lnTo>
                  <a:pt x="100685" y="654684"/>
                </a:lnTo>
                <a:lnTo>
                  <a:pt x="140606" y="646507"/>
                </a:lnTo>
                <a:lnTo>
                  <a:pt x="170791" y="623173"/>
                </a:lnTo>
                <a:lnTo>
                  <a:pt x="189891" y="585908"/>
                </a:lnTo>
                <a:lnTo>
                  <a:pt x="196557" y="535939"/>
                </a:lnTo>
                <a:lnTo>
                  <a:pt x="196557" y="116585"/>
                </a:lnTo>
                <a:close/>
              </a:path>
            </a:pathLst>
          </a:custGeom>
          <a:solidFill>
            <a:srgbClr val="002577"/>
          </a:solidFill>
        </p:spPr>
        <p:txBody>
          <a:bodyPr wrap="square" lIns="0" tIns="0" rIns="0" bIns="0" rtlCol="0"/>
          <a:lstStyle/>
          <a:p>
            <a:endParaRPr dirty="0"/>
          </a:p>
        </p:txBody>
      </p:sp>
      <p:pic>
        <p:nvPicPr>
          <p:cNvPr id="6" name="object 6"/>
          <p:cNvPicPr/>
          <p:nvPr/>
        </p:nvPicPr>
        <p:blipFill>
          <a:blip r:embed="rId3" cstate="print"/>
          <a:stretch>
            <a:fillRect/>
          </a:stretch>
        </p:blipFill>
        <p:spPr>
          <a:xfrm>
            <a:off x="6227064" y="9099804"/>
            <a:ext cx="1127760" cy="402335"/>
          </a:xfrm>
          <a:prstGeom prst="rect">
            <a:avLst/>
          </a:prstGeom>
        </p:spPr>
      </p:pic>
      <p:sp>
        <p:nvSpPr>
          <p:cNvPr id="7" name="object 7"/>
          <p:cNvSpPr txBox="1"/>
          <p:nvPr/>
        </p:nvSpPr>
        <p:spPr>
          <a:xfrm>
            <a:off x="398778" y="8772550"/>
            <a:ext cx="2192021" cy="228268"/>
          </a:xfrm>
          <a:prstGeom prst="rect">
            <a:avLst/>
          </a:prstGeom>
          <a:noFill/>
        </p:spPr>
        <p:txBody>
          <a:bodyPr vert="horz" wrap="square" lIns="0" tIns="12700" rIns="0" bIns="0" rtlCol="0" anchor="t">
            <a:spAutoFit/>
          </a:bodyPr>
          <a:lstStyle/>
          <a:p>
            <a:pPr marL="12700">
              <a:lnSpc>
                <a:spcPct val="100000"/>
              </a:lnSpc>
              <a:spcBef>
                <a:spcPts val="100"/>
              </a:spcBef>
            </a:pPr>
            <a:r>
              <a:rPr lang="en-US" sz="1400">
                <a:solidFill>
                  <a:srgbClr val="002577"/>
                </a:solidFill>
                <a:latin typeface="Arial"/>
                <a:cs typeface="Arial"/>
              </a:rPr>
              <a:t>November 10, </a:t>
            </a:r>
            <a:r>
              <a:rPr lang="en-US" sz="1400" dirty="0">
                <a:solidFill>
                  <a:srgbClr val="002577"/>
                </a:solidFill>
                <a:latin typeface="Arial"/>
                <a:cs typeface="Arial"/>
              </a:rPr>
              <a:t>2022</a:t>
            </a:r>
            <a:endParaRPr sz="1400" dirty="0">
              <a:latin typeface="Arial"/>
              <a:cs typeface="Arial"/>
            </a:endParaRPr>
          </a:p>
        </p:txBody>
      </p:sp>
      <p:sp>
        <p:nvSpPr>
          <p:cNvPr id="8" name="object 8"/>
          <p:cNvSpPr txBox="1">
            <a:spLocks noGrp="1"/>
          </p:cNvSpPr>
          <p:nvPr>
            <p:ph type="title"/>
          </p:nvPr>
        </p:nvSpPr>
        <p:spPr>
          <a:prstGeom prst="rect">
            <a:avLst/>
          </a:prstGeom>
        </p:spPr>
        <p:txBody>
          <a:bodyPr vert="horz" wrap="square" lIns="0" tIns="12065" rIns="0" bIns="0" rtlCol="0">
            <a:spAutoFit/>
          </a:bodyPr>
          <a:lstStyle/>
          <a:p>
            <a:pPr marL="125730" marR="5080">
              <a:lnSpc>
                <a:spcPct val="100000"/>
              </a:lnSpc>
              <a:spcBef>
                <a:spcPts val="95"/>
              </a:spcBef>
            </a:pPr>
            <a:r>
              <a:rPr spc="-10" dirty="0"/>
              <a:t>UnitedHealthcare/OptumRx Approach</a:t>
            </a:r>
            <a:r>
              <a:rPr spc="-105" dirty="0"/>
              <a:t> </a:t>
            </a:r>
            <a:r>
              <a:rPr dirty="0"/>
              <a:t>to</a:t>
            </a:r>
            <a:r>
              <a:rPr spc="-90" dirty="0"/>
              <a:t> </a:t>
            </a:r>
            <a:r>
              <a:rPr dirty="0"/>
              <a:t>CAA</a:t>
            </a:r>
            <a:r>
              <a:rPr spc="-85" dirty="0"/>
              <a:t> </a:t>
            </a:r>
            <a:r>
              <a:rPr dirty="0"/>
              <a:t>Pharmacy</a:t>
            </a:r>
            <a:r>
              <a:rPr spc="-85" dirty="0"/>
              <a:t> </a:t>
            </a:r>
            <a:r>
              <a:rPr spc="-10" dirty="0"/>
              <a:t>Benefits </a:t>
            </a:r>
            <a:r>
              <a:rPr dirty="0"/>
              <a:t>and</a:t>
            </a:r>
            <a:r>
              <a:rPr spc="-65" dirty="0"/>
              <a:t> </a:t>
            </a:r>
            <a:r>
              <a:rPr dirty="0"/>
              <a:t>Costs</a:t>
            </a:r>
            <a:r>
              <a:rPr spc="-80" dirty="0"/>
              <a:t> </a:t>
            </a:r>
            <a:r>
              <a:rPr spc="-10" dirty="0"/>
              <a:t>Reporting</a:t>
            </a:r>
          </a:p>
        </p:txBody>
      </p:sp>
      <p:sp>
        <p:nvSpPr>
          <p:cNvPr id="9" name="object 9"/>
          <p:cNvSpPr txBox="1"/>
          <p:nvPr/>
        </p:nvSpPr>
        <p:spPr>
          <a:xfrm>
            <a:off x="131368" y="9561982"/>
            <a:ext cx="6120130" cy="346710"/>
          </a:xfrm>
          <a:prstGeom prst="rect">
            <a:avLst/>
          </a:prstGeom>
        </p:spPr>
        <p:txBody>
          <a:bodyPr vert="horz" wrap="square" lIns="0" tIns="13335" rIns="0" bIns="0" rtlCol="0">
            <a:spAutoFit/>
          </a:bodyPr>
          <a:lstStyle/>
          <a:p>
            <a:pPr marL="38100" marR="30480">
              <a:lnSpc>
                <a:spcPct val="100000"/>
              </a:lnSpc>
              <a:spcBef>
                <a:spcPts val="105"/>
              </a:spcBef>
            </a:pPr>
            <a:r>
              <a:rPr sz="1050" dirty="0">
                <a:solidFill>
                  <a:srgbClr val="002377"/>
                </a:solidFill>
                <a:latin typeface="Arial"/>
                <a:cs typeface="Arial"/>
              </a:rPr>
              <a:t>Important:</a:t>
            </a:r>
            <a:r>
              <a:rPr sz="1050" spc="260"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dirty="0">
                <a:solidFill>
                  <a:srgbClr val="002377"/>
                </a:solidFill>
                <a:latin typeface="Arial"/>
                <a:cs typeface="Arial"/>
              </a:rPr>
              <a:t>content</a:t>
            </a:r>
            <a:r>
              <a:rPr sz="1050" spc="-25" dirty="0">
                <a:solidFill>
                  <a:srgbClr val="002377"/>
                </a:solidFill>
                <a:latin typeface="Arial"/>
                <a:cs typeface="Arial"/>
              </a:rPr>
              <a:t> </a:t>
            </a:r>
            <a:r>
              <a:rPr sz="1050" dirty="0">
                <a:solidFill>
                  <a:srgbClr val="002377"/>
                </a:solidFill>
                <a:latin typeface="Arial"/>
                <a:cs typeface="Arial"/>
              </a:rPr>
              <a:t>in</a:t>
            </a:r>
            <a:r>
              <a:rPr sz="1050" spc="-5" dirty="0">
                <a:solidFill>
                  <a:srgbClr val="002377"/>
                </a:solidFill>
                <a:latin typeface="Arial"/>
                <a:cs typeface="Arial"/>
              </a:rPr>
              <a:t> </a:t>
            </a:r>
            <a:r>
              <a:rPr sz="1050" dirty="0">
                <a:solidFill>
                  <a:srgbClr val="002377"/>
                </a:solidFill>
                <a:latin typeface="Arial"/>
                <a:cs typeface="Arial"/>
              </a:rPr>
              <a:t>this</a:t>
            </a:r>
            <a:r>
              <a:rPr sz="1050" spc="-20" dirty="0">
                <a:solidFill>
                  <a:srgbClr val="002377"/>
                </a:solidFill>
                <a:latin typeface="Arial"/>
                <a:cs typeface="Arial"/>
              </a:rPr>
              <a:t> </a:t>
            </a:r>
            <a:r>
              <a:rPr sz="1050" dirty="0">
                <a:solidFill>
                  <a:srgbClr val="002377"/>
                </a:solidFill>
                <a:latin typeface="Arial"/>
                <a:cs typeface="Arial"/>
              </a:rPr>
              <a:t>guide</a:t>
            </a:r>
            <a:r>
              <a:rPr sz="1050" spc="-5"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35" dirty="0">
                <a:solidFill>
                  <a:srgbClr val="002377"/>
                </a:solidFill>
                <a:latin typeface="Arial"/>
                <a:cs typeface="Arial"/>
              </a:rPr>
              <a:t> </a:t>
            </a:r>
            <a:r>
              <a:rPr sz="1050" dirty="0">
                <a:solidFill>
                  <a:srgbClr val="002377"/>
                </a:solidFill>
                <a:latin typeface="Arial"/>
                <a:cs typeface="Arial"/>
              </a:rPr>
              <a:t>OptumRx</a:t>
            </a:r>
            <a:r>
              <a:rPr sz="1050" spc="-30" dirty="0">
                <a:solidFill>
                  <a:srgbClr val="002377"/>
                </a:solidFill>
                <a:latin typeface="Arial"/>
                <a:cs typeface="Arial"/>
              </a:rPr>
              <a:t> </a:t>
            </a:r>
            <a:r>
              <a:rPr sz="1050" dirty="0">
                <a:solidFill>
                  <a:srgbClr val="002377"/>
                </a:solidFill>
                <a:latin typeface="Arial"/>
                <a:cs typeface="Arial"/>
              </a:rPr>
              <a:t>carve</a:t>
            </a:r>
            <a:r>
              <a:rPr sz="1050" spc="-5" dirty="0">
                <a:solidFill>
                  <a:srgbClr val="002377"/>
                </a:solidFill>
                <a:latin typeface="Arial"/>
                <a:cs typeface="Arial"/>
              </a:rPr>
              <a:t> </a:t>
            </a:r>
            <a:r>
              <a:rPr sz="1050" dirty="0">
                <a:solidFill>
                  <a:srgbClr val="002377"/>
                </a:solidFill>
                <a:latin typeface="Arial"/>
                <a:cs typeface="Arial"/>
              </a:rPr>
              <a:t>in</a:t>
            </a:r>
            <a:r>
              <a:rPr sz="1050" spc="-5" dirty="0">
                <a:solidFill>
                  <a:srgbClr val="002377"/>
                </a:solidFill>
                <a:latin typeface="Arial"/>
                <a:cs typeface="Arial"/>
              </a:rPr>
              <a:t> </a:t>
            </a:r>
            <a:r>
              <a:rPr sz="1050" dirty="0">
                <a:solidFill>
                  <a:srgbClr val="002377"/>
                </a:solidFill>
                <a:latin typeface="Arial"/>
                <a:cs typeface="Arial"/>
              </a:rPr>
              <a:t>and UMR</a:t>
            </a:r>
            <a:r>
              <a:rPr sz="1050" spc="-15" dirty="0">
                <a:solidFill>
                  <a:srgbClr val="002377"/>
                </a:solidFill>
                <a:latin typeface="Arial"/>
                <a:cs typeface="Arial"/>
              </a:rPr>
              <a:t> </a:t>
            </a:r>
            <a:r>
              <a:rPr sz="1050" spc="-10" dirty="0">
                <a:solidFill>
                  <a:srgbClr val="002377"/>
                </a:solidFill>
                <a:latin typeface="Arial"/>
                <a:cs typeface="Arial"/>
              </a:rPr>
              <a:t>approach. </a:t>
            </a:r>
            <a:r>
              <a:rPr sz="1050" dirty="0">
                <a:solidFill>
                  <a:srgbClr val="002377"/>
                </a:solidFill>
                <a:latin typeface="Arial"/>
                <a:cs typeface="Arial"/>
              </a:rPr>
              <a:t>The</a:t>
            </a:r>
            <a:r>
              <a:rPr sz="1050" spc="-35" dirty="0">
                <a:solidFill>
                  <a:srgbClr val="002377"/>
                </a:solidFill>
                <a:latin typeface="Arial"/>
                <a:cs typeface="Arial"/>
              </a:rPr>
              <a:t> </a:t>
            </a:r>
            <a:r>
              <a:rPr sz="1050" dirty="0">
                <a:solidFill>
                  <a:srgbClr val="002377"/>
                </a:solidFill>
                <a:latin typeface="Arial"/>
                <a:cs typeface="Arial"/>
              </a:rPr>
              <a:t>guide</a:t>
            </a:r>
            <a:r>
              <a:rPr sz="1050" spc="-20" dirty="0">
                <a:solidFill>
                  <a:srgbClr val="002377"/>
                </a:solidFill>
                <a:latin typeface="Arial"/>
                <a:cs typeface="Arial"/>
              </a:rPr>
              <a:t> </a:t>
            </a:r>
            <a:r>
              <a:rPr sz="1050" dirty="0">
                <a:solidFill>
                  <a:srgbClr val="002377"/>
                </a:solidFill>
                <a:latin typeface="Arial"/>
                <a:cs typeface="Arial"/>
              </a:rPr>
              <a:t>includes</a:t>
            </a:r>
            <a:r>
              <a:rPr sz="1050" spc="-40" dirty="0">
                <a:solidFill>
                  <a:srgbClr val="002377"/>
                </a:solidFill>
                <a:latin typeface="Arial"/>
                <a:cs typeface="Arial"/>
              </a:rPr>
              <a:t> </a:t>
            </a:r>
            <a:r>
              <a:rPr sz="1050" dirty="0">
                <a:solidFill>
                  <a:srgbClr val="002377"/>
                </a:solidFill>
                <a:latin typeface="Arial"/>
                <a:cs typeface="Arial"/>
              </a:rPr>
              <a:t>content</a:t>
            </a:r>
            <a:r>
              <a:rPr sz="1050" spc="-25"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5"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hlinkClick r:id="rId4"/>
              </a:rPr>
              <a:t>CMS</a:t>
            </a:r>
            <a:r>
              <a:rPr sz="1050" u="sng" spc="-30" dirty="0">
                <a:solidFill>
                  <a:srgbClr val="186DCF"/>
                </a:solidFill>
                <a:uFill>
                  <a:solidFill>
                    <a:srgbClr val="186DCF"/>
                  </a:solidFill>
                </a:uFill>
                <a:latin typeface="Arial"/>
                <a:cs typeface="Arial"/>
                <a:hlinkClick r:id="rId4"/>
              </a:rPr>
              <a:t> </a:t>
            </a:r>
            <a:r>
              <a:rPr sz="1050" u="sng" dirty="0">
                <a:solidFill>
                  <a:srgbClr val="186DCF"/>
                </a:solidFill>
                <a:uFill>
                  <a:solidFill>
                    <a:srgbClr val="186DCF"/>
                  </a:solidFill>
                </a:uFill>
                <a:latin typeface="Arial"/>
                <a:cs typeface="Arial"/>
                <a:hlinkClick r:id="rId4"/>
              </a:rPr>
              <a:t>Reporting</a:t>
            </a:r>
            <a:r>
              <a:rPr sz="1050" u="sng" spc="-25" dirty="0">
                <a:solidFill>
                  <a:srgbClr val="186DCF"/>
                </a:solidFill>
                <a:uFill>
                  <a:solidFill>
                    <a:srgbClr val="186DCF"/>
                  </a:solidFill>
                </a:uFill>
                <a:latin typeface="Arial"/>
                <a:cs typeface="Arial"/>
                <a:hlinkClick r:id="rId4"/>
              </a:rPr>
              <a:t> </a:t>
            </a:r>
            <a:r>
              <a:rPr sz="1050" u="sng" dirty="0">
                <a:solidFill>
                  <a:srgbClr val="186DCF"/>
                </a:solidFill>
                <a:uFill>
                  <a:solidFill>
                    <a:srgbClr val="186DCF"/>
                  </a:solidFill>
                </a:uFill>
                <a:latin typeface="Arial"/>
                <a:cs typeface="Arial"/>
                <a:hlinkClick r:id="rId4"/>
              </a:rPr>
              <a:t>Instructions</a:t>
            </a:r>
            <a:r>
              <a:rPr sz="1050" spc="-25" dirty="0">
                <a:solidFill>
                  <a:srgbClr val="186DCF"/>
                </a:solidFill>
                <a:latin typeface="Arial"/>
                <a:cs typeface="Arial"/>
                <a:hlinkClick r:id="rId4"/>
              </a:rPr>
              <a:t> </a:t>
            </a:r>
            <a:r>
              <a:rPr sz="1050" dirty="0">
                <a:solidFill>
                  <a:srgbClr val="002577"/>
                </a:solidFill>
                <a:latin typeface="Arial"/>
                <a:cs typeface="Arial"/>
              </a:rPr>
              <a:t>as</a:t>
            </a:r>
            <a:r>
              <a:rPr sz="1050" spc="-35" dirty="0">
                <a:solidFill>
                  <a:srgbClr val="002577"/>
                </a:solidFill>
                <a:latin typeface="Arial"/>
                <a:cs typeface="Arial"/>
              </a:rPr>
              <a:t> </a:t>
            </a:r>
            <a:r>
              <a:rPr sz="1050" dirty="0">
                <a:solidFill>
                  <a:srgbClr val="002577"/>
                </a:solidFill>
                <a:latin typeface="Arial"/>
                <a:cs typeface="Arial"/>
              </a:rPr>
              <a:t>noted</a:t>
            </a:r>
            <a:r>
              <a:rPr sz="1050" spc="-15"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7560" y="481075"/>
            <a:ext cx="2720340" cy="330835"/>
          </a:xfrm>
          <a:prstGeom prst="rect">
            <a:avLst/>
          </a:prstGeom>
        </p:spPr>
        <p:txBody>
          <a:bodyPr vert="horz" wrap="square" lIns="0" tIns="12700" rIns="0" bIns="0" rtlCol="0">
            <a:spAutoFit/>
          </a:bodyPr>
          <a:lstStyle/>
          <a:p>
            <a:pPr marL="12700">
              <a:lnSpc>
                <a:spcPct val="100000"/>
              </a:lnSpc>
              <a:spcBef>
                <a:spcPts val="100"/>
              </a:spcBef>
            </a:pPr>
            <a:r>
              <a:rPr sz="2000" b="1" dirty="0">
                <a:solidFill>
                  <a:srgbClr val="00BDD4"/>
                </a:solidFill>
                <a:latin typeface="Georgia"/>
                <a:cs typeface="Georgia"/>
              </a:rPr>
              <a:t>Legal</a:t>
            </a:r>
            <a:r>
              <a:rPr sz="2000" b="1" spc="-25" dirty="0">
                <a:solidFill>
                  <a:srgbClr val="00BDD4"/>
                </a:solidFill>
                <a:latin typeface="Georgia"/>
                <a:cs typeface="Georgia"/>
              </a:rPr>
              <a:t> </a:t>
            </a:r>
            <a:r>
              <a:rPr sz="2000" b="1" dirty="0">
                <a:solidFill>
                  <a:srgbClr val="00BDD4"/>
                </a:solidFill>
                <a:latin typeface="Georgia"/>
                <a:cs typeface="Georgia"/>
              </a:rPr>
              <a:t>Entity</a:t>
            </a:r>
            <a:r>
              <a:rPr sz="2000" b="1" spc="-15" dirty="0">
                <a:solidFill>
                  <a:srgbClr val="00BDD4"/>
                </a:solidFill>
                <a:latin typeface="Georgia"/>
                <a:cs typeface="Georgia"/>
              </a:rPr>
              <a:t> </a:t>
            </a:r>
            <a:r>
              <a:rPr sz="2000" b="1" dirty="0">
                <a:solidFill>
                  <a:srgbClr val="00BDD4"/>
                </a:solidFill>
                <a:latin typeface="Georgia"/>
                <a:cs typeface="Georgia"/>
              </a:rPr>
              <a:t>and</a:t>
            </a:r>
            <a:r>
              <a:rPr sz="2000" b="1" spc="-35" dirty="0">
                <a:solidFill>
                  <a:srgbClr val="00BDD4"/>
                </a:solidFill>
                <a:latin typeface="Georgia"/>
                <a:cs typeface="Georgia"/>
              </a:rPr>
              <a:t> </a:t>
            </a:r>
            <a:r>
              <a:rPr sz="2000" b="1" spc="-25" dirty="0">
                <a:solidFill>
                  <a:srgbClr val="00BDD4"/>
                </a:solidFill>
                <a:latin typeface="Georgia"/>
                <a:cs typeface="Georgia"/>
              </a:rPr>
              <a:t>EIN</a:t>
            </a:r>
            <a:endParaRPr sz="2000" dirty="0">
              <a:latin typeface="Georgia"/>
              <a:cs typeface="Georgia"/>
            </a:endParaRPr>
          </a:p>
        </p:txBody>
      </p:sp>
      <p:sp>
        <p:nvSpPr>
          <p:cNvPr id="6" name="object 6"/>
          <p:cNvSpPr txBox="1"/>
          <p:nvPr/>
        </p:nvSpPr>
        <p:spPr>
          <a:xfrm>
            <a:off x="357327" y="8891629"/>
            <a:ext cx="6697980" cy="335280"/>
          </a:xfrm>
          <a:prstGeom prst="rect">
            <a:avLst/>
          </a:prstGeom>
        </p:spPr>
        <p:txBody>
          <a:bodyPr vert="horz" wrap="square" lIns="0" tIns="635" rIns="0" bIns="0" rtlCol="0">
            <a:spAutoFit/>
          </a:bodyPr>
          <a:lstStyle/>
          <a:p>
            <a:pPr marL="12700" marR="5080">
              <a:lnSpc>
                <a:spcPct val="100000"/>
              </a:lnSpc>
              <a:spcBef>
                <a:spcPts val="5"/>
              </a:spcBef>
            </a:pPr>
            <a:r>
              <a:rPr sz="1050" dirty="0">
                <a:solidFill>
                  <a:srgbClr val="002377"/>
                </a:solidFill>
                <a:latin typeface="Arial"/>
                <a:cs typeface="Arial"/>
              </a:rPr>
              <a:t>Important:</a:t>
            </a:r>
            <a:r>
              <a:rPr sz="1050" spc="254" dirty="0">
                <a:solidFill>
                  <a:srgbClr val="002377"/>
                </a:solidFill>
                <a:latin typeface="Arial"/>
                <a:cs typeface="Arial"/>
              </a:rPr>
              <a:t> </a:t>
            </a:r>
            <a:r>
              <a:rPr sz="1050" dirty="0">
                <a:solidFill>
                  <a:srgbClr val="002377"/>
                </a:solidFill>
                <a:latin typeface="Arial"/>
                <a:cs typeface="Arial"/>
              </a:rPr>
              <a:t>The</a:t>
            </a:r>
            <a:r>
              <a:rPr sz="1050" spc="-25" dirty="0">
                <a:solidFill>
                  <a:srgbClr val="002377"/>
                </a:solidFill>
                <a:latin typeface="Arial"/>
                <a:cs typeface="Arial"/>
              </a:rPr>
              <a:t> </a:t>
            </a:r>
            <a:r>
              <a:rPr sz="1050" dirty="0">
                <a:solidFill>
                  <a:srgbClr val="002377"/>
                </a:solidFill>
                <a:latin typeface="Arial"/>
                <a:cs typeface="Arial"/>
              </a:rPr>
              <a:t>content</a:t>
            </a:r>
            <a:r>
              <a:rPr sz="1050" spc="-3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this</a:t>
            </a:r>
            <a:r>
              <a:rPr sz="1050" spc="-25" dirty="0">
                <a:solidFill>
                  <a:srgbClr val="002377"/>
                </a:solidFill>
                <a:latin typeface="Arial"/>
                <a:cs typeface="Arial"/>
              </a:rPr>
              <a:t> </a:t>
            </a:r>
            <a:r>
              <a:rPr sz="1050" dirty="0">
                <a:solidFill>
                  <a:srgbClr val="002377"/>
                </a:solidFill>
                <a:latin typeface="Arial"/>
                <a:cs typeface="Arial"/>
              </a:rPr>
              <a:t>guide</a:t>
            </a:r>
            <a:r>
              <a:rPr sz="1050" spc="-10"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40" dirty="0">
                <a:solidFill>
                  <a:srgbClr val="002377"/>
                </a:solidFill>
                <a:latin typeface="Arial"/>
                <a:cs typeface="Arial"/>
              </a:rPr>
              <a:t> </a:t>
            </a:r>
            <a:r>
              <a:rPr sz="1050" dirty="0">
                <a:solidFill>
                  <a:srgbClr val="002377"/>
                </a:solidFill>
                <a:latin typeface="Arial"/>
                <a:cs typeface="Arial"/>
              </a:rPr>
              <a:t>OptumRx</a:t>
            </a:r>
            <a:r>
              <a:rPr sz="1050" spc="-35" dirty="0">
                <a:solidFill>
                  <a:srgbClr val="002377"/>
                </a:solidFill>
                <a:latin typeface="Arial"/>
                <a:cs typeface="Arial"/>
              </a:rPr>
              <a:t> </a:t>
            </a:r>
            <a:r>
              <a:rPr sz="1050" dirty="0">
                <a:solidFill>
                  <a:srgbClr val="002377"/>
                </a:solidFill>
                <a:latin typeface="Arial"/>
                <a:cs typeface="Arial"/>
              </a:rPr>
              <a:t>carve</a:t>
            </a:r>
            <a:r>
              <a:rPr sz="1050" spc="-1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and</a:t>
            </a:r>
            <a:r>
              <a:rPr sz="1050" spc="-5" dirty="0">
                <a:solidFill>
                  <a:srgbClr val="002377"/>
                </a:solidFill>
                <a:latin typeface="Arial"/>
                <a:cs typeface="Arial"/>
              </a:rPr>
              <a:t> </a:t>
            </a:r>
            <a:r>
              <a:rPr sz="1050" dirty="0">
                <a:solidFill>
                  <a:srgbClr val="002377"/>
                </a:solidFill>
                <a:latin typeface="Arial"/>
                <a:cs typeface="Arial"/>
              </a:rPr>
              <a:t>UMR</a:t>
            </a:r>
            <a:r>
              <a:rPr sz="1050" spc="-20" dirty="0">
                <a:solidFill>
                  <a:srgbClr val="002377"/>
                </a:solidFill>
                <a:latin typeface="Arial"/>
                <a:cs typeface="Arial"/>
              </a:rPr>
              <a:t> </a:t>
            </a:r>
            <a:r>
              <a:rPr sz="1050" dirty="0">
                <a:solidFill>
                  <a:srgbClr val="002377"/>
                </a:solidFill>
                <a:latin typeface="Arial"/>
                <a:cs typeface="Arial"/>
              </a:rPr>
              <a:t>approach.</a:t>
            </a:r>
            <a:r>
              <a:rPr sz="1050" spc="-15"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spc="-10" dirty="0">
                <a:solidFill>
                  <a:srgbClr val="002377"/>
                </a:solidFill>
                <a:latin typeface="Arial"/>
                <a:cs typeface="Arial"/>
              </a:rPr>
              <a:t>guide </a:t>
            </a:r>
            <a:r>
              <a:rPr sz="1050" dirty="0">
                <a:solidFill>
                  <a:srgbClr val="002377"/>
                </a:solidFill>
                <a:latin typeface="Arial"/>
                <a:cs typeface="Arial"/>
              </a:rPr>
              <a:t>includes</a:t>
            </a:r>
            <a:r>
              <a:rPr sz="1050" spc="-35" dirty="0">
                <a:solidFill>
                  <a:srgbClr val="002377"/>
                </a:solidFill>
                <a:latin typeface="Arial"/>
                <a:cs typeface="Arial"/>
              </a:rPr>
              <a:t> </a:t>
            </a:r>
            <a:r>
              <a:rPr sz="1050" dirty="0">
                <a:solidFill>
                  <a:srgbClr val="002377"/>
                </a:solidFill>
                <a:latin typeface="Arial"/>
                <a:cs typeface="Arial"/>
              </a:rPr>
              <a:t>content</a:t>
            </a:r>
            <a:r>
              <a:rPr sz="1050" spc="-40"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0"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rPr>
              <a:t>CMS</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Reporting</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Instructions</a:t>
            </a:r>
            <a:r>
              <a:rPr sz="1050" spc="-25" dirty="0">
                <a:solidFill>
                  <a:srgbClr val="186DCF"/>
                </a:solidFill>
                <a:latin typeface="Arial"/>
                <a:cs typeface="Arial"/>
              </a:rPr>
              <a:t> </a:t>
            </a:r>
            <a:r>
              <a:rPr sz="1050" dirty="0">
                <a:solidFill>
                  <a:srgbClr val="002577"/>
                </a:solidFill>
                <a:latin typeface="Arial"/>
                <a:cs typeface="Arial"/>
              </a:rPr>
              <a:t>as</a:t>
            </a:r>
            <a:r>
              <a:rPr sz="1050" spc="-20" dirty="0">
                <a:solidFill>
                  <a:srgbClr val="002577"/>
                </a:solidFill>
                <a:latin typeface="Arial"/>
                <a:cs typeface="Arial"/>
              </a:rPr>
              <a:t> </a:t>
            </a:r>
            <a:r>
              <a:rPr sz="1050" dirty="0">
                <a:solidFill>
                  <a:srgbClr val="002577"/>
                </a:solidFill>
                <a:latin typeface="Arial"/>
                <a:cs typeface="Arial"/>
              </a:rPr>
              <a:t>noted</a:t>
            </a:r>
            <a:r>
              <a:rPr sz="1050" spc="-30"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
        <p:nvSpPr>
          <p:cNvPr id="7" name="object 7"/>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10</a:t>
            </a:fld>
            <a:endParaRPr spc="-25" dirty="0"/>
          </a:p>
        </p:txBody>
      </p:sp>
      <p:sp>
        <p:nvSpPr>
          <p:cNvPr id="8" name="object 8"/>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graphicFrame>
        <p:nvGraphicFramePr>
          <p:cNvPr id="3" name="object 3"/>
          <p:cNvGraphicFramePr>
            <a:graphicFrameLocks noGrp="1"/>
          </p:cNvGraphicFramePr>
          <p:nvPr/>
        </p:nvGraphicFramePr>
        <p:xfrm>
          <a:off x="309359" y="1863089"/>
          <a:ext cx="7037070" cy="1868170"/>
        </p:xfrm>
        <a:graphic>
          <a:graphicData uri="http://schemas.openxmlformats.org/drawingml/2006/table">
            <a:tbl>
              <a:tblPr firstRow="1" bandRow="1">
                <a:tableStyleId>{2D5ABB26-0587-4C30-8999-92F81FD0307C}</a:tableStyleId>
              </a:tblPr>
              <a:tblGrid>
                <a:gridCol w="3518535">
                  <a:extLst>
                    <a:ext uri="{9D8B030D-6E8A-4147-A177-3AD203B41FA5}">
                      <a16:colId xmlns:a16="http://schemas.microsoft.com/office/drawing/2014/main" val="20000"/>
                    </a:ext>
                  </a:extLst>
                </a:gridCol>
                <a:gridCol w="3518535">
                  <a:extLst>
                    <a:ext uri="{9D8B030D-6E8A-4147-A177-3AD203B41FA5}">
                      <a16:colId xmlns:a16="http://schemas.microsoft.com/office/drawing/2014/main" val="20001"/>
                    </a:ext>
                  </a:extLst>
                </a:gridCol>
              </a:tblGrid>
              <a:tr h="267970">
                <a:tc>
                  <a:txBody>
                    <a:bodyPr/>
                    <a:lstStyle/>
                    <a:p>
                      <a:pPr marL="91440">
                        <a:lnSpc>
                          <a:spcPct val="100000"/>
                        </a:lnSpc>
                        <a:spcBef>
                          <a:spcPts val="365"/>
                        </a:spcBef>
                      </a:pPr>
                      <a:r>
                        <a:rPr sz="1100" b="1" dirty="0">
                          <a:solidFill>
                            <a:srgbClr val="002577"/>
                          </a:solidFill>
                          <a:latin typeface="Arial"/>
                          <a:cs typeface="Arial"/>
                        </a:rPr>
                        <a:t>Legal</a:t>
                      </a:r>
                      <a:r>
                        <a:rPr sz="1100" b="1" spc="-15" dirty="0">
                          <a:solidFill>
                            <a:srgbClr val="002577"/>
                          </a:solidFill>
                          <a:latin typeface="Arial"/>
                          <a:cs typeface="Arial"/>
                        </a:rPr>
                        <a:t> </a:t>
                      </a:r>
                      <a:r>
                        <a:rPr sz="1100" b="1" spc="-10" dirty="0">
                          <a:solidFill>
                            <a:srgbClr val="002577"/>
                          </a:solidFill>
                          <a:latin typeface="Arial"/>
                          <a:cs typeface="Arial"/>
                        </a:rPr>
                        <a:t>Entity</a:t>
                      </a:r>
                      <a:endParaRPr sz="1100" dirty="0">
                        <a:latin typeface="Arial"/>
                        <a:cs typeface="Arial"/>
                      </a:endParaRPr>
                    </a:p>
                  </a:txBody>
                  <a:tcPr marL="0" marR="0" marT="46355"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solidFill>
                      <a:srgbClr val="CCF1F7"/>
                    </a:solidFill>
                  </a:tcPr>
                </a:tc>
                <a:tc>
                  <a:txBody>
                    <a:bodyPr/>
                    <a:lstStyle/>
                    <a:p>
                      <a:pPr marL="92075">
                        <a:lnSpc>
                          <a:spcPct val="100000"/>
                        </a:lnSpc>
                        <a:spcBef>
                          <a:spcPts val="365"/>
                        </a:spcBef>
                      </a:pPr>
                      <a:r>
                        <a:rPr sz="1100" b="1" spc="-25" dirty="0">
                          <a:solidFill>
                            <a:srgbClr val="002577"/>
                          </a:solidFill>
                          <a:latin typeface="Arial"/>
                          <a:cs typeface="Arial"/>
                        </a:rPr>
                        <a:t>EIN</a:t>
                      </a:r>
                      <a:endParaRPr sz="1100" dirty="0">
                        <a:latin typeface="Arial"/>
                        <a:cs typeface="Arial"/>
                      </a:endParaRPr>
                    </a:p>
                  </a:txBody>
                  <a:tcPr marL="0" marR="0" marT="46355"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solidFill>
                      <a:srgbClr val="CCF1F7"/>
                    </a:solidFill>
                  </a:tcPr>
                </a:tc>
                <a:extLst>
                  <a:ext uri="{0D108BD9-81ED-4DB2-BD59-A6C34878D82A}">
                    <a16:rowId xmlns:a16="http://schemas.microsoft.com/office/drawing/2014/main" val="10000"/>
                  </a:ext>
                </a:extLst>
              </a:tr>
              <a:tr h="266065">
                <a:tc>
                  <a:txBody>
                    <a:bodyPr/>
                    <a:lstStyle/>
                    <a:p>
                      <a:pPr marL="91440">
                        <a:lnSpc>
                          <a:spcPct val="100000"/>
                        </a:lnSpc>
                        <a:spcBef>
                          <a:spcPts val="360"/>
                        </a:spcBef>
                      </a:pPr>
                      <a:r>
                        <a:rPr sz="1100" dirty="0">
                          <a:solidFill>
                            <a:srgbClr val="002577"/>
                          </a:solidFill>
                          <a:latin typeface="Arial"/>
                          <a:cs typeface="Arial"/>
                        </a:rPr>
                        <a:t>UMR,</a:t>
                      </a:r>
                      <a:r>
                        <a:rPr sz="1100" spc="-30" dirty="0">
                          <a:solidFill>
                            <a:srgbClr val="002577"/>
                          </a:solidFill>
                          <a:latin typeface="Arial"/>
                          <a:cs typeface="Arial"/>
                        </a:rPr>
                        <a:t> </a:t>
                      </a:r>
                      <a:r>
                        <a:rPr sz="1100" spc="-20" dirty="0">
                          <a:solidFill>
                            <a:srgbClr val="002577"/>
                          </a:solidFill>
                          <a:latin typeface="Arial"/>
                          <a:cs typeface="Arial"/>
                        </a:rPr>
                        <a:t>Inc.</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60"/>
                        </a:spcBef>
                      </a:pPr>
                      <a:r>
                        <a:rPr sz="1100" spc="-10" dirty="0">
                          <a:solidFill>
                            <a:srgbClr val="002577"/>
                          </a:solidFill>
                          <a:latin typeface="Arial"/>
                          <a:cs typeface="Arial"/>
                        </a:rPr>
                        <a:t>39-1995276</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1"/>
                  </a:ext>
                </a:extLst>
              </a:tr>
              <a:tr h="266065">
                <a:tc>
                  <a:txBody>
                    <a:bodyPr/>
                    <a:lstStyle/>
                    <a:p>
                      <a:pPr marL="91440">
                        <a:lnSpc>
                          <a:spcPct val="100000"/>
                        </a:lnSpc>
                        <a:spcBef>
                          <a:spcPts val="360"/>
                        </a:spcBef>
                      </a:pPr>
                      <a:r>
                        <a:rPr sz="1100" dirty="0">
                          <a:solidFill>
                            <a:srgbClr val="002577"/>
                          </a:solidFill>
                          <a:latin typeface="Arial"/>
                          <a:cs typeface="Arial"/>
                        </a:rPr>
                        <a:t>United</a:t>
                      </a:r>
                      <a:r>
                        <a:rPr sz="1100" spc="-45" dirty="0">
                          <a:solidFill>
                            <a:srgbClr val="002577"/>
                          </a:solidFill>
                          <a:latin typeface="Arial"/>
                          <a:cs typeface="Arial"/>
                        </a:rPr>
                        <a:t> </a:t>
                      </a:r>
                      <a:r>
                        <a:rPr sz="1100" dirty="0">
                          <a:solidFill>
                            <a:srgbClr val="002577"/>
                          </a:solidFill>
                          <a:latin typeface="Arial"/>
                          <a:cs typeface="Arial"/>
                        </a:rPr>
                        <a:t>HealthCare</a:t>
                      </a:r>
                      <a:r>
                        <a:rPr sz="1100" spc="-50" dirty="0">
                          <a:solidFill>
                            <a:srgbClr val="002577"/>
                          </a:solidFill>
                          <a:latin typeface="Arial"/>
                          <a:cs typeface="Arial"/>
                        </a:rPr>
                        <a:t> </a:t>
                      </a:r>
                      <a:r>
                        <a:rPr sz="1100" dirty="0">
                          <a:solidFill>
                            <a:srgbClr val="002577"/>
                          </a:solidFill>
                          <a:latin typeface="Arial"/>
                          <a:cs typeface="Arial"/>
                        </a:rPr>
                        <a:t>Services,</a:t>
                      </a:r>
                      <a:r>
                        <a:rPr sz="1100" spc="-45" dirty="0">
                          <a:solidFill>
                            <a:srgbClr val="002577"/>
                          </a:solidFill>
                          <a:latin typeface="Arial"/>
                          <a:cs typeface="Arial"/>
                        </a:rPr>
                        <a:t> </a:t>
                      </a:r>
                      <a:r>
                        <a:rPr sz="1100" spc="-20" dirty="0">
                          <a:solidFill>
                            <a:srgbClr val="002577"/>
                          </a:solidFill>
                          <a:latin typeface="Arial"/>
                          <a:cs typeface="Arial"/>
                        </a:rPr>
                        <a:t>Inc.</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60"/>
                        </a:spcBef>
                      </a:pPr>
                      <a:r>
                        <a:rPr sz="1100" spc="-10" dirty="0">
                          <a:solidFill>
                            <a:srgbClr val="002577"/>
                          </a:solidFill>
                          <a:latin typeface="Arial"/>
                          <a:cs typeface="Arial"/>
                        </a:rPr>
                        <a:t>41-1289245</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2"/>
                  </a:ext>
                </a:extLst>
              </a:tr>
              <a:tr h="266065">
                <a:tc>
                  <a:txBody>
                    <a:bodyPr/>
                    <a:lstStyle/>
                    <a:p>
                      <a:pPr marL="91440">
                        <a:lnSpc>
                          <a:spcPct val="100000"/>
                        </a:lnSpc>
                        <a:spcBef>
                          <a:spcPts val="360"/>
                        </a:spcBef>
                      </a:pPr>
                      <a:r>
                        <a:rPr sz="1100" spc="-10" dirty="0">
                          <a:solidFill>
                            <a:srgbClr val="002577"/>
                          </a:solidFill>
                          <a:latin typeface="Arial"/>
                          <a:cs typeface="Arial"/>
                        </a:rPr>
                        <a:t>OptumRx,</a:t>
                      </a:r>
                      <a:r>
                        <a:rPr sz="1100" dirty="0">
                          <a:solidFill>
                            <a:srgbClr val="002577"/>
                          </a:solidFill>
                          <a:latin typeface="Arial"/>
                          <a:cs typeface="Arial"/>
                        </a:rPr>
                        <a:t> </a:t>
                      </a:r>
                      <a:r>
                        <a:rPr sz="1100" spc="-20" dirty="0">
                          <a:solidFill>
                            <a:srgbClr val="002577"/>
                          </a:solidFill>
                          <a:latin typeface="Arial"/>
                          <a:cs typeface="Arial"/>
                        </a:rPr>
                        <a:t>Inc.</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60"/>
                        </a:spcBef>
                      </a:pPr>
                      <a:r>
                        <a:rPr sz="1100" spc="-10" dirty="0">
                          <a:solidFill>
                            <a:srgbClr val="002577"/>
                          </a:solidFill>
                          <a:latin typeface="Arial"/>
                          <a:cs typeface="Arial"/>
                        </a:rPr>
                        <a:t>33-0441200</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3"/>
                  </a:ext>
                </a:extLst>
              </a:tr>
              <a:tr h="266065">
                <a:tc>
                  <a:txBody>
                    <a:bodyPr/>
                    <a:lstStyle/>
                    <a:p>
                      <a:pPr marL="91440">
                        <a:lnSpc>
                          <a:spcPct val="100000"/>
                        </a:lnSpc>
                        <a:spcBef>
                          <a:spcPts val="360"/>
                        </a:spcBef>
                      </a:pPr>
                      <a:r>
                        <a:rPr sz="1100" dirty="0">
                          <a:solidFill>
                            <a:srgbClr val="002577"/>
                          </a:solidFill>
                          <a:latin typeface="Arial"/>
                          <a:cs typeface="Arial"/>
                        </a:rPr>
                        <a:t>HealthSCOPE</a:t>
                      </a:r>
                      <a:r>
                        <a:rPr sz="1100" spc="-45" dirty="0">
                          <a:solidFill>
                            <a:srgbClr val="002577"/>
                          </a:solidFill>
                          <a:latin typeface="Arial"/>
                          <a:cs typeface="Arial"/>
                        </a:rPr>
                        <a:t> </a:t>
                      </a:r>
                      <a:r>
                        <a:rPr sz="1100" dirty="0">
                          <a:solidFill>
                            <a:srgbClr val="002577"/>
                          </a:solidFill>
                          <a:latin typeface="Arial"/>
                          <a:cs typeface="Arial"/>
                        </a:rPr>
                        <a:t>Benefits,</a:t>
                      </a:r>
                      <a:r>
                        <a:rPr sz="1100" spc="-65" dirty="0">
                          <a:solidFill>
                            <a:srgbClr val="002577"/>
                          </a:solidFill>
                          <a:latin typeface="Arial"/>
                          <a:cs typeface="Arial"/>
                        </a:rPr>
                        <a:t> </a:t>
                      </a:r>
                      <a:r>
                        <a:rPr sz="1100" spc="-25" dirty="0">
                          <a:solidFill>
                            <a:srgbClr val="002577"/>
                          </a:solidFill>
                          <a:latin typeface="Arial"/>
                          <a:cs typeface="Arial"/>
                        </a:rPr>
                        <a:t>Inc</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60"/>
                        </a:spcBef>
                      </a:pPr>
                      <a:r>
                        <a:rPr sz="1100" spc="-10" dirty="0">
                          <a:solidFill>
                            <a:srgbClr val="002577"/>
                          </a:solidFill>
                          <a:latin typeface="Arial"/>
                          <a:cs typeface="Arial"/>
                        </a:rPr>
                        <a:t>71-0847266</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4"/>
                  </a:ext>
                </a:extLst>
              </a:tr>
              <a:tr h="269875">
                <a:tc>
                  <a:txBody>
                    <a:bodyPr/>
                    <a:lstStyle/>
                    <a:p>
                      <a:pPr marL="91440">
                        <a:lnSpc>
                          <a:spcPct val="100000"/>
                        </a:lnSpc>
                        <a:spcBef>
                          <a:spcPts val="375"/>
                        </a:spcBef>
                      </a:pPr>
                      <a:r>
                        <a:rPr sz="1100" dirty="0">
                          <a:solidFill>
                            <a:srgbClr val="002577"/>
                          </a:solidFill>
                          <a:latin typeface="Arial"/>
                          <a:cs typeface="Arial"/>
                        </a:rPr>
                        <a:t>Oxford</a:t>
                      </a:r>
                      <a:r>
                        <a:rPr sz="1100" spc="-65" dirty="0">
                          <a:solidFill>
                            <a:srgbClr val="002577"/>
                          </a:solidFill>
                          <a:latin typeface="Arial"/>
                          <a:cs typeface="Arial"/>
                        </a:rPr>
                        <a:t> </a:t>
                      </a:r>
                      <a:r>
                        <a:rPr sz="1100" dirty="0">
                          <a:solidFill>
                            <a:srgbClr val="002577"/>
                          </a:solidFill>
                          <a:latin typeface="Arial"/>
                          <a:cs typeface="Arial"/>
                        </a:rPr>
                        <a:t>Health</a:t>
                      </a:r>
                      <a:r>
                        <a:rPr sz="1100" spc="-20" dirty="0">
                          <a:solidFill>
                            <a:srgbClr val="002577"/>
                          </a:solidFill>
                          <a:latin typeface="Arial"/>
                          <a:cs typeface="Arial"/>
                        </a:rPr>
                        <a:t> </a:t>
                      </a:r>
                      <a:r>
                        <a:rPr sz="1100" dirty="0">
                          <a:solidFill>
                            <a:srgbClr val="002577"/>
                          </a:solidFill>
                          <a:latin typeface="Arial"/>
                          <a:cs typeface="Arial"/>
                        </a:rPr>
                        <a:t>Plans</a:t>
                      </a:r>
                      <a:r>
                        <a:rPr sz="1100" spc="-15" dirty="0">
                          <a:solidFill>
                            <a:srgbClr val="002577"/>
                          </a:solidFill>
                          <a:latin typeface="Arial"/>
                          <a:cs typeface="Arial"/>
                        </a:rPr>
                        <a:t> </a:t>
                      </a:r>
                      <a:r>
                        <a:rPr sz="1100" spc="-25" dirty="0">
                          <a:solidFill>
                            <a:srgbClr val="002577"/>
                          </a:solidFill>
                          <a:latin typeface="Arial"/>
                          <a:cs typeface="Arial"/>
                        </a:rPr>
                        <a:t>LLC</a:t>
                      </a:r>
                      <a:endParaRPr sz="1100" dirty="0">
                        <a:latin typeface="Arial"/>
                        <a:cs typeface="Arial"/>
                      </a:endParaRPr>
                    </a:p>
                  </a:txBody>
                  <a:tcPr marL="0" marR="0" marT="47625"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75"/>
                        </a:spcBef>
                      </a:pPr>
                      <a:r>
                        <a:rPr sz="1100" spc="-10" dirty="0">
                          <a:solidFill>
                            <a:srgbClr val="002577"/>
                          </a:solidFill>
                          <a:latin typeface="Arial"/>
                          <a:cs typeface="Arial"/>
                        </a:rPr>
                        <a:t>52-2443751</a:t>
                      </a:r>
                      <a:endParaRPr sz="1100" dirty="0">
                        <a:latin typeface="Arial"/>
                        <a:cs typeface="Arial"/>
                      </a:endParaRPr>
                    </a:p>
                  </a:txBody>
                  <a:tcPr marL="0" marR="0" marT="47625"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5"/>
                  </a:ext>
                </a:extLst>
              </a:tr>
              <a:tr h="266065">
                <a:tc>
                  <a:txBody>
                    <a:bodyPr/>
                    <a:lstStyle/>
                    <a:p>
                      <a:pPr marL="91440">
                        <a:lnSpc>
                          <a:spcPct val="100000"/>
                        </a:lnSpc>
                        <a:spcBef>
                          <a:spcPts val="360"/>
                        </a:spcBef>
                      </a:pPr>
                      <a:r>
                        <a:rPr sz="1100" dirty="0">
                          <a:solidFill>
                            <a:srgbClr val="002577"/>
                          </a:solidFill>
                          <a:latin typeface="Arial"/>
                          <a:cs typeface="Arial"/>
                        </a:rPr>
                        <a:t>Bind</a:t>
                      </a:r>
                      <a:r>
                        <a:rPr sz="1100" spc="-35" dirty="0">
                          <a:solidFill>
                            <a:srgbClr val="002577"/>
                          </a:solidFill>
                          <a:latin typeface="Arial"/>
                          <a:cs typeface="Arial"/>
                        </a:rPr>
                        <a:t> </a:t>
                      </a:r>
                      <a:r>
                        <a:rPr sz="1100" dirty="0">
                          <a:solidFill>
                            <a:srgbClr val="002577"/>
                          </a:solidFill>
                          <a:latin typeface="Arial"/>
                          <a:cs typeface="Arial"/>
                        </a:rPr>
                        <a:t>Benefits</a:t>
                      </a:r>
                      <a:r>
                        <a:rPr sz="1100" spc="-35" dirty="0">
                          <a:solidFill>
                            <a:srgbClr val="002577"/>
                          </a:solidFill>
                          <a:latin typeface="Arial"/>
                          <a:cs typeface="Arial"/>
                        </a:rPr>
                        <a:t> </a:t>
                      </a:r>
                      <a:r>
                        <a:rPr sz="1100" spc="-25" dirty="0">
                          <a:solidFill>
                            <a:srgbClr val="002577"/>
                          </a:solidFill>
                          <a:latin typeface="Arial"/>
                          <a:cs typeface="Arial"/>
                        </a:rPr>
                        <a:t>Inc</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tc>
                  <a:txBody>
                    <a:bodyPr/>
                    <a:lstStyle/>
                    <a:p>
                      <a:pPr marL="92075">
                        <a:lnSpc>
                          <a:spcPct val="100000"/>
                        </a:lnSpc>
                        <a:spcBef>
                          <a:spcPts val="360"/>
                        </a:spcBef>
                      </a:pPr>
                      <a:r>
                        <a:rPr sz="1100" spc="-10" dirty="0">
                          <a:solidFill>
                            <a:srgbClr val="002577"/>
                          </a:solidFill>
                          <a:latin typeface="Arial"/>
                          <a:cs typeface="Arial"/>
                        </a:rPr>
                        <a:t>81-4560965</a:t>
                      </a:r>
                      <a:endParaRPr sz="1100" dirty="0">
                        <a:latin typeface="Arial"/>
                        <a:cs typeface="Arial"/>
                      </a:endParaRPr>
                    </a:p>
                  </a:txBody>
                  <a:tcPr marL="0" marR="0" marB="0">
                    <a:lnL w="12700">
                      <a:solidFill>
                        <a:srgbClr val="D1D1D1"/>
                      </a:solidFill>
                      <a:prstDash val="solid"/>
                    </a:lnL>
                    <a:lnR w="12700">
                      <a:solidFill>
                        <a:srgbClr val="D1D1D1"/>
                      </a:solidFill>
                      <a:prstDash val="solid"/>
                    </a:lnR>
                    <a:lnT w="12700">
                      <a:solidFill>
                        <a:srgbClr val="D1D1D1"/>
                      </a:solidFill>
                      <a:prstDash val="solid"/>
                    </a:lnT>
                    <a:lnB w="12700">
                      <a:solidFill>
                        <a:srgbClr val="D1D1D1"/>
                      </a:solidFill>
                      <a:prstDash val="solid"/>
                    </a:lnB>
                  </a:tcPr>
                </a:tc>
                <a:extLst>
                  <a:ext uri="{0D108BD9-81ED-4DB2-BD59-A6C34878D82A}">
                    <a16:rowId xmlns:a16="http://schemas.microsoft.com/office/drawing/2014/main" val="10006"/>
                  </a:ext>
                </a:extLst>
              </a:tr>
            </a:tbl>
          </a:graphicData>
        </a:graphic>
      </p:graphicFrame>
      <p:sp>
        <p:nvSpPr>
          <p:cNvPr id="4" name="object 4"/>
          <p:cNvSpPr txBox="1"/>
          <p:nvPr/>
        </p:nvSpPr>
        <p:spPr>
          <a:xfrm>
            <a:off x="457606" y="1311656"/>
            <a:ext cx="6752590" cy="391160"/>
          </a:xfrm>
          <a:prstGeom prst="rect">
            <a:avLst/>
          </a:prstGeom>
        </p:spPr>
        <p:txBody>
          <a:bodyPr vert="horz" wrap="square" lIns="0" tIns="12700" rIns="0" bIns="0" rtlCol="0">
            <a:spAutoFit/>
          </a:bodyPr>
          <a:lstStyle/>
          <a:p>
            <a:pPr marL="1469390" marR="5080" indent="-1457325">
              <a:lnSpc>
                <a:spcPct val="100000"/>
              </a:lnSpc>
              <a:spcBef>
                <a:spcPts val="100"/>
              </a:spcBef>
            </a:pPr>
            <a:r>
              <a:rPr sz="1200" dirty="0">
                <a:solidFill>
                  <a:srgbClr val="001F5F"/>
                </a:solidFill>
                <a:latin typeface="Arial"/>
                <a:cs typeface="Arial"/>
              </a:rPr>
              <a:t>Following</a:t>
            </a:r>
            <a:r>
              <a:rPr sz="1200" spc="-20" dirty="0">
                <a:solidFill>
                  <a:srgbClr val="001F5F"/>
                </a:solidFill>
                <a:latin typeface="Arial"/>
                <a:cs typeface="Arial"/>
              </a:rPr>
              <a:t> </a:t>
            </a:r>
            <a:r>
              <a:rPr sz="1200" dirty="0">
                <a:solidFill>
                  <a:srgbClr val="001F5F"/>
                </a:solidFill>
                <a:latin typeface="Arial"/>
                <a:cs typeface="Arial"/>
              </a:rPr>
              <a:t>please</a:t>
            </a:r>
            <a:r>
              <a:rPr sz="1200" spc="-30" dirty="0">
                <a:solidFill>
                  <a:srgbClr val="001F5F"/>
                </a:solidFill>
                <a:latin typeface="Arial"/>
                <a:cs typeface="Arial"/>
              </a:rPr>
              <a:t> </a:t>
            </a:r>
            <a:r>
              <a:rPr sz="1200" dirty="0">
                <a:solidFill>
                  <a:srgbClr val="001F5F"/>
                </a:solidFill>
                <a:latin typeface="Arial"/>
                <a:cs typeface="Arial"/>
              </a:rPr>
              <a:t>find</a:t>
            </a:r>
            <a:r>
              <a:rPr sz="1200" spc="-35" dirty="0">
                <a:solidFill>
                  <a:srgbClr val="001F5F"/>
                </a:solidFill>
                <a:latin typeface="Arial"/>
                <a:cs typeface="Arial"/>
              </a:rPr>
              <a:t> </a:t>
            </a:r>
            <a:r>
              <a:rPr sz="1200" dirty="0">
                <a:solidFill>
                  <a:srgbClr val="001F5F"/>
                </a:solidFill>
                <a:latin typeface="Arial"/>
                <a:cs typeface="Arial"/>
              </a:rPr>
              <a:t>the</a:t>
            </a:r>
            <a:r>
              <a:rPr sz="1200" spc="-10" dirty="0">
                <a:solidFill>
                  <a:srgbClr val="001F5F"/>
                </a:solidFill>
                <a:latin typeface="Arial"/>
                <a:cs typeface="Arial"/>
              </a:rPr>
              <a:t> </a:t>
            </a:r>
            <a:r>
              <a:rPr sz="1200" dirty="0">
                <a:solidFill>
                  <a:srgbClr val="001F5F"/>
                </a:solidFill>
                <a:latin typeface="Arial"/>
                <a:cs typeface="Arial"/>
              </a:rPr>
              <a:t>Legal</a:t>
            </a:r>
            <a:r>
              <a:rPr sz="1200" spc="-25" dirty="0">
                <a:solidFill>
                  <a:srgbClr val="001F5F"/>
                </a:solidFill>
                <a:latin typeface="Arial"/>
                <a:cs typeface="Arial"/>
              </a:rPr>
              <a:t> </a:t>
            </a:r>
            <a:r>
              <a:rPr sz="1200" dirty="0">
                <a:solidFill>
                  <a:srgbClr val="001F5F"/>
                </a:solidFill>
                <a:latin typeface="Arial"/>
                <a:cs typeface="Arial"/>
              </a:rPr>
              <a:t>Entity</a:t>
            </a:r>
            <a:r>
              <a:rPr sz="1200" spc="-15" dirty="0">
                <a:solidFill>
                  <a:srgbClr val="001F5F"/>
                </a:solidFill>
                <a:latin typeface="Arial"/>
                <a:cs typeface="Arial"/>
              </a:rPr>
              <a:t> </a:t>
            </a:r>
            <a:r>
              <a:rPr sz="1200" dirty="0">
                <a:solidFill>
                  <a:srgbClr val="001F5F"/>
                </a:solidFill>
                <a:latin typeface="Arial"/>
                <a:cs typeface="Arial"/>
              </a:rPr>
              <a:t>and</a:t>
            </a:r>
            <a:r>
              <a:rPr sz="1200" spc="-20" dirty="0">
                <a:solidFill>
                  <a:srgbClr val="001F5F"/>
                </a:solidFill>
                <a:latin typeface="Arial"/>
                <a:cs typeface="Arial"/>
              </a:rPr>
              <a:t> </a:t>
            </a:r>
            <a:r>
              <a:rPr sz="1200" dirty="0">
                <a:solidFill>
                  <a:srgbClr val="001F5F"/>
                </a:solidFill>
                <a:latin typeface="Arial"/>
                <a:cs typeface="Arial"/>
              </a:rPr>
              <a:t>EIN</a:t>
            </a:r>
            <a:r>
              <a:rPr sz="1200" spc="-10" dirty="0">
                <a:solidFill>
                  <a:srgbClr val="001F5F"/>
                </a:solidFill>
                <a:latin typeface="Arial"/>
                <a:cs typeface="Arial"/>
              </a:rPr>
              <a:t> </a:t>
            </a:r>
            <a:r>
              <a:rPr sz="1200" dirty="0">
                <a:solidFill>
                  <a:srgbClr val="001F5F"/>
                </a:solidFill>
                <a:latin typeface="Arial"/>
                <a:cs typeface="Arial"/>
              </a:rPr>
              <a:t>combinations</a:t>
            </a:r>
            <a:r>
              <a:rPr sz="1200" spc="-40" dirty="0">
                <a:solidFill>
                  <a:srgbClr val="001F5F"/>
                </a:solidFill>
                <a:latin typeface="Arial"/>
                <a:cs typeface="Arial"/>
              </a:rPr>
              <a:t> </a:t>
            </a:r>
            <a:r>
              <a:rPr sz="1200" dirty="0">
                <a:solidFill>
                  <a:srgbClr val="001F5F"/>
                </a:solidFill>
                <a:latin typeface="Arial"/>
                <a:cs typeface="Arial"/>
              </a:rPr>
              <a:t>for</a:t>
            </a:r>
            <a:r>
              <a:rPr sz="1200" spc="-40" dirty="0">
                <a:solidFill>
                  <a:srgbClr val="001F5F"/>
                </a:solidFill>
                <a:latin typeface="Arial"/>
                <a:cs typeface="Arial"/>
              </a:rPr>
              <a:t> </a:t>
            </a:r>
            <a:r>
              <a:rPr sz="1200" spc="-35" dirty="0">
                <a:solidFill>
                  <a:srgbClr val="001F5F"/>
                </a:solidFill>
                <a:latin typeface="Arial"/>
                <a:cs typeface="Arial"/>
              </a:rPr>
              <a:t>TPA</a:t>
            </a:r>
            <a:r>
              <a:rPr sz="1200" spc="-80" dirty="0">
                <a:solidFill>
                  <a:srgbClr val="001F5F"/>
                </a:solidFill>
                <a:latin typeface="Arial"/>
                <a:cs typeface="Arial"/>
              </a:rPr>
              <a:t> </a:t>
            </a:r>
            <a:r>
              <a:rPr sz="1200" dirty="0">
                <a:solidFill>
                  <a:srgbClr val="001F5F"/>
                </a:solidFill>
                <a:latin typeface="Arial"/>
                <a:cs typeface="Arial"/>
              </a:rPr>
              <a:t>Name</a:t>
            </a:r>
            <a:r>
              <a:rPr sz="1200" spc="-20" dirty="0">
                <a:solidFill>
                  <a:srgbClr val="001F5F"/>
                </a:solidFill>
                <a:latin typeface="Arial"/>
                <a:cs typeface="Arial"/>
              </a:rPr>
              <a:t> </a:t>
            </a:r>
            <a:r>
              <a:rPr sz="1200" dirty="0">
                <a:solidFill>
                  <a:srgbClr val="001F5F"/>
                </a:solidFill>
                <a:latin typeface="Arial"/>
                <a:cs typeface="Arial"/>
              </a:rPr>
              <a:t>and</a:t>
            </a:r>
            <a:r>
              <a:rPr sz="1200" spc="-25" dirty="0">
                <a:solidFill>
                  <a:srgbClr val="001F5F"/>
                </a:solidFill>
                <a:latin typeface="Arial"/>
                <a:cs typeface="Arial"/>
              </a:rPr>
              <a:t> </a:t>
            </a:r>
            <a:r>
              <a:rPr sz="1200" dirty="0">
                <a:solidFill>
                  <a:srgbClr val="001F5F"/>
                </a:solidFill>
                <a:latin typeface="Arial"/>
                <a:cs typeface="Arial"/>
              </a:rPr>
              <a:t>EIN</a:t>
            </a:r>
            <a:r>
              <a:rPr sz="1200" spc="-10" dirty="0">
                <a:solidFill>
                  <a:srgbClr val="001F5F"/>
                </a:solidFill>
                <a:latin typeface="Arial"/>
                <a:cs typeface="Arial"/>
              </a:rPr>
              <a:t> </a:t>
            </a:r>
            <a:r>
              <a:rPr sz="1200" dirty="0">
                <a:solidFill>
                  <a:srgbClr val="001F5F"/>
                </a:solidFill>
                <a:latin typeface="Arial"/>
                <a:cs typeface="Arial"/>
              </a:rPr>
              <a:t>and</a:t>
            </a:r>
            <a:r>
              <a:rPr sz="1200" spc="-20" dirty="0">
                <a:solidFill>
                  <a:srgbClr val="001F5F"/>
                </a:solidFill>
                <a:latin typeface="Arial"/>
                <a:cs typeface="Arial"/>
              </a:rPr>
              <a:t> </a:t>
            </a:r>
            <a:r>
              <a:rPr sz="1200" dirty="0">
                <a:solidFill>
                  <a:srgbClr val="001F5F"/>
                </a:solidFill>
                <a:latin typeface="Arial"/>
                <a:cs typeface="Arial"/>
              </a:rPr>
              <a:t>PBM</a:t>
            </a:r>
            <a:r>
              <a:rPr sz="1200" spc="-10" dirty="0">
                <a:solidFill>
                  <a:srgbClr val="001F5F"/>
                </a:solidFill>
                <a:latin typeface="Arial"/>
                <a:cs typeface="Arial"/>
              </a:rPr>
              <a:t> </a:t>
            </a:r>
            <a:r>
              <a:rPr sz="1200" spc="-20" dirty="0">
                <a:solidFill>
                  <a:srgbClr val="001F5F"/>
                </a:solidFill>
                <a:latin typeface="Arial"/>
                <a:cs typeface="Arial"/>
              </a:rPr>
              <a:t>Name </a:t>
            </a:r>
            <a:r>
              <a:rPr sz="1200" dirty="0">
                <a:solidFill>
                  <a:srgbClr val="001F5F"/>
                </a:solidFill>
                <a:latin typeface="Arial"/>
                <a:cs typeface="Arial"/>
              </a:rPr>
              <a:t>and</a:t>
            </a:r>
            <a:r>
              <a:rPr sz="1200" spc="-35" dirty="0">
                <a:solidFill>
                  <a:srgbClr val="001F5F"/>
                </a:solidFill>
                <a:latin typeface="Arial"/>
                <a:cs typeface="Arial"/>
              </a:rPr>
              <a:t> </a:t>
            </a:r>
            <a:r>
              <a:rPr sz="1200" dirty="0">
                <a:solidFill>
                  <a:srgbClr val="001F5F"/>
                </a:solidFill>
                <a:latin typeface="Arial"/>
                <a:cs typeface="Arial"/>
              </a:rPr>
              <a:t>EIN.</a:t>
            </a:r>
            <a:r>
              <a:rPr sz="1200" spc="305" dirty="0">
                <a:solidFill>
                  <a:srgbClr val="001F5F"/>
                </a:solidFill>
                <a:latin typeface="Arial"/>
                <a:cs typeface="Arial"/>
              </a:rPr>
              <a:t> </a:t>
            </a:r>
            <a:r>
              <a:rPr sz="1200" dirty="0">
                <a:solidFill>
                  <a:srgbClr val="001F5F"/>
                </a:solidFill>
                <a:latin typeface="Arial"/>
                <a:cs typeface="Arial"/>
              </a:rPr>
              <a:t>This</a:t>
            </a:r>
            <a:r>
              <a:rPr sz="1200" spc="-15" dirty="0">
                <a:solidFill>
                  <a:srgbClr val="001F5F"/>
                </a:solidFill>
                <a:latin typeface="Arial"/>
                <a:cs typeface="Arial"/>
              </a:rPr>
              <a:t> </a:t>
            </a:r>
            <a:r>
              <a:rPr sz="1200" dirty="0">
                <a:solidFill>
                  <a:srgbClr val="001F5F"/>
                </a:solidFill>
                <a:latin typeface="Arial"/>
                <a:cs typeface="Arial"/>
              </a:rPr>
              <a:t>information</a:t>
            </a:r>
            <a:r>
              <a:rPr sz="1200" spc="-15" dirty="0">
                <a:solidFill>
                  <a:srgbClr val="001F5F"/>
                </a:solidFill>
                <a:latin typeface="Arial"/>
                <a:cs typeface="Arial"/>
              </a:rPr>
              <a:t> </a:t>
            </a:r>
            <a:r>
              <a:rPr sz="1200" dirty="0">
                <a:solidFill>
                  <a:srgbClr val="001F5F"/>
                </a:solidFill>
                <a:latin typeface="Arial"/>
                <a:cs typeface="Arial"/>
              </a:rPr>
              <a:t>may</a:t>
            </a:r>
            <a:r>
              <a:rPr sz="1200" spc="-35" dirty="0">
                <a:solidFill>
                  <a:srgbClr val="001F5F"/>
                </a:solidFill>
                <a:latin typeface="Arial"/>
                <a:cs typeface="Arial"/>
              </a:rPr>
              <a:t> </a:t>
            </a:r>
            <a:r>
              <a:rPr sz="1200" dirty="0">
                <a:solidFill>
                  <a:srgbClr val="001F5F"/>
                </a:solidFill>
                <a:latin typeface="Arial"/>
                <a:cs typeface="Arial"/>
              </a:rPr>
              <a:t>be</a:t>
            </a:r>
            <a:r>
              <a:rPr sz="1200" spc="-15" dirty="0">
                <a:solidFill>
                  <a:srgbClr val="001F5F"/>
                </a:solidFill>
                <a:latin typeface="Arial"/>
                <a:cs typeface="Arial"/>
              </a:rPr>
              <a:t> </a:t>
            </a:r>
            <a:r>
              <a:rPr sz="1200" dirty="0">
                <a:solidFill>
                  <a:srgbClr val="001F5F"/>
                </a:solidFill>
                <a:latin typeface="Arial"/>
                <a:cs typeface="Arial"/>
              </a:rPr>
              <a:t>shared,</a:t>
            </a:r>
            <a:r>
              <a:rPr sz="1200" spc="-35" dirty="0">
                <a:solidFill>
                  <a:srgbClr val="001F5F"/>
                </a:solidFill>
                <a:latin typeface="Arial"/>
                <a:cs typeface="Arial"/>
              </a:rPr>
              <a:t> </a:t>
            </a:r>
            <a:r>
              <a:rPr sz="1200" dirty="0">
                <a:solidFill>
                  <a:srgbClr val="001F5F"/>
                </a:solidFill>
                <a:latin typeface="Arial"/>
                <a:cs typeface="Arial"/>
              </a:rPr>
              <a:t>upon</a:t>
            </a:r>
            <a:r>
              <a:rPr sz="1200" spc="-30" dirty="0">
                <a:solidFill>
                  <a:srgbClr val="001F5F"/>
                </a:solidFill>
                <a:latin typeface="Arial"/>
                <a:cs typeface="Arial"/>
              </a:rPr>
              <a:t> </a:t>
            </a:r>
            <a:r>
              <a:rPr sz="1200" spc="-10" dirty="0">
                <a:solidFill>
                  <a:srgbClr val="001F5F"/>
                </a:solidFill>
                <a:latin typeface="Arial"/>
                <a:cs typeface="Arial"/>
              </a:rPr>
              <a:t>request:</a:t>
            </a:r>
            <a:endParaRPr sz="1200" dirty="0">
              <a:latin typeface="Arial"/>
              <a:cs typeface="Arial"/>
            </a:endParaRPr>
          </a:p>
        </p:txBody>
      </p:sp>
      <p:sp>
        <p:nvSpPr>
          <p:cNvPr id="5" name="object 5"/>
          <p:cNvSpPr txBox="1"/>
          <p:nvPr/>
        </p:nvSpPr>
        <p:spPr>
          <a:xfrm>
            <a:off x="329285" y="4117594"/>
            <a:ext cx="7026909" cy="3251200"/>
          </a:xfrm>
          <a:prstGeom prst="rect">
            <a:avLst/>
          </a:prstGeom>
        </p:spPr>
        <p:txBody>
          <a:bodyPr vert="horz" wrap="square" lIns="0" tIns="13335" rIns="0" bIns="0" rtlCol="0">
            <a:spAutoFit/>
          </a:bodyPr>
          <a:lstStyle/>
          <a:p>
            <a:pPr marL="73025">
              <a:lnSpc>
                <a:spcPct val="100000"/>
              </a:lnSpc>
              <a:spcBef>
                <a:spcPts val="105"/>
              </a:spcBef>
            </a:pPr>
            <a:r>
              <a:rPr sz="2000" b="1" dirty="0">
                <a:solidFill>
                  <a:srgbClr val="00BDD4"/>
                </a:solidFill>
                <a:latin typeface="Georgia"/>
                <a:cs typeface="Georgia"/>
              </a:rPr>
              <a:t>State</a:t>
            </a:r>
            <a:r>
              <a:rPr sz="2000" b="1" spc="-40" dirty="0">
                <a:solidFill>
                  <a:srgbClr val="00BDD4"/>
                </a:solidFill>
                <a:latin typeface="Georgia"/>
                <a:cs typeface="Georgia"/>
              </a:rPr>
              <a:t> </a:t>
            </a:r>
            <a:r>
              <a:rPr sz="2000" b="1" dirty="0">
                <a:solidFill>
                  <a:srgbClr val="00BDD4"/>
                </a:solidFill>
                <a:latin typeface="Georgia"/>
                <a:cs typeface="Georgia"/>
              </a:rPr>
              <a:t>Aggregation</a:t>
            </a:r>
            <a:r>
              <a:rPr sz="2000" b="1" spc="-65" dirty="0">
                <a:solidFill>
                  <a:srgbClr val="00BDD4"/>
                </a:solidFill>
                <a:latin typeface="Georgia"/>
                <a:cs typeface="Georgia"/>
              </a:rPr>
              <a:t> </a:t>
            </a:r>
            <a:r>
              <a:rPr sz="2025" b="1" spc="-75" baseline="24691" dirty="0">
                <a:solidFill>
                  <a:srgbClr val="00BDD4"/>
                </a:solidFill>
                <a:latin typeface="Georgia"/>
                <a:cs typeface="Georgia"/>
              </a:rPr>
              <a:t>1</a:t>
            </a:r>
            <a:endParaRPr sz="2025" baseline="24691" dirty="0">
              <a:latin typeface="Georgia"/>
              <a:cs typeface="Georgia"/>
            </a:endParaRPr>
          </a:p>
          <a:p>
            <a:pPr marL="50800" marR="114935">
              <a:lnSpc>
                <a:spcPct val="100000"/>
              </a:lnSpc>
              <a:spcBef>
                <a:spcPts val="1390"/>
              </a:spcBef>
            </a:pPr>
            <a:r>
              <a:rPr sz="1200" dirty="0">
                <a:solidFill>
                  <a:srgbClr val="002577"/>
                </a:solidFill>
                <a:latin typeface="Arial"/>
                <a:cs typeface="Arial"/>
              </a:rPr>
              <a:t>The</a:t>
            </a:r>
            <a:r>
              <a:rPr sz="1200" spc="-30" dirty="0">
                <a:solidFill>
                  <a:srgbClr val="002577"/>
                </a:solidFill>
                <a:latin typeface="Arial"/>
                <a:cs typeface="Arial"/>
              </a:rPr>
              <a:t> </a:t>
            </a:r>
            <a:r>
              <a:rPr sz="1200" dirty="0">
                <a:solidFill>
                  <a:srgbClr val="002577"/>
                </a:solidFill>
                <a:latin typeface="Arial"/>
                <a:cs typeface="Arial"/>
              </a:rPr>
              <a:t>state</a:t>
            </a:r>
            <a:r>
              <a:rPr sz="1200" spc="-10" dirty="0">
                <a:solidFill>
                  <a:srgbClr val="002577"/>
                </a:solidFill>
                <a:latin typeface="Arial"/>
                <a:cs typeface="Arial"/>
              </a:rPr>
              <a:t> </a:t>
            </a:r>
            <a:r>
              <a:rPr sz="1200" dirty="0">
                <a:solidFill>
                  <a:srgbClr val="002577"/>
                </a:solidFill>
                <a:latin typeface="Arial"/>
                <a:cs typeface="Arial"/>
              </a:rPr>
              <a:t>aggregation</a:t>
            </a:r>
            <a:r>
              <a:rPr sz="1200" spc="-40" dirty="0">
                <a:solidFill>
                  <a:srgbClr val="002577"/>
                </a:solidFill>
                <a:latin typeface="Arial"/>
                <a:cs typeface="Arial"/>
              </a:rPr>
              <a:t> </a:t>
            </a:r>
            <a:r>
              <a:rPr sz="1200" dirty="0">
                <a:solidFill>
                  <a:srgbClr val="002577"/>
                </a:solidFill>
                <a:latin typeface="Arial"/>
                <a:cs typeface="Arial"/>
              </a:rPr>
              <a:t>rules</a:t>
            </a:r>
            <a:r>
              <a:rPr sz="1200" spc="-15" dirty="0">
                <a:solidFill>
                  <a:srgbClr val="002577"/>
                </a:solidFill>
                <a:latin typeface="Arial"/>
                <a:cs typeface="Arial"/>
              </a:rPr>
              <a:t> </a:t>
            </a:r>
            <a:r>
              <a:rPr sz="1200" dirty="0">
                <a:solidFill>
                  <a:srgbClr val="002577"/>
                </a:solidFill>
                <a:latin typeface="Arial"/>
                <a:cs typeface="Arial"/>
              </a:rPr>
              <a:t>for</a:t>
            </a:r>
            <a:r>
              <a:rPr sz="1200" spc="-35" dirty="0">
                <a:solidFill>
                  <a:srgbClr val="002577"/>
                </a:solidFill>
                <a:latin typeface="Arial"/>
                <a:cs typeface="Arial"/>
              </a:rPr>
              <a:t> </a:t>
            </a:r>
            <a:r>
              <a:rPr sz="1200" dirty="0">
                <a:solidFill>
                  <a:srgbClr val="002577"/>
                </a:solidFill>
                <a:latin typeface="Arial"/>
                <a:cs typeface="Arial"/>
              </a:rPr>
              <a:t>RxDC are</a:t>
            </a:r>
            <a:r>
              <a:rPr sz="1200" spc="-20" dirty="0">
                <a:solidFill>
                  <a:srgbClr val="002577"/>
                </a:solidFill>
                <a:latin typeface="Arial"/>
                <a:cs typeface="Arial"/>
              </a:rPr>
              <a:t> </a:t>
            </a:r>
            <a:r>
              <a:rPr sz="1200" dirty="0">
                <a:solidFill>
                  <a:srgbClr val="002577"/>
                </a:solidFill>
                <a:latin typeface="Arial"/>
                <a:cs typeface="Arial"/>
              </a:rPr>
              <a:t>like</a:t>
            </a:r>
            <a:r>
              <a:rPr sz="1200" spc="-1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requirements</a:t>
            </a:r>
            <a:r>
              <a:rPr sz="1200" spc="-45"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MLR</a:t>
            </a:r>
            <a:r>
              <a:rPr sz="1200" spc="-5" dirty="0">
                <a:solidFill>
                  <a:srgbClr val="002577"/>
                </a:solidFill>
                <a:latin typeface="Arial"/>
                <a:cs typeface="Arial"/>
              </a:rPr>
              <a:t> </a:t>
            </a:r>
            <a:r>
              <a:rPr sz="1200" dirty="0">
                <a:solidFill>
                  <a:srgbClr val="002577"/>
                </a:solidFill>
                <a:latin typeface="Arial"/>
                <a:cs typeface="Arial"/>
              </a:rPr>
              <a:t>reporting</a:t>
            </a:r>
            <a:r>
              <a:rPr sz="1200" spc="-55" dirty="0">
                <a:solidFill>
                  <a:srgbClr val="002577"/>
                </a:solidFill>
                <a:latin typeface="Arial"/>
                <a:cs typeface="Arial"/>
              </a:rPr>
              <a:t> </a:t>
            </a:r>
            <a:r>
              <a:rPr sz="1200" dirty="0">
                <a:solidFill>
                  <a:srgbClr val="002577"/>
                </a:solidFill>
                <a:latin typeface="Arial"/>
                <a:cs typeface="Arial"/>
              </a:rPr>
              <a:t>form</a:t>
            </a:r>
            <a:r>
              <a:rPr sz="1200" spc="-15" dirty="0">
                <a:solidFill>
                  <a:srgbClr val="002577"/>
                </a:solidFill>
                <a:latin typeface="Arial"/>
                <a:cs typeface="Arial"/>
              </a:rPr>
              <a:t> </a:t>
            </a:r>
            <a:r>
              <a:rPr sz="1200" spc="-10" dirty="0">
                <a:solidFill>
                  <a:srgbClr val="002577"/>
                </a:solidFill>
                <a:latin typeface="Arial"/>
                <a:cs typeface="Arial"/>
              </a:rPr>
              <a:t>instructions. </a:t>
            </a:r>
            <a:r>
              <a:rPr sz="1200" dirty="0">
                <a:solidFill>
                  <a:srgbClr val="002577"/>
                </a:solidFill>
                <a:latin typeface="Arial"/>
                <a:cs typeface="Arial"/>
              </a:rPr>
              <a:t>In</a:t>
            </a:r>
            <a:r>
              <a:rPr sz="1200" spc="-10" dirty="0">
                <a:solidFill>
                  <a:srgbClr val="002577"/>
                </a:solidFill>
                <a:latin typeface="Arial"/>
                <a:cs typeface="Arial"/>
              </a:rPr>
              <a:t> </a:t>
            </a:r>
            <a:r>
              <a:rPr sz="1200" dirty="0">
                <a:solidFill>
                  <a:srgbClr val="002577"/>
                </a:solidFill>
                <a:latin typeface="Arial"/>
                <a:cs typeface="Arial"/>
              </a:rPr>
              <a:t>general,</a:t>
            </a:r>
            <a:r>
              <a:rPr sz="1200" spc="-30" dirty="0">
                <a:solidFill>
                  <a:srgbClr val="002577"/>
                </a:solidFill>
                <a:latin typeface="Arial"/>
                <a:cs typeface="Arial"/>
              </a:rPr>
              <a:t> </a:t>
            </a:r>
            <a:r>
              <a:rPr sz="1200" dirty="0">
                <a:solidFill>
                  <a:srgbClr val="002577"/>
                </a:solidFill>
                <a:latin typeface="Arial"/>
                <a:cs typeface="Arial"/>
              </a:rPr>
              <a:t>a</a:t>
            </a:r>
            <a:r>
              <a:rPr sz="1200" spc="-10" dirty="0">
                <a:solidFill>
                  <a:srgbClr val="002577"/>
                </a:solidFill>
                <a:latin typeface="Arial"/>
                <a:cs typeface="Arial"/>
              </a:rPr>
              <a:t> </a:t>
            </a:r>
            <a:r>
              <a:rPr sz="1200" dirty="0">
                <a:solidFill>
                  <a:srgbClr val="002577"/>
                </a:solidFill>
                <a:latin typeface="Arial"/>
                <a:cs typeface="Arial"/>
              </a:rPr>
              <a:t>reporting</a:t>
            </a:r>
            <a:r>
              <a:rPr sz="1200" spc="-35" dirty="0">
                <a:solidFill>
                  <a:srgbClr val="002577"/>
                </a:solidFill>
                <a:latin typeface="Arial"/>
                <a:cs typeface="Arial"/>
              </a:rPr>
              <a:t> </a:t>
            </a:r>
            <a:r>
              <a:rPr sz="1200" dirty="0">
                <a:solidFill>
                  <a:srgbClr val="002577"/>
                </a:solidFill>
                <a:latin typeface="Arial"/>
                <a:cs typeface="Arial"/>
              </a:rPr>
              <a:t>entity</a:t>
            </a:r>
            <a:r>
              <a:rPr sz="1200" spc="-10" dirty="0">
                <a:solidFill>
                  <a:srgbClr val="002577"/>
                </a:solidFill>
                <a:latin typeface="Arial"/>
                <a:cs typeface="Arial"/>
              </a:rPr>
              <a:t> </a:t>
            </a:r>
            <a:r>
              <a:rPr sz="1200" dirty="0">
                <a:solidFill>
                  <a:srgbClr val="002577"/>
                </a:solidFill>
                <a:latin typeface="Arial"/>
                <a:cs typeface="Arial"/>
              </a:rPr>
              <a:t>should</a:t>
            </a:r>
            <a:r>
              <a:rPr sz="1200" spc="-40" dirty="0">
                <a:solidFill>
                  <a:srgbClr val="002577"/>
                </a:solidFill>
                <a:latin typeface="Arial"/>
                <a:cs typeface="Arial"/>
              </a:rPr>
              <a:t> </a:t>
            </a:r>
            <a:r>
              <a:rPr sz="1200" dirty="0">
                <a:solidFill>
                  <a:srgbClr val="002577"/>
                </a:solidFill>
                <a:latin typeface="Arial"/>
                <a:cs typeface="Arial"/>
              </a:rPr>
              <a:t>report</a:t>
            </a:r>
            <a:r>
              <a:rPr sz="1200" spc="-25" dirty="0">
                <a:solidFill>
                  <a:srgbClr val="002577"/>
                </a:solidFill>
                <a:latin typeface="Arial"/>
                <a:cs typeface="Arial"/>
              </a:rPr>
              <a:t> </a:t>
            </a:r>
            <a:r>
              <a:rPr sz="1200" dirty="0">
                <a:solidFill>
                  <a:srgbClr val="002577"/>
                </a:solidFill>
                <a:latin typeface="Arial"/>
                <a:cs typeface="Arial"/>
              </a:rPr>
              <a:t>fully-insured</a:t>
            </a:r>
            <a:r>
              <a:rPr sz="1200" spc="-35" dirty="0">
                <a:solidFill>
                  <a:srgbClr val="002577"/>
                </a:solidFill>
                <a:latin typeface="Arial"/>
                <a:cs typeface="Arial"/>
              </a:rPr>
              <a:t> </a:t>
            </a:r>
            <a:r>
              <a:rPr sz="1200" dirty="0">
                <a:solidFill>
                  <a:srgbClr val="002577"/>
                </a:solidFill>
                <a:latin typeface="Arial"/>
                <a:cs typeface="Arial"/>
              </a:rPr>
              <a:t>business</a:t>
            </a:r>
            <a:r>
              <a:rPr sz="1200" spc="-25"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state</a:t>
            </a:r>
            <a:r>
              <a:rPr sz="1200" spc="-10" dirty="0">
                <a:solidFill>
                  <a:srgbClr val="002577"/>
                </a:solidFill>
                <a:latin typeface="Arial"/>
                <a:cs typeface="Arial"/>
              </a:rPr>
              <a:t> </a:t>
            </a:r>
            <a:r>
              <a:rPr sz="1200" dirty="0">
                <a:solidFill>
                  <a:srgbClr val="002577"/>
                </a:solidFill>
                <a:latin typeface="Arial"/>
                <a:cs typeface="Arial"/>
              </a:rPr>
              <a:t>where</a:t>
            </a:r>
            <a:r>
              <a:rPr sz="1200" spc="-10"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policy</a:t>
            </a:r>
            <a:r>
              <a:rPr sz="1200" spc="-25" dirty="0">
                <a:solidFill>
                  <a:srgbClr val="002577"/>
                </a:solidFill>
                <a:latin typeface="Arial"/>
                <a:cs typeface="Arial"/>
              </a:rPr>
              <a:t> was </a:t>
            </a:r>
            <a:r>
              <a:rPr sz="1200" spc="-10" dirty="0">
                <a:solidFill>
                  <a:srgbClr val="002577"/>
                </a:solidFill>
                <a:latin typeface="Arial"/>
                <a:cs typeface="Arial"/>
              </a:rPr>
              <a:t>issued.</a:t>
            </a:r>
            <a:endParaRPr sz="1200" dirty="0">
              <a:latin typeface="Arial"/>
              <a:cs typeface="Arial"/>
            </a:endParaRPr>
          </a:p>
          <a:p>
            <a:pPr marL="50800" marR="85725">
              <a:lnSpc>
                <a:spcPct val="100000"/>
              </a:lnSpc>
            </a:pPr>
            <a:r>
              <a:rPr sz="1200" dirty="0">
                <a:solidFill>
                  <a:srgbClr val="002577"/>
                </a:solidFill>
                <a:latin typeface="Arial"/>
                <a:cs typeface="Arial"/>
              </a:rPr>
              <a:t>For</a:t>
            </a:r>
            <a:r>
              <a:rPr sz="1200" spc="-10" dirty="0">
                <a:solidFill>
                  <a:srgbClr val="002577"/>
                </a:solidFill>
                <a:latin typeface="Arial"/>
                <a:cs typeface="Arial"/>
              </a:rPr>
              <a:t> </a:t>
            </a:r>
            <a:r>
              <a:rPr sz="1200" b="1" spc="-10" dirty="0">
                <a:solidFill>
                  <a:srgbClr val="002577"/>
                </a:solidFill>
                <a:latin typeface="Arial"/>
                <a:cs typeface="Arial"/>
              </a:rPr>
              <a:t>self-</a:t>
            </a:r>
            <a:r>
              <a:rPr sz="1200" b="1" dirty="0">
                <a:solidFill>
                  <a:srgbClr val="002577"/>
                </a:solidFill>
                <a:latin typeface="Arial"/>
                <a:cs typeface="Arial"/>
              </a:rPr>
              <a:t>funded</a:t>
            </a:r>
            <a:r>
              <a:rPr sz="1200" b="1" spc="15" dirty="0">
                <a:solidFill>
                  <a:srgbClr val="002577"/>
                </a:solidFill>
                <a:latin typeface="Arial"/>
                <a:cs typeface="Arial"/>
              </a:rPr>
              <a:t> </a:t>
            </a:r>
            <a:r>
              <a:rPr sz="1200" b="1" dirty="0">
                <a:solidFill>
                  <a:srgbClr val="002577"/>
                </a:solidFill>
                <a:latin typeface="Arial"/>
                <a:cs typeface="Arial"/>
              </a:rPr>
              <a:t>plans</a:t>
            </a:r>
            <a:r>
              <a:rPr sz="1200" dirty="0">
                <a:solidFill>
                  <a:srgbClr val="002577"/>
                </a:solidFill>
                <a:latin typeface="Arial"/>
                <a:cs typeface="Arial"/>
              </a:rPr>
              <a:t>, the</a:t>
            </a:r>
            <a:r>
              <a:rPr sz="1200" spc="-20" dirty="0">
                <a:solidFill>
                  <a:srgbClr val="002577"/>
                </a:solidFill>
                <a:latin typeface="Arial"/>
                <a:cs typeface="Arial"/>
              </a:rPr>
              <a:t> </a:t>
            </a:r>
            <a:r>
              <a:rPr sz="1200" dirty="0">
                <a:solidFill>
                  <a:srgbClr val="002577"/>
                </a:solidFill>
                <a:latin typeface="Arial"/>
                <a:cs typeface="Arial"/>
              </a:rPr>
              <a:t>reporting</a:t>
            </a:r>
            <a:r>
              <a:rPr sz="1200" spc="-30" dirty="0">
                <a:solidFill>
                  <a:srgbClr val="002577"/>
                </a:solidFill>
                <a:latin typeface="Arial"/>
                <a:cs typeface="Arial"/>
              </a:rPr>
              <a:t> </a:t>
            </a:r>
            <a:r>
              <a:rPr sz="1200" dirty="0">
                <a:solidFill>
                  <a:srgbClr val="002577"/>
                </a:solidFill>
                <a:latin typeface="Arial"/>
                <a:cs typeface="Arial"/>
              </a:rPr>
              <a:t>entity</a:t>
            </a:r>
            <a:r>
              <a:rPr sz="1200" spc="-5" dirty="0">
                <a:solidFill>
                  <a:srgbClr val="002577"/>
                </a:solidFill>
                <a:latin typeface="Arial"/>
                <a:cs typeface="Arial"/>
              </a:rPr>
              <a:t> </a:t>
            </a:r>
            <a:r>
              <a:rPr sz="1200" dirty="0">
                <a:solidFill>
                  <a:srgbClr val="002577"/>
                </a:solidFill>
                <a:latin typeface="Arial"/>
                <a:cs typeface="Arial"/>
              </a:rPr>
              <a:t>should</a:t>
            </a:r>
            <a:r>
              <a:rPr sz="1200" spc="-10" dirty="0">
                <a:solidFill>
                  <a:srgbClr val="002577"/>
                </a:solidFill>
                <a:latin typeface="Arial"/>
                <a:cs typeface="Arial"/>
              </a:rPr>
              <a:t> </a:t>
            </a:r>
            <a:r>
              <a:rPr sz="1200" dirty="0">
                <a:solidFill>
                  <a:srgbClr val="002577"/>
                </a:solidFill>
                <a:latin typeface="Arial"/>
                <a:cs typeface="Arial"/>
              </a:rPr>
              <a:t>generally</a:t>
            </a:r>
            <a:r>
              <a:rPr sz="1200" spc="-35" dirty="0">
                <a:solidFill>
                  <a:srgbClr val="002577"/>
                </a:solidFill>
                <a:latin typeface="Arial"/>
                <a:cs typeface="Arial"/>
              </a:rPr>
              <a:t> </a:t>
            </a:r>
            <a:r>
              <a:rPr sz="1200" dirty="0">
                <a:solidFill>
                  <a:srgbClr val="002577"/>
                </a:solidFill>
                <a:latin typeface="Arial"/>
                <a:cs typeface="Arial"/>
              </a:rPr>
              <a:t>report</a:t>
            </a:r>
            <a:r>
              <a:rPr sz="1200" spc="-25"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data</a:t>
            </a:r>
            <a:r>
              <a:rPr sz="1200" spc="-15" dirty="0">
                <a:solidFill>
                  <a:srgbClr val="002577"/>
                </a:solidFill>
                <a:latin typeface="Arial"/>
                <a:cs typeface="Arial"/>
              </a:rPr>
              <a:t> </a:t>
            </a:r>
            <a:r>
              <a:rPr sz="1200" dirty="0">
                <a:solidFill>
                  <a:srgbClr val="002577"/>
                </a:solidFill>
                <a:latin typeface="Arial"/>
                <a:cs typeface="Arial"/>
              </a:rPr>
              <a:t>in</a:t>
            </a:r>
            <a:r>
              <a:rPr sz="1200" spc="-10"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state</a:t>
            </a:r>
            <a:r>
              <a:rPr sz="1200" spc="-5" dirty="0">
                <a:solidFill>
                  <a:srgbClr val="002577"/>
                </a:solidFill>
                <a:latin typeface="Arial"/>
                <a:cs typeface="Arial"/>
              </a:rPr>
              <a:t> </a:t>
            </a:r>
            <a:r>
              <a:rPr sz="1200" dirty="0">
                <a:solidFill>
                  <a:srgbClr val="002577"/>
                </a:solidFill>
                <a:latin typeface="Arial"/>
                <a:cs typeface="Arial"/>
              </a:rPr>
              <a:t>where</a:t>
            </a:r>
            <a:r>
              <a:rPr sz="1200" spc="-10"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spc="-20" dirty="0">
                <a:solidFill>
                  <a:srgbClr val="002577"/>
                </a:solidFill>
                <a:latin typeface="Arial"/>
                <a:cs typeface="Arial"/>
              </a:rPr>
              <a:t>plan </a:t>
            </a:r>
            <a:r>
              <a:rPr sz="1200" dirty="0">
                <a:solidFill>
                  <a:srgbClr val="002577"/>
                </a:solidFill>
                <a:latin typeface="Arial"/>
                <a:cs typeface="Arial"/>
              </a:rPr>
              <a:t>sponsor</a:t>
            </a:r>
            <a:r>
              <a:rPr sz="1200" spc="-45" dirty="0">
                <a:solidFill>
                  <a:srgbClr val="002577"/>
                </a:solidFill>
                <a:latin typeface="Arial"/>
                <a:cs typeface="Arial"/>
              </a:rPr>
              <a:t> </a:t>
            </a:r>
            <a:r>
              <a:rPr sz="1200" dirty="0">
                <a:solidFill>
                  <a:srgbClr val="002577"/>
                </a:solidFill>
                <a:latin typeface="Arial"/>
                <a:cs typeface="Arial"/>
              </a:rPr>
              <a:t>has</a:t>
            </a:r>
            <a:r>
              <a:rPr sz="1200" spc="-10" dirty="0">
                <a:solidFill>
                  <a:srgbClr val="002577"/>
                </a:solidFill>
                <a:latin typeface="Arial"/>
                <a:cs typeface="Arial"/>
              </a:rPr>
              <a:t> </a:t>
            </a:r>
            <a:r>
              <a:rPr sz="1200" dirty="0">
                <a:solidFill>
                  <a:srgbClr val="002577"/>
                </a:solidFill>
                <a:latin typeface="Arial"/>
                <a:cs typeface="Arial"/>
              </a:rPr>
              <a:t>its</a:t>
            </a:r>
            <a:r>
              <a:rPr sz="1200" spc="-5" dirty="0">
                <a:solidFill>
                  <a:srgbClr val="002577"/>
                </a:solidFill>
                <a:latin typeface="Arial"/>
                <a:cs typeface="Arial"/>
              </a:rPr>
              <a:t> </a:t>
            </a:r>
            <a:r>
              <a:rPr sz="1200" dirty="0">
                <a:solidFill>
                  <a:srgbClr val="002577"/>
                </a:solidFill>
                <a:latin typeface="Arial"/>
                <a:cs typeface="Arial"/>
              </a:rPr>
              <a:t>principal</a:t>
            </a:r>
            <a:r>
              <a:rPr sz="1200" spc="-45" dirty="0">
                <a:solidFill>
                  <a:srgbClr val="002577"/>
                </a:solidFill>
                <a:latin typeface="Arial"/>
                <a:cs typeface="Arial"/>
              </a:rPr>
              <a:t> </a:t>
            </a:r>
            <a:r>
              <a:rPr sz="1200" dirty="0">
                <a:solidFill>
                  <a:srgbClr val="002577"/>
                </a:solidFill>
                <a:latin typeface="Arial"/>
                <a:cs typeface="Arial"/>
              </a:rPr>
              <a:t>place</a:t>
            </a:r>
            <a:r>
              <a:rPr sz="1200" spc="-20" dirty="0">
                <a:solidFill>
                  <a:srgbClr val="002577"/>
                </a:solidFill>
                <a:latin typeface="Arial"/>
                <a:cs typeface="Arial"/>
              </a:rPr>
              <a:t> </a:t>
            </a:r>
            <a:r>
              <a:rPr sz="1200" dirty="0">
                <a:solidFill>
                  <a:srgbClr val="002577"/>
                </a:solidFill>
                <a:latin typeface="Arial"/>
                <a:cs typeface="Arial"/>
              </a:rPr>
              <a:t>of</a:t>
            </a:r>
            <a:r>
              <a:rPr sz="1200" spc="-10" dirty="0">
                <a:solidFill>
                  <a:srgbClr val="002577"/>
                </a:solidFill>
                <a:latin typeface="Arial"/>
                <a:cs typeface="Arial"/>
              </a:rPr>
              <a:t> </a:t>
            </a:r>
            <a:r>
              <a:rPr sz="1200" dirty="0">
                <a:solidFill>
                  <a:srgbClr val="002577"/>
                </a:solidFill>
                <a:latin typeface="Arial"/>
                <a:cs typeface="Arial"/>
              </a:rPr>
              <a:t>business.</a:t>
            </a:r>
            <a:r>
              <a:rPr sz="1200" spc="-40" dirty="0">
                <a:solidFill>
                  <a:srgbClr val="002577"/>
                </a:solidFill>
                <a:latin typeface="Arial"/>
                <a:cs typeface="Arial"/>
              </a:rPr>
              <a:t> </a:t>
            </a:r>
            <a:r>
              <a:rPr sz="1200" dirty="0">
                <a:solidFill>
                  <a:srgbClr val="002577"/>
                </a:solidFill>
                <a:latin typeface="Arial"/>
                <a:cs typeface="Arial"/>
              </a:rPr>
              <a:t>When</a:t>
            </a:r>
            <a:r>
              <a:rPr sz="1200" spc="-45" dirty="0">
                <a:solidFill>
                  <a:srgbClr val="002577"/>
                </a:solidFill>
                <a:latin typeface="Arial"/>
                <a:cs typeface="Arial"/>
              </a:rPr>
              <a:t> </a:t>
            </a:r>
            <a:r>
              <a:rPr sz="1200" dirty="0">
                <a:solidFill>
                  <a:srgbClr val="002577"/>
                </a:solidFill>
                <a:latin typeface="Arial"/>
                <a:cs typeface="Arial"/>
              </a:rPr>
              <a:t>a plan</a:t>
            </a:r>
            <a:r>
              <a:rPr sz="1200" spc="-35" dirty="0">
                <a:solidFill>
                  <a:srgbClr val="002577"/>
                </a:solidFill>
                <a:latin typeface="Arial"/>
                <a:cs typeface="Arial"/>
              </a:rPr>
              <a:t> </a:t>
            </a:r>
            <a:r>
              <a:rPr sz="1200" dirty="0">
                <a:solidFill>
                  <a:srgbClr val="002577"/>
                </a:solidFill>
                <a:latin typeface="Arial"/>
                <a:cs typeface="Arial"/>
              </a:rPr>
              <a:t>covers members</a:t>
            </a:r>
            <a:r>
              <a:rPr sz="1200" spc="-40"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multiple</a:t>
            </a:r>
            <a:r>
              <a:rPr sz="1200" spc="-30" dirty="0">
                <a:solidFill>
                  <a:srgbClr val="002577"/>
                </a:solidFill>
                <a:latin typeface="Arial"/>
                <a:cs typeface="Arial"/>
              </a:rPr>
              <a:t> </a:t>
            </a:r>
            <a:r>
              <a:rPr sz="1200" dirty="0">
                <a:solidFill>
                  <a:srgbClr val="002577"/>
                </a:solidFill>
                <a:latin typeface="Arial"/>
                <a:cs typeface="Arial"/>
              </a:rPr>
              <a:t>states,</a:t>
            </a:r>
            <a:r>
              <a:rPr sz="1200" spc="-10" dirty="0">
                <a:solidFill>
                  <a:srgbClr val="002577"/>
                </a:solidFill>
                <a:latin typeface="Arial"/>
                <a:cs typeface="Arial"/>
              </a:rPr>
              <a:t> </a:t>
            </a:r>
            <a:r>
              <a:rPr sz="1200" dirty="0">
                <a:solidFill>
                  <a:srgbClr val="002577"/>
                </a:solidFill>
                <a:latin typeface="Arial"/>
                <a:cs typeface="Arial"/>
              </a:rPr>
              <a:t>or </a:t>
            </a:r>
            <a:r>
              <a:rPr sz="1200" spc="-20" dirty="0">
                <a:solidFill>
                  <a:srgbClr val="002577"/>
                </a:solidFill>
                <a:latin typeface="Arial"/>
                <a:cs typeface="Arial"/>
              </a:rPr>
              <a:t>when </a:t>
            </a:r>
            <a:r>
              <a:rPr sz="1200" dirty="0">
                <a:solidFill>
                  <a:srgbClr val="002577"/>
                </a:solidFill>
                <a:latin typeface="Arial"/>
                <a:cs typeface="Arial"/>
              </a:rPr>
              <a:t>coverage</a:t>
            </a:r>
            <a:r>
              <a:rPr sz="1200" spc="-40" dirty="0">
                <a:solidFill>
                  <a:srgbClr val="002577"/>
                </a:solidFill>
                <a:latin typeface="Arial"/>
                <a:cs typeface="Arial"/>
              </a:rPr>
              <a:t> </a:t>
            </a:r>
            <a:r>
              <a:rPr sz="1200" dirty="0">
                <a:solidFill>
                  <a:srgbClr val="002577"/>
                </a:solidFill>
                <a:latin typeface="Arial"/>
                <a:cs typeface="Arial"/>
              </a:rPr>
              <a:t>is</a:t>
            </a:r>
            <a:r>
              <a:rPr sz="1200" spc="-15" dirty="0">
                <a:solidFill>
                  <a:srgbClr val="002577"/>
                </a:solidFill>
                <a:latin typeface="Arial"/>
                <a:cs typeface="Arial"/>
              </a:rPr>
              <a:t> </a:t>
            </a:r>
            <a:r>
              <a:rPr sz="1200" dirty="0">
                <a:solidFill>
                  <a:srgbClr val="002577"/>
                </a:solidFill>
                <a:latin typeface="Arial"/>
                <a:cs typeface="Arial"/>
              </a:rPr>
              <a:t>sponsored</a:t>
            </a:r>
            <a:r>
              <a:rPr sz="1200" spc="-45" dirty="0">
                <a:solidFill>
                  <a:srgbClr val="002577"/>
                </a:solidFill>
                <a:latin typeface="Arial"/>
                <a:cs typeface="Arial"/>
              </a:rPr>
              <a:t> </a:t>
            </a:r>
            <a:r>
              <a:rPr sz="1200" dirty="0">
                <a:solidFill>
                  <a:srgbClr val="002577"/>
                </a:solidFill>
                <a:latin typeface="Arial"/>
                <a:cs typeface="Arial"/>
              </a:rPr>
              <a:t>by</a:t>
            </a:r>
            <a:r>
              <a:rPr sz="1200" spc="-10" dirty="0">
                <a:solidFill>
                  <a:srgbClr val="002577"/>
                </a:solidFill>
                <a:latin typeface="Arial"/>
                <a:cs typeface="Arial"/>
              </a:rPr>
              <a:t> </a:t>
            </a:r>
            <a:r>
              <a:rPr sz="1200" dirty="0">
                <a:solidFill>
                  <a:srgbClr val="002577"/>
                </a:solidFill>
                <a:latin typeface="Arial"/>
                <a:cs typeface="Arial"/>
              </a:rPr>
              <a:t>a</a:t>
            </a:r>
            <a:r>
              <a:rPr sz="1200" spc="-20" dirty="0">
                <a:solidFill>
                  <a:srgbClr val="002577"/>
                </a:solidFill>
                <a:latin typeface="Arial"/>
                <a:cs typeface="Arial"/>
              </a:rPr>
              <a:t> </a:t>
            </a:r>
            <a:r>
              <a:rPr sz="1200" dirty="0">
                <a:solidFill>
                  <a:srgbClr val="002577"/>
                </a:solidFill>
                <a:latin typeface="Arial"/>
                <a:cs typeface="Arial"/>
              </a:rPr>
              <a:t>group</a:t>
            </a:r>
            <a:r>
              <a:rPr sz="1200" spc="-25" dirty="0">
                <a:solidFill>
                  <a:srgbClr val="002577"/>
                </a:solidFill>
                <a:latin typeface="Arial"/>
                <a:cs typeface="Arial"/>
              </a:rPr>
              <a:t> </a:t>
            </a:r>
            <a:r>
              <a:rPr sz="1200" dirty="0">
                <a:solidFill>
                  <a:srgbClr val="002577"/>
                </a:solidFill>
                <a:latin typeface="Arial"/>
                <a:cs typeface="Arial"/>
              </a:rPr>
              <a:t>trust,</a:t>
            </a:r>
            <a:r>
              <a:rPr sz="1200" spc="-10" dirty="0">
                <a:solidFill>
                  <a:srgbClr val="002577"/>
                </a:solidFill>
                <a:latin typeface="Arial"/>
                <a:cs typeface="Arial"/>
              </a:rPr>
              <a:t> </a:t>
            </a:r>
            <a:r>
              <a:rPr sz="1200" dirty="0">
                <a:solidFill>
                  <a:srgbClr val="002577"/>
                </a:solidFill>
                <a:latin typeface="Arial"/>
                <a:cs typeface="Arial"/>
              </a:rPr>
              <a:t>association,</a:t>
            </a:r>
            <a:r>
              <a:rPr sz="1200" spc="-40" dirty="0">
                <a:solidFill>
                  <a:srgbClr val="002577"/>
                </a:solidFill>
                <a:latin typeface="Arial"/>
                <a:cs typeface="Arial"/>
              </a:rPr>
              <a:t> </a:t>
            </a:r>
            <a:r>
              <a:rPr sz="1200" dirty="0">
                <a:solidFill>
                  <a:srgbClr val="002577"/>
                </a:solidFill>
                <a:latin typeface="Arial"/>
                <a:cs typeface="Arial"/>
              </a:rPr>
              <a:t>or</a:t>
            </a:r>
            <a:r>
              <a:rPr sz="1200" spc="-10" dirty="0">
                <a:solidFill>
                  <a:srgbClr val="002577"/>
                </a:solidFill>
                <a:latin typeface="Arial"/>
                <a:cs typeface="Arial"/>
              </a:rPr>
              <a:t> </a:t>
            </a:r>
            <a:r>
              <a:rPr sz="1200" dirty="0">
                <a:solidFill>
                  <a:srgbClr val="002577"/>
                </a:solidFill>
                <a:latin typeface="Arial"/>
                <a:cs typeface="Arial"/>
              </a:rPr>
              <a:t>multiple</a:t>
            </a:r>
            <a:r>
              <a:rPr sz="1200" spc="-35" dirty="0">
                <a:solidFill>
                  <a:srgbClr val="002577"/>
                </a:solidFill>
                <a:latin typeface="Arial"/>
                <a:cs typeface="Arial"/>
              </a:rPr>
              <a:t> </a:t>
            </a:r>
            <a:r>
              <a:rPr sz="1200" dirty="0">
                <a:solidFill>
                  <a:srgbClr val="002577"/>
                </a:solidFill>
                <a:latin typeface="Arial"/>
                <a:cs typeface="Arial"/>
              </a:rPr>
              <a:t>employer</a:t>
            </a:r>
            <a:r>
              <a:rPr sz="1200" spc="-50" dirty="0">
                <a:solidFill>
                  <a:srgbClr val="002577"/>
                </a:solidFill>
                <a:latin typeface="Arial"/>
                <a:cs typeface="Arial"/>
              </a:rPr>
              <a:t> </a:t>
            </a:r>
            <a:r>
              <a:rPr sz="1200" dirty="0">
                <a:solidFill>
                  <a:srgbClr val="002577"/>
                </a:solidFill>
                <a:latin typeface="Arial"/>
                <a:cs typeface="Arial"/>
              </a:rPr>
              <a:t>welfare</a:t>
            </a:r>
            <a:r>
              <a:rPr sz="1200" spc="-30" dirty="0">
                <a:solidFill>
                  <a:srgbClr val="002577"/>
                </a:solidFill>
                <a:latin typeface="Arial"/>
                <a:cs typeface="Arial"/>
              </a:rPr>
              <a:t> </a:t>
            </a:r>
            <a:r>
              <a:rPr sz="1200" spc="-10" dirty="0">
                <a:solidFill>
                  <a:srgbClr val="002577"/>
                </a:solidFill>
                <a:latin typeface="Arial"/>
                <a:cs typeface="Arial"/>
              </a:rPr>
              <a:t>arrangement </a:t>
            </a:r>
            <a:r>
              <a:rPr sz="1200" dirty="0">
                <a:solidFill>
                  <a:srgbClr val="002577"/>
                </a:solidFill>
                <a:latin typeface="Arial"/>
                <a:cs typeface="Arial"/>
              </a:rPr>
              <a:t>(MEWA),</a:t>
            </a:r>
            <a:r>
              <a:rPr sz="1200" spc="-30" dirty="0">
                <a:solidFill>
                  <a:srgbClr val="002577"/>
                </a:solidFill>
                <a:latin typeface="Arial"/>
                <a:cs typeface="Arial"/>
              </a:rPr>
              <a:t> </a:t>
            </a:r>
            <a:r>
              <a:rPr sz="1200" dirty="0">
                <a:solidFill>
                  <a:srgbClr val="002577"/>
                </a:solidFill>
                <a:latin typeface="Arial"/>
                <a:cs typeface="Arial"/>
              </a:rPr>
              <a:t>the</a:t>
            </a:r>
            <a:r>
              <a:rPr sz="1200" spc="-25" dirty="0">
                <a:solidFill>
                  <a:srgbClr val="002577"/>
                </a:solidFill>
                <a:latin typeface="Arial"/>
                <a:cs typeface="Arial"/>
              </a:rPr>
              <a:t> </a:t>
            </a:r>
            <a:r>
              <a:rPr sz="1200" dirty="0">
                <a:solidFill>
                  <a:srgbClr val="002577"/>
                </a:solidFill>
                <a:latin typeface="Arial"/>
                <a:cs typeface="Arial"/>
              </a:rPr>
              <a:t>reporting</a:t>
            </a:r>
            <a:r>
              <a:rPr sz="1200" spc="-35" dirty="0">
                <a:solidFill>
                  <a:srgbClr val="002577"/>
                </a:solidFill>
                <a:latin typeface="Arial"/>
                <a:cs typeface="Arial"/>
              </a:rPr>
              <a:t> </a:t>
            </a:r>
            <a:r>
              <a:rPr sz="1200" dirty="0">
                <a:solidFill>
                  <a:srgbClr val="002577"/>
                </a:solidFill>
                <a:latin typeface="Arial"/>
                <a:cs typeface="Arial"/>
              </a:rPr>
              <a:t>entity</a:t>
            </a:r>
            <a:r>
              <a:rPr sz="1200" spc="-15" dirty="0">
                <a:solidFill>
                  <a:srgbClr val="002577"/>
                </a:solidFill>
                <a:latin typeface="Arial"/>
                <a:cs typeface="Arial"/>
              </a:rPr>
              <a:t> </a:t>
            </a:r>
            <a:r>
              <a:rPr sz="1200" dirty="0">
                <a:solidFill>
                  <a:srgbClr val="002577"/>
                </a:solidFill>
                <a:latin typeface="Arial"/>
                <a:cs typeface="Arial"/>
              </a:rPr>
              <a:t>should</a:t>
            </a:r>
            <a:r>
              <a:rPr sz="1200" spc="-35" dirty="0">
                <a:solidFill>
                  <a:srgbClr val="002577"/>
                </a:solidFill>
                <a:latin typeface="Arial"/>
                <a:cs typeface="Arial"/>
              </a:rPr>
              <a:t> </a:t>
            </a:r>
            <a:r>
              <a:rPr sz="1200" dirty="0">
                <a:solidFill>
                  <a:srgbClr val="002577"/>
                </a:solidFill>
                <a:latin typeface="Arial"/>
                <a:cs typeface="Arial"/>
              </a:rPr>
              <a:t>follow</a:t>
            </a:r>
            <a:r>
              <a:rPr sz="1200" spc="-4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instructions</a:t>
            </a:r>
            <a:r>
              <a:rPr sz="1200" spc="-35" dirty="0">
                <a:solidFill>
                  <a:srgbClr val="002577"/>
                </a:solidFill>
                <a:latin typeface="Arial"/>
                <a:cs typeface="Arial"/>
              </a:rPr>
              <a:t> </a:t>
            </a:r>
            <a:r>
              <a:rPr sz="1200" spc="-10" dirty="0">
                <a:solidFill>
                  <a:srgbClr val="002577"/>
                </a:solidFill>
                <a:latin typeface="Arial"/>
                <a:cs typeface="Arial"/>
              </a:rPr>
              <a:t>below.</a:t>
            </a:r>
            <a:endParaRPr sz="1200" dirty="0">
              <a:latin typeface="Arial"/>
              <a:cs typeface="Arial"/>
            </a:endParaRPr>
          </a:p>
          <a:p>
            <a:pPr>
              <a:lnSpc>
                <a:spcPct val="100000"/>
              </a:lnSpc>
            </a:pPr>
            <a:endParaRPr sz="1250" dirty="0">
              <a:latin typeface="Arial"/>
              <a:cs typeface="Arial"/>
            </a:endParaRPr>
          </a:p>
          <a:p>
            <a:pPr marL="50800">
              <a:lnSpc>
                <a:spcPct val="100000"/>
              </a:lnSpc>
              <a:spcBef>
                <a:spcPts val="5"/>
              </a:spcBef>
            </a:pPr>
            <a:r>
              <a:rPr sz="1200" b="1" dirty="0">
                <a:solidFill>
                  <a:srgbClr val="002577"/>
                </a:solidFill>
                <a:latin typeface="Arial"/>
                <a:cs typeface="Arial"/>
              </a:rPr>
              <a:t>Coverage</a:t>
            </a:r>
            <a:r>
              <a:rPr sz="1200" b="1" spc="-30" dirty="0">
                <a:solidFill>
                  <a:srgbClr val="002577"/>
                </a:solidFill>
                <a:latin typeface="Arial"/>
                <a:cs typeface="Arial"/>
              </a:rPr>
              <a:t> </a:t>
            </a:r>
            <a:r>
              <a:rPr sz="1200" b="1" dirty="0">
                <a:solidFill>
                  <a:srgbClr val="002577"/>
                </a:solidFill>
                <a:latin typeface="Arial"/>
                <a:cs typeface="Arial"/>
              </a:rPr>
              <a:t>in Multiple</a:t>
            </a:r>
            <a:r>
              <a:rPr sz="1200" b="1" spc="-5" dirty="0">
                <a:solidFill>
                  <a:srgbClr val="002577"/>
                </a:solidFill>
                <a:latin typeface="Arial"/>
                <a:cs typeface="Arial"/>
              </a:rPr>
              <a:t> </a:t>
            </a:r>
            <a:r>
              <a:rPr sz="1200" b="1" spc="-10" dirty="0">
                <a:solidFill>
                  <a:srgbClr val="002577"/>
                </a:solidFill>
                <a:latin typeface="Arial"/>
                <a:cs typeface="Arial"/>
              </a:rPr>
              <a:t>States:</a:t>
            </a:r>
            <a:endParaRPr sz="1200" dirty="0">
              <a:latin typeface="Arial"/>
              <a:cs typeface="Arial"/>
            </a:endParaRPr>
          </a:p>
          <a:p>
            <a:pPr marL="50800" marR="186055">
              <a:lnSpc>
                <a:spcPct val="100000"/>
              </a:lnSpc>
            </a:pPr>
            <a:r>
              <a:rPr sz="1200" dirty="0">
                <a:solidFill>
                  <a:srgbClr val="002577"/>
                </a:solidFill>
                <a:latin typeface="Arial"/>
                <a:cs typeface="Arial"/>
              </a:rPr>
              <a:t>For</a:t>
            </a:r>
            <a:r>
              <a:rPr sz="1200" spc="-20" dirty="0">
                <a:solidFill>
                  <a:srgbClr val="002577"/>
                </a:solidFill>
                <a:latin typeface="Arial"/>
                <a:cs typeface="Arial"/>
              </a:rPr>
              <a:t> </a:t>
            </a:r>
            <a:r>
              <a:rPr sz="1200" dirty="0">
                <a:solidFill>
                  <a:srgbClr val="002577"/>
                </a:solidFill>
                <a:latin typeface="Arial"/>
                <a:cs typeface="Arial"/>
              </a:rPr>
              <a:t>self-funded</a:t>
            </a:r>
            <a:r>
              <a:rPr sz="1200" spc="-50" dirty="0">
                <a:solidFill>
                  <a:srgbClr val="002577"/>
                </a:solidFill>
                <a:latin typeface="Arial"/>
                <a:cs typeface="Arial"/>
              </a:rPr>
              <a:t> </a:t>
            </a:r>
            <a:r>
              <a:rPr sz="1200" dirty="0">
                <a:solidFill>
                  <a:srgbClr val="002577"/>
                </a:solidFill>
                <a:latin typeface="Arial"/>
                <a:cs typeface="Arial"/>
              </a:rPr>
              <a:t>coverage</a:t>
            </a:r>
            <a:r>
              <a:rPr sz="1200" spc="-25" dirty="0">
                <a:solidFill>
                  <a:srgbClr val="002577"/>
                </a:solidFill>
                <a:latin typeface="Arial"/>
                <a:cs typeface="Arial"/>
              </a:rPr>
              <a:t> </a:t>
            </a:r>
            <a:r>
              <a:rPr sz="1200" dirty="0">
                <a:solidFill>
                  <a:srgbClr val="002577"/>
                </a:solidFill>
                <a:latin typeface="Arial"/>
                <a:cs typeface="Arial"/>
              </a:rPr>
              <a:t>that</a:t>
            </a:r>
            <a:r>
              <a:rPr sz="1200" spc="-15" dirty="0">
                <a:solidFill>
                  <a:srgbClr val="002577"/>
                </a:solidFill>
                <a:latin typeface="Arial"/>
                <a:cs typeface="Arial"/>
              </a:rPr>
              <a:t> </a:t>
            </a:r>
            <a:r>
              <a:rPr sz="1200" dirty="0">
                <a:solidFill>
                  <a:srgbClr val="002577"/>
                </a:solidFill>
                <a:latin typeface="Arial"/>
                <a:cs typeface="Arial"/>
              </a:rPr>
              <a:t>is</a:t>
            </a:r>
            <a:r>
              <a:rPr sz="1200" spc="-10" dirty="0">
                <a:solidFill>
                  <a:srgbClr val="002577"/>
                </a:solidFill>
                <a:latin typeface="Arial"/>
                <a:cs typeface="Arial"/>
              </a:rPr>
              <a:t> </a:t>
            </a:r>
            <a:r>
              <a:rPr sz="1200" dirty="0">
                <a:solidFill>
                  <a:srgbClr val="002577"/>
                </a:solidFill>
                <a:latin typeface="Arial"/>
                <a:cs typeface="Arial"/>
              </a:rPr>
              <a:t>not</a:t>
            </a:r>
            <a:r>
              <a:rPr sz="1200" spc="-15" dirty="0">
                <a:solidFill>
                  <a:srgbClr val="002577"/>
                </a:solidFill>
                <a:latin typeface="Arial"/>
                <a:cs typeface="Arial"/>
              </a:rPr>
              <a:t> </a:t>
            </a:r>
            <a:r>
              <a:rPr sz="1200" dirty="0">
                <a:solidFill>
                  <a:srgbClr val="002577"/>
                </a:solidFill>
                <a:latin typeface="Arial"/>
                <a:cs typeface="Arial"/>
              </a:rPr>
              <a:t>provided</a:t>
            </a:r>
            <a:r>
              <a:rPr sz="1200" spc="-35" dirty="0">
                <a:solidFill>
                  <a:srgbClr val="002577"/>
                </a:solidFill>
                <a:latin typeface="Arial"/>
                <a:cs typeface="Arial"/>
              </a:rPr>
              <a:t> </a:t>
            </a:r>
            <a:r>
              <a:rPr sz="1200" dirty="0">
                <a:solidFill>
                  <a:srgbClr val="002577"/>
                </a:solidFill>
                <a:latin typeface="Arial"/>
                <a:cs typeface="Arial"/>
              </a:rPr>
              <a:t>through</a:t>
            </a:r>
            <a:r>
              <a:rPr sz="1200" spc="-30" dirty="0">
                <a:solidFill>
                  <a:srgbClr val="002577"/>
                </a:solidFill>
                <a:latin typeface="Arial"/>
                <a:cs typeface="Arial"/>
              </a:rPr>
              <a:t> </a:t>
            </a:r>
            <a:r>
              <a:rPr sz="1200" dirty="0">
                <a:solidFill>
                  <a:srgbClr val="002577"/>
                </a:solidFill>
                <a:latin typeface="Arial"/>
                <a:cs typeface="Arial"/>
              </a:rPr>
              <a:t>a</a:t>
            </a:r>
            <a:r>
              <a:rPr sz="1200" spc="-15" dirty="0">
                <a:solidFill>
                  <a:srgbClr val="002577"/>
                </a:solidFill>
                <a:latin typeface="Arial"/>
                <a:cs typeface="Arial"/>
              </a:rPr>
              <a:t> </a:t>
            </a:r>
            <a:r>
              <a:rPr sz="1200" dirty="0">
                <a:solidFill>
                  <a:srgbClr val="002577"/>
                </a:solidFill>
                <a:latin typeface="Arial"/>
                <a:cs typeface="Arial"/>
              </a:rPr>
              <a:t>group</a:t>
            </a:r>
            <a:r>
              <a:rPr sz="1200" spc="-15" dirty="0">
                <a:solidFill>
                  <a:srgbClr val="002577"/>
                </a:solidFill>
                <a:latin typeface="Arial"/>
                <a:cs typeface="Arial"/>
              </a:rPr>
              <a:t> </a:t>
            </a:r>
            <a:r>
              <a:rPr sz="1200" dirty="0">
                <a:solidFill>
                  <a:srgbClr val="002577"/>
                </a:solidFill>
                <a:latin typeface="Arial"/>
                <a:cs typeface="Arial"/>
              </a:rPr>
              <a:t>trust,</a:t>
            </a:r>
            <a:r>
              <a:rPr sz="1200" spc="-5" dirty="0">
                <a:solidFill>
                  <a:srgbClr val="002577"/>
                </a:solidFill>
                <a:latin typeface="Arial"/>
                <a:cs typeface="Arial"/>
              </a:rPr>
              <a:t> </a:t>
            </a:r>
            <a:r>
              <a:rPr sz="1200" dirty="0">
                <a:solidFill>
                  <a:srgbClr val="002577"/>
                </a:solidFill>
                <a:latin typeface="Arial"/>
                <a:cs typeface="Arial"/>
              </a:rPr>
              <a:t>association,</a:t>
            </a:r>
            <a:r>
              <a:rPr sz="1200" spc="-40" dirty="0">
                <a:solidFill>
                  <a:srgbClr val="002577"/>
                </a:solidFill>
                <a:latin typeface="Arial"/>
                <a:cs typeface="Arial"/>
              </a:rPr>
              <a:t> </a:t>
            </a:r>
            <a:r>
              <a:rPr sz="1200" dirty="0">
                <a:solidFill>
                  <a:srgbClr val="002577"/>
                </a:solidFill>
                <a:latin typeface="Arial"/>
                <a:cs typeface="Arial"/>
              </a:rPr>
              <a:t>or</a:t>
            </a:r>
            <a:r>
              <a:rPr sz="1200" spc="-20" dirty="0">
                <a:solidFill>
                  <a:srgbClr val="002577"/>
                </a:solidFill>
                <a:latin typeface="Arial"/>
                <a:cs typeface="Arial"/>
              </a:rPr>
              <a:t> </a:t>
            </a:r>
            <a:r>
              <a:rPr sz="1200" dirty="0">
                <a:solidFill>
                  <a:srgbClr val="002577"/>
                </a:solidFill>
                <a:latin typeface="Arial"/>
                <a:cs typeface="Arial"/>
              </a:rPr>
              <a:t>MEWA,</a:t>
            </a:r>
            <a:r>
              <a:rPr sz="1200" spc="-40" dirty="0">
                <a:solidFill>
                  <a:srgbClr val="002577"/>
                </a:solidFill>
                <a:latin typeface="Arial"/>
                <a:cs typeface="Arial"/>
              </a:rPr>
              <a:t> </a:t>
            </a:r>
            <a:r>
              <a:rPr sz="1200" dirty="0">
                <a:solidFill>
                  <a:srgbClr val="002577"/>
                </a:solidFill>
                <a:latin typeface="Arial"/>
                <a:cs typeface="Arial"/>
              </a:rPr>
              <a:t>report</a:t>
            </a:r>
            <a:r>
              <a:rPr sz="1200" spc="-20" dirty="0">
                <a:solidFill>
                  <a:srgbClr val="002577"/>
                </a:solidFill>
                <a:latin typeface="Arial"/>
                <a:cs typeface="Arial"/>
              </a:rPr>
              <a:t> </a:t>
            </a:r>
            <a:r>
              <a:rPr sz="1200" spc="-25" dirty="0">
                <a:solidFill>
                  <a:srgbClr val="002577"/>
                </a:solidFill>
                <a:latin typeface="Arial"/>
                <a:cs typeface="Arial"/>
              </a:rPr>
              <a:t>the </a:t>
            </a:r>
            <a:r>
              <a:rPr sz="1200" dirty="0">
                <a:solidFill>
                  <a:srgbClr val="002577"/>
                </a:solidFill>
                <a:latin typeface="Arial"/>
                <a:cs typeface="Arial"/>
              </a:rPr>
              <a:t>data</a:t>
            </a:r>
            <a:r>
              <a:rPr sz="1200" spc="-25"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state</a:t>
            </a:r>
            <a:r>
              <a:rPr sz="1200" spc="-10" dirty="0">
                <a:solidFill>
                  <a:srgbClr val="002577"/>
                </a:solidFill>
                <a:latin typeface="Arial"/>
                <a:cs typeface="Arial"/>
              </a:rPr>
              <a:t> </a:t>
            </a:r>
            <a:r>
              <a:rPr sz="1200" dirty="0">
                <a:solidFill>
                  <a:srgbClr val="002577"/>
                </a:solidFill>
                <a:latin typeface="Arial"/>
                <a:cs typeface="Arial"/>
              </a:rPr>
              <a:t>where</a:t>
            </a:r>
            <a:r>
              <a:rPr sz="1200" spc="-1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plan</a:t>
            </a:r>
            <a:r>
              <a:rPr sz="1200" spc="-25" dirty="0">
                <a:solidFill>
                  <a:srgbClr val="002577"/>
                </a:solidFill>
                <a:latin typeface="Arial"/>
                <a:cs typeface="Arial"/>
              </a:rPr>
              <a:t> </a:t>
            </a:r>
            <a:r>
              <a:rPr sz="1200" dirty="0">
                <a:solidFill>
                  <a:srgbClr val="002577"/>
                </a:solidFill>
                <a:latin typeface="Arial"/>
                <a:cs typeface="Arial"/>
              </a:rPr>
              <a:t>sponsor</a:t>
            </a:r>
            <a:r>
              <a:rPr sz="1200" spc="-40" dirty="0">
                <a:solidFill>
                  <a:srgbClr val="002577"/>
                </a:solidFill>
                <a:latin typeface="Arial"/>
                <a:cs typeface="Arial"/>
              </a:rPr>
              <a:t> </a:t>
            </a:r>
            <a:r>
              <a:rPr sz="1200" dirty="0">
                <a:solidFill>
                  <a:srgbClr val="002577"/>
                </a:solidFill>
                <a:latin typeface="Arial"/>
                <a:cs typeface="Arial"/>
              </a:rPr>
              <a:t>has</a:t>
            </a:r>
            <a:r>
              <a:rPr sz="1200" spc="-15" dirty="0">
                <a:solidFill>
                  <a:srgbClr val="002577"/>
                </a:solidFill>
                <a:latin typeface="Arial"/>
                <a:cs typeface="Arial"/>
              </a:rPr>
              <a:t> </a:t>
            </a:r>
            <a:r>
              <a:rPr sz="1200" dirty="0">
                <a:solidFill>
                  <a:srgbClr val="002577"/>
                </a:solidFill>
                <a:latin typeface="Arial"/>
                <a:cs typeface="Arial"/>
              </a:rPr>
              <a:t>its</a:t>
            </a:r>
            <a:r>
              <a:rPr sz="1200" spc="-10" dirty="0">
                <a:solidFill>
                  <a:srgbClr val="002577"/>
                </a:solidFill>
                <a:latin typeface="Arial"/>
                <a:cs typeface="Arial"/>
              </a:rPr>
              <a:t> </a:t>
            </a:r>
            <a:r>
              <a:rPr sz="1200" dirty="0">
                <a:solidFill>
                  <a:srgbClr val="002577"/>
                </a:solidFill>
                <a:latin typeface="Arial"/>
                <a:cs typeface="Arial"/>
              </a:rPr>
              <a:t>principal</a:t>
            </a:r>
            <a:r>
              <a:rPr sz="1200" spc="-40" dirty="0">
                <a:solidFill>
                  <a:srgbClr val="002577"/>
                </a:solidFill>
                <a:latin typeface="Arial"/>
                <a:cs typeface="Arial"/>
              </a:rPr>
              <a:t> </a:t>
            </a:r>
            <a:r>
              <a:rPr sz="1200" dirty="0">
                <a:solidFill>
                  <a:srgbClr val="002577"/>
                </a:solidFill>
                <a:latin typeface="Arial"/>
                <a:cs typeface="Arial"/>
              </a:rPr>
              <a:t>place</a:t>
            </a:r>
            <a:r>
              <a:rPr sz="1200" spc="-35" dirty="0">
                <a:solidFill>
                  <a:srgbClr val="002577"/>
                </a:solidFill>
                <a:latin typeface="Arial"/>
                <a:cs typeface="Arial"/>
              </a:rPr>
              <a:t> </a:t>
            </a:r>
            <a:r>
              <a:rPr sz="1200" dirty="0">
                <a:solidFill>
                  <a:srgbClr val="002577"/>
                </a:solidFill>
                <a:latin typeface="Arial"/>
                <a:cs typeface="Arial"/>
              </a:rPr>
              <a:t>of </a:t>
            </a:r>
            <a:r>
              <a:rPr sz="1200" spc="-10" dirty="0">
                <a:solidFill>
                  <a:srgbClr val="002577"/>
                </a:solidFill>
                <a:latin typeface="Arial"/>
                <a:cs typeface="Arial"/>
              </a:rPr>
              <a:t>business.</a:t>
            </a:r>
            <a:endParaRPr sz="1200" dirty="0">
              <a:latin typeface="Arial"/>
              <a:cs typeface="Arial"/>
            </a:endParaRPr>
          </a:p>
          <a:p>
            <a:pPr marL="50800">
              <a:lnSpc>
                <a:spcPct val="100000"/>
              </a:lnSpc>
            </a:pPr>
            <a:r>
              <a:rPr sz="1200" dirty="0">
                <a:solidFill>
                  <a:srgbClr val="002577"/>
                </a:solidFill>
                <a:latin typeface="Arial"/>
                <a:cs typeface="Arial"/>
              </a:rPr>
              <a:t>For </a:t>
            </a:r>
            <a:r>
              <a:rPr sz="1200" spc="-10" dirty="0">
                <a:solidFill>
                  <a:srgbClr val="002577"/>
                </a:solidFill>
                <a:latin typeface="Arial"/>
                <a:cs typeface="Arial"/>
              </a:rPr>
              <a:t>fully-</a:t>
            </a:r>
            <a:r>
              <a:rPr sz="1200" dirty="0">
                <a:solidFill>
                  <a:srgbClr val="002577"/>
                </a:solidFill>
                <a:latin typeface="Arial"/>
                <a:cs typeface="Arial"/>
              </a:rPr>
              <a:t>insured</a:t>
            </a:r>
            <a:r>
              <a:rPr sz="1200" spc="-30" dirty="0">
                <a:solidFill>
                  <a:srgbClr val="002577"/>
                </a:solidFill>
                <a:latin typeface="Arial"/>
                <a:cs typeface="Arial"/>
              </a:rPr>
              <a:t> </a:t>
            </a:r>
            <a:r>
              <a:rPr sz="1200" dirty="0">
                <a:solidFill>
                  <a:srgbClr val="002577"/>
                </a:solidFill>
                <a:latin typeface="Arial"/>
                <a:cs typeface="Arial"/>
              </a:rPr>
              <a:t>plans,</a:t>
            </a:r>
            <a:r>
              <a:rPr sz="1200" spc="-35" dirty="0">
                <a:solidFill>
                  <a:srgbClr val="002577"/>
                </a:solidFill>
                <a:latin typeface="Arial"/>
                <a:cs typeface="Arial"/>
              </a:rPr>
              <a:t> </a:t>
            </a:r>
            <a:r>
              <a:rPr sz="1200" dirty="0">
                <a:solidFill>
                  <a:srgbClr val="002577"/>
                </a:solidFill>
                <a:latin typeface="Arial"/>
                <a:cs typeface="Arial"/>
              </a:rPr>
              <a:t>report</a:t>
            </a:r>
            <a:r>
              <a:rPr sz="1200" spc="-15"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data</a:t>
            </a:r>
            <a:r>
              <a:rPr sz="1200" spc="-20" dirty="0">
                <a:solidFill>
                  <a:srgbClr val="002577"/>
                </a:solidFill>
                <a:latin typeface="Arial"/>
                <a:cs typeface="Arial"/>
              </a:rPr>
              <a:t> </a:t>
            </a:r>
            <a:r>
              <a:rPr sz="1200" dirty="0">
                <a:solidFill>
                  <a:srgbClr val="002577"/>
                </a:solidFill>
                <a:latin typeface="Arial"/>
                <a:cs typeface="Arial"/>
              </a:rPr>
              <a:t>in</a:t>
            </a:r>
            <a:r>
              <a:rPr sz="1200" spc="-10"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state</a:t>
            </a:r>
            <a:r>
              <a:rPr sz="1200" spc="-5" dirty="0">
                <a:solidFill>
                  <a:srgbClr val="002577"/>
                </a:solidFill>
                <a:latin typeface="Arial"/>
                <a:cs typeface="Arial"/>
              </a:rPr>
              <a:t> </a:t>
            </a:r>
            <a:r>
              <a:rPr sz="1200" dirty="0">
                <a:solidFill>
                  <a:srgbClr val="002577"/>
                </a:solidFill>
                <a:latin typeface="Arial"/>
                <a:cs typeface="Arial"/>
              </a:rPr>
              <a:t>where</a:t>
            </a:r>
            <a:r>
              <a:rPr sz="1200" spc="-10"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policy</a:t>
            </a:r>
            <a:r>
              <a:rPr sz="1200" spc="-25" dirty="0">
                <a:solidFill>
                  <a:srgbClr val="002577"/>
                </a:solidFill>
                <a:latin typeface="Arial"/>
                <a:cs typeface="Arial"/>
              </a:rPr>
              <a:t> </a:t>
            </a:r>
            <a:r>
              <a:rPr sz="1200" dirty="0">
                <a:solidFill>
                  <a:srgbClr val="002577"/>
                </a:solidFill>
                <a:latin typeface="Arial"/>
                <a:cs typeface="Arial"/>
              </a:rPr>
              <a:t>was</a:t>
            </a:r>
            <a:r>
              <a:rPr sz="1200" spc="5" dirty="0">
                <a:solidFill>
                  <a:srgbClr val="002577"/>
                </a:solidFill>
                <a:latin typeface="Arial"/>
                <a:cs typeface="Arial"/>
              </a:rPr>
              <a:t> </a:t>
            </a:r>
            <a:r>
              <a:rPr sz="1200" spc="-10" dirty="0">
                <a:solidFill>
                  <a:srgbClr val="002577"/>
                </a:solidFill>
                <a:latin typeface="Arial"/>
                <a:cs typeface="Arial"/>
              </a:rPr>
              <a:t>issued.</a:t>
            </a:r>
            <a:endParaRPr sz="1200" dirty="0">
              <a:latin typeface="Arial"/>
              <a:cs typeface="Arial"/>
            </a:endParaRPr>
          </a:p>
          <a:p>
            <a:pPr marL="50800" marR="17780" algn="just">
              <a:lnSpc>
                <a:spcPct val="100000"/>
              </a:lnSpc>
            </a:pPr>
            <a:r>
              <a:rPr sz="1200" dirty="0">
                <a:solidFill>
                  <a:srgbClr val="002577"/>
                </a:solidFill>
                <a:latin typeface="Arial"/>
                <a:cs typeface="Arial"/>
              </a:rPr>
              <a:t>For</a:t>
            </a:r>
            <a:r>
              <a:rPr sz="1200" spc="-15" dirty="0">
                <a:solidFill>
                  <a:srgbClr val="002577"/>
                </a:solidFill>
                <a:latin typeface="Arial"/>
                <a:cs typeface="Arial"/>
              </a:rPr>
              <a:t> </a:t>
            </a:r>
            <a:r>
              <a:rPr sz="1200" dirty="0">
                <a:solidFill>
                  <a:srgbClr val="002577"/>
                </a:solidFill>
                <a:latin typeface="Arial"/>
                <a:cs typeface="Arial"/>
              </a:rPr>
              <a:t>FEHB</a:t>
            </a:r>
            <a:r>
              <a:rPr sz="1200" spc="-5" dirty="0">
                <a:solidFill>
                  <a:srgbClr val="002577"/>
                </a:solidFill>
                <a:latin typeface="Arial"/>
                <a:cs typeface="Arial"/>
              </a:rPr>
              <a:t> </a:t>
            </a:r>
            <a:r>
              <a:rPr sz="1200" dirty="0">
                <a:solidFill>
                  <a:srgbClr val="002577"/>
                </a:solidFill>
                <a:latin typeface="Arial"/>
                <a:cs typeface="Arial"/>
              </a:rPr>
              <a:t>carriers</a:t>
            </a:r>
            <a:r>
              <a:rPr sz="1200" spc="-20" dirty="0">
                <a:solidFill>
                  <a:srgbClr val="002577"/>
                </a:solidFill>
                <a:latin typeface="Arial"/>
                <a:cs typeface="Arial"/>
              </a:rPr>
              <a:t> </a:t>
            </a:r>
            <a:r>
              <a:rPr sz="1200" dirty="0">
                <a:solidFill>
                  <a:srgbClr val="002577"/>
                </a:solidFill>
                <a:latin typeface="Arial"/>
                <a:cs typeface="Arial"/>
              </a:rPr>
              <a:t>that</a:t>
            </a:r>
            <a:r>
              <a:rPr sz="1200" spc="-15" dirty="0">
                <a:solidFill>
                  <a:srgbClr val="002577"/>
                </a:solidFill>
                <a:latin typeface="Arial"/>
                <a:cs typeface="Arial"/>
              </a:rPr>
              <a:t> </a:t>
            </a:r>
            <a:r>
              <a:rPr sz="1200" dirty="0">
                <a:solidFill>
                  <a:srgbClr val="002577"/>
                </a:solidFill>
                <a:latin typeface="Arial"/>
                <a:cs typeface="Arial"/>
              </a:rPr>
              <a:t>are</a:t>
            </a:r>
            <a:r>
              <a:rPr sz="1200" spc="-15" dirty="0">
                <a:solidFill>
                  <a:srgbClr val="002577"/>
                </a:solidFill>
                <a:latin typeface="Arial"/>
                <a:cs typeface="Arial"/>
              </a:rPr>
              <a:t> </a:t>
            </a:r>
            <a:r>
              <a:rPr sz="1200" dirty="0">
                <a:solidFill>
                  <a:srgbClr val="002577"/>
                </a:solidFill>
                <a:latin typeface="Arial"/>
                <a:cs typeface="Arial"/>
              </a:rPr>
              <a:t>not</a:t>
            </a:r>
            <a:r>
              <a:rPr sz="1200" spc="-15" dirty="0">
                <a:solidFill>
                  <a:srgbClr val="002577"/>
                </a:solidFill>
                <a:latin typeface="Arial"/>
                <a:cs typeface="Arial"/>
              </a:rPr>
              <a:t> </a:t>
            </a:r>
            <a:r>
              <a:rPr sz="1200" dirty="0">
                <a:solidFill>
                  <a:srgbClr val="002577"/>
                </a:solidFill>
                <a:latin typeface="Arial"/>
                <a:cs typeface="Arial"/>
              </a:rPr>
              <a:t>associated</a:t>
            </a:r>
            <a:r>
              <a:rPr sz="1200" spc="-50" dirty="0">
                <a:solidFill>
                  <a:srgbClr val="002577"/>
                </a:solidFill>
                <a:latin typeface="Arial"/>
                <a:cs typeface="Arial"/>
              </a:rPr>
              <a:t> </a:t>
            </a:r>
            <a:r>
              <a:rPr sz="1200" dirty="0">
                <a:solidFill>
                  <a:srgbClr val="002577"/>
                </a:solidFill>
                <a:latin typeface="Arial"/>
                <a:cs typeface="Arial"/>
              </a:rPr>
              <a:t>with</a:t>
            </a:r>
            <a:r>
              <a:rPr sz="1200" spc="-5" dirty="0">
                <a:solidFill>
                  <a:srgbClr val="002577"/>
                </a:solidFill>
                <a:latin typeface="Arial"/>
                <a:cs typeface="Arial"/>
              </a:rPr>
              <a:t> </a:t>
            </a:r>
            <a:r>
              <a:rPr sz="1200" dirty="0">
                <a:solidFill>
                  <a:srgbClr val="002577"/>
                </a:solidFill>
                <a:latin typeface="Arial"/>
                <a:cs typeface="Arial"/>
              </a:rPr>
              <a:t>an</a:t>
            </a:r>
            <a:r>
              <a:rPr sz="1200" spc="-15" dirty="0">
                <a:solidFill>
                  <a:srgbClr val="002577"/>
                </a:solidFill>
                <a:latin typeface="Arial"/>
                <a:cs typeface="Arial"/>
              </a:rPr>
              <a:t> </a:t>
            </a:r>
            <a:r>
              <a:rPr sz="1200" spc="-10" dirty="0">
                <a:solidFill>
                  <a:srgbClr val="002577"/>
                </a:solidFill>
                <a:latin typeface="Arial"/>
                <a:cs typeface="Arial"/>
              </a:rPr>
              <a:t>issuer,</a:t>
            </a:r>
            <a:r>
              <a:rPr sz="1200" spc="-45" dirty="0">
                <a:solidFill>
                  <a:srgbClr val="002577"/>
                </a:solidFill>
                <a:latin typeface="Arial"/>
                <a:cs typeface="Arial"/>
              </a:rPr>
              <a:t> </a:t>
            </a:r>
            <a:r>
              <a:rPr sz="1200" spc="-10" dirty="0">
                <a:solidFill>
                  <a:srgbClr val="002577"/>
                </a:solidFill>
                <a:latin typeface="Arial"/>
                <a:cs typeface="Arial"/>
              </a:rPr>
              <a:t>TPA,</a:t>
            </a:r>
            <a:r>
              <a:rPr sz="1200" spc="-15" dirty="0">
                <a:solidFill>
                  <a:srgbClr val="002577"/>
                </a:solidFill>
                <a:latin typeface="Arial"/>
                <a:cs typeface="Arial"/>
              </a:rPr>
              <a:t> </a:t>
            </a:r>
            <a:r>
              <a:rPr sz="1200" dirty="0">
                <a:solidFill>
                  <a:srgbClr val="002577"/>
                </a:solidFill>
                <a:latin typeface="Arial"/>
                <a:cs typeface="Arial"/>
              </a:rPr>
              <a:t>or</a:t>
            </a:r>
            <a:r>
              <a:rPr sz="1200" spc="-20" dirty="0">
                <a:solidFill>
                  <a:srgbClr val="002577"/>
                </a:solidFill>
                <a:latin typeface="Arial"/>
                <a:cs typeface="Arial"/>
              </a:rPr>
              <a:t> </a:t>
            </a:r>
            <a:r>
              <a:rPr sz="1200" dirty="0">
                <a:solidFill>
                  <a:srgbClr val="002577"/>
                </a:solidFill>
                <a:latin typeface="Arial"/>
                <a:cs typeface="Arial"/>
              </a:rPr>
              <a:t>other</a:t>
            </a:r>
            <a:r>
              <a:rPr sz="1200" spc="-20" dirty="0">
                <a:solidFill>
                  <a:srgbClr val="002577"/>
                </a:solidFill>
                <a:latin typeface="Arial"/>
                <a:cs typeface="Arial"/>
              </a:rPr>
              <a:t> </a:t>
            </a:r>
            <a:r>
              <a:rPr sz="1200" dirty="0">
                <a:solidFill>
                  <a:srgbClr val="002577"/>
                </a:solidFill>
                <a:latin typeface="Arial"/>
                <a:cs typeface="Arial"/>
              </a:rPr>
              <a:t>third-party</a:t>
            </a:r>
            <a:r>
              <a:rPr sz="1200" spc="-30" dirty="0">
                <a:solidFill>
                  <a:srgbClr val="002577"/>
                </a:solidFill>
                <a:latin typeface="Arial"/>
                <a:cs typeface="Arial"/>
              </a:rPr>
              <a:t> </a:t>
            </a:r>
            <a:r>
              <a:rPr sz="1200" dirty="0">
                <a:solidFill>
                  <a:srgbClr val="002577"/>
                </a:solidFill>
                <a:latin typeface="Arial"/>
                <a:cs typeface="Arial"/>
              </a:rPr>
              <a:t>vendor</a:t>
            </a:r>
            <a:r>
              <a:rPr sz="1200" spc="-30" dirty="0">
                <a:solidFill>
                  <a:srgbClr val="002577"/>
                </a:solidFill>
                <a:latin typeface="Arial"/>
                <a:cs typeface="Arial"/>
              </a:rPr>
              <a:t> </a:t>
            </a:r>
            <a:r>
              <a:rPr sz="1200" dirty="0">
                <a:solidFill>
                  <a:srgbClr val="002577"/>
                </a:solidFill>
                <a:latin typeface="Arial"/>
                <a:cs typeface="Arial"/>
              </a:rPr>
              <a:t>and</a:t>
            </a:r>
            <a:r>
              <a:rPr sz="1200" spc="-25" dirty="0">
                <a:solidFill>
                  <a:srgbClr val="002577"/>
                </a:solidFill>
                <a:latin typeface="Arial"/>
                <a:cs typeface="Arial"/>
              </a:rPr>
              <a:t> </a:t>
            </a:r>
            <a:r>
              <a:rPr sz="1200" dirty="0">
                <a:solidFill>
                  <a:srgbClr val="002577"/>
                </a:solidFill>
                <a:latin typeface="Arial"/>
                <a:cs typeface="Arial"/>
              </a:rPr>
              <a:t>that</a:t>
            </a:r>
            <a:r>
              <a:rPr sz="1200" spc="-10" dirty="0">
                <a:solidFill>
                  <a:srgbClr val="002577"/>
                </a:solidFill>
                <a:latin typeface="Arial"/>
                <a:cs typeface="Arial"/>
              </a:rPr>
              <a:t> offer </a:t>
            </a:r>
            <a:r>
              <a:rPr sz="1200" dirty="0">
                <a:solidFill>
                  <a:srgbClr val="002577"/>
                </a:solidFill>
                <a:latin typeface="Arial"/>
                <a:cs typeface="Arial"/>
              </a:rPr>
              <a:t>coverage</a:t>
            </a:r>
            <a:r>
              <a:rPr sz="1200" spc="-30" dirty="0">
                <a:solidFill>
                  <a:srgbClr val="002577"/>
                </a:solidFill>
                <a:latin typeface="Arial"/>
                <a:cs typeface="Arial"/>
              </a:rPr>
              <a:t> </a:t>
            </a:r>
            <a:r>
              <a:rPr sz="1200" dirty="0">
                <a:solidFill>
                  <a:srgbClr val="002577"/>
                </a:solidFill>
                <a:latin typeface="Arial"/>
                <a:cs typeface="Arial"/>
              </a:rPr>
              <a:t>in</a:t>
            </a:r>
            <a:r>
              <a:rPr sz="1200" spc="-5" dirty="0">
                <a:solidFill>
                  <a:srgbClr val="002577"/>
                </a:solidFill>
                <a:latin typeface="Arial"/>
                <a:cs typeface="Arial"/>
              </a:rPr>
              <a:t> </a:t>
            </a:r>
            <a:r>
              <a:rPr sz="1200" dirty="0">
                <a:solidFill>
                  <a:srgbClr val="002577"/>
                </a:solidFill>
                <a:latin typeface="Arial"/>
                <a:cs typeface="Arial"/>
              </a:rPr>
              <a:t>multiple</a:t>
            </a:r>
            <a:r>
              <a:rPr sz="1200" spc="-15" dirty="0">
                <a:solidFill>
                  <a:srgbClr val="002577"/>
                </a:solidFill>
                <a:latin typeface="Arial"/>
                <a:cs typeface="Arial"/>
              </a:rPr>
              <a:t> </a:t>
            </a:r>
            <a:r>
              <a:rPr sz="1200" dirty="0">
                <a:solidFill>
                  <a:srgbClr val="002577"/>
                </a:solidFill>
                <a:latin typeface="Arial"/>
                <a:cs typeface="Arial"/>
              </a:rPr>
              <a:t>states,</a:t>
            </a:r>
            <a:r>
              <a:rPr sz="1200" spc="-40" dirty="0">
                <a:solidFill>
                  <a:srgbClr val="002577"/>
                </a:solidFill>
                <a:latin typeface="Arial"/>
                <a:cs typeface="Arial"/>
              </a:rPr>
              <a:t> </a:t>
            </a:r>
            <a:r>
              <a:rPr sz="1200" dirty="0">
                <a:solidFill>
                  <a:srgbClr val="002577"/>
                </a:solidFill>
                <a:latin typeface="Arial"/>
                <a:cs typeface="Arial"/>
              </a:rPr>
              <a:t>report</a:t>
            </a:r>
            <a:r>
              <a:rPr sz="1200" spc="-2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data</a:t>
            </a:r>
            <a:r>
              <a:rPr sz="1200" spc="-25"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25" dirty="0">
                <a:solidFill>
                  <a:srgbClr val="002577"/>
                </a:solidFill>
                <a:latin typeface="Arial"/>
                <a:cs typeface="Arial"/>
              </a:rPr>
              <a:t> </a:t>
            </a:r>
            <a:r>
              <a:rPr sz="1200" dirty="0">
                <a:solidFill>
                  <a:srgbClr val="002577"/>
                </a:solidFill>
                <a:latin typeface="Arial"/>
                <a:cs typeface="Arial"/>
              </a:rPr>
              <a:t>state</a:t>
            </a:r>
            <a:r>
              <a:rPr sz="1200" spc="-15" dirty="0">
                <a:solidFill>
                  <a:srgbClr val="002577"/>
                </a:solidFill>
                <a:latin typeface="Arial"/>
                <a:cs typeface="Arial"/>
              </a:rPr>
              <a:t> </a:t>
            </a:r>
            <a:r>
              <a:rPr sz="1200" dirty="0">
                <a:solidFill>
                  <a:srgbClr val="002577"/>
                </a:solidFill>
                <a:latin typeface="Arial"/>
                <a:cs typeface="Arial"/>
              </a:rPr>
              <a:t>where</a:t>
            </a:r>
            <a:r>
              <a:rPr sz="1200" spc="-1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policy</a:t>
            </a:r>
            <a:r>
              <a:rPr sz="1200" spc="-30" dirty="0">
                <a:solidFill>
                  <a:srgbClr val="002577"/>
                </a:solidFill>
                <a:latin typeface="Arial"/>
                <a:cs typeface="Arial"/>
              </a:rPr>
              <a:t> </a:t>
            </a:r>
            <a:r>
              <a:rPr sz="1200" dirty="0">
                <a:solidFill>
                  <a:srgbClr val="002577"/>
                </a:solidFill>
                <a:latin typeface="Arial"/>
                <a:cs typeface="Arial"/>
              </a:rPr>
              <a:t>was</a:t>
            </a:r>
            <a:r>
              <a:rPr sz="1200" spc="-10" dirty="0">
                <a:solidFill>
                  <a:srgbClr val="002577"/>
                </a:solidFill>
                <a:latin typeface="Arial"/>
                <a:cs typeface="Arial"/>
              </a:rPr>
              <a:t> </a:t>
            </a:r>
            <a:r>
              <a:rPr sz="1200" dirty="0">
                <a:solidFill>
                  <a:srgbClr val="002577"/>
                </a:solidFill>
                <a:latin typeface="Arial"/>
                <a:cs typeface="Arial"/>
              </a:rPr>
              <a:t>issued</a:t>
            </a:r>
            <a:r>
              <a:rPr sz="1200" spc="-25" dirty="0">
                <a:solidFill>
                  <a:srgbClr val="002577"/>
                </a:solidFill>
                <a:latin typeface="Arial"/>
                <a:cs typeface="Arial"/>
              </a:rPr>
              <a:t> </a:t>
            </a:r>
            <a:r>
              <a:rPr sz="1200" dirty="0">
                <a:solidFill>
                  <a:srgbClr val="002577"/>
                </a:solidFill>
                <a:latin typeface="Arial"/>
                <a:cs typeface="Arial"/>
              </a:rPr>
              <a:t>or</a:t>
            </a:r>
            <a:r>
              <a:rPr sz="1200" spc="-5" dirty="0">
                <a:solidFill>
                  <a:srgbClr val="002577"/>
                </a:solidFill>
                <a:latin typeface="Arial"/>
                <a:cs typeface="Arial"/>
              </a:rPr>
              <a:t> </a:t>
            </a:r>
            <a:r>
              <a:rPr sz="1200" dirty="0">
                <a:solidFill>
                  <a:srgbClr val="002577"/>
                </a:solidFill>
                <a:latin typeface="Arial"/>
                <a:cs typeface="Arial"/>
              </a:rPr>
              <a:t>where</a:t>
            </a:r>
            <a:r>
              <a:rPr sz="1200" spc="-15" dirty="0">
                <a:solidFill>
                  <a:srgbClr val="002577"/>
                </a:solidFill>
                <a:latin typeface="Arial"/>
                <a:cs typeface="Arial"/>
              </a:rPr>
              <a:t> </a:t>
            </a:r>
            <a:r>
              <a:rPr sz="1200" dirty="0">
                <a:solidFill>
                  <a:srgbClr val="002577"/>
                </a:solidFill>
                <a:latin typeface="Arial"/>
                <a:cs typeface="Arial"/>
              </a:rPr>
              <a:t>the</a:t>
            </a:r>
            <a:r>
              <a:rPr sz="1200" spc="-25" dirty="0">
                <a:solidFill>
                  <a:srgbClr val="002577"/>
                </a:solidFill>
                <a:latin typeface="Arial"/>
                <a:cs typeface="Arial"/>
              </a:rPr>
              <a:t> </a:t>
            </a:r>
            <a:r>
              <a:rPr sz="1200" spc="-10" dirty="0">
                <a:solidFill>
                  <a:srgbClr val="002577"/>
                </a:solidFill>
                <a:latin typeface="Arial"/>
                <a:cs typeface="Arial"/>
              </a:rPr>
              <a:t>carrier </a:t>
            </a:r>
            <a:r>
              <a:rPr sz="1200" dirty="0">
                <a:solidFill>
                  <a:srgbClr val="002577"/>
                </a:solidFill>
                <a:latin typeface="Arial"/>
                <a:cs typeface="Arial"/>
              </a:rPr>
              <a:t>has</a:t>
            </a:r>
            <a:r>
              <a:rPr sz="1200" spc="-15" dirty="0">
                <a:solidFill>
                  <a:srgbClr val="002577"/>
                </a:solidFill>
                <a:latin typeface="Arial"/>
                <a:cs typeface="Arial"/>
              </a:rPr>
              <a:t> </a:t>
            </a:r>
            <a:r>
              <a:rPr sz="1200" dirty="0">
                <a:solidFill>
                  <a:srgbClr val="002577"/>
                </a:solidFill>
                <a:latin typeface="Arial"/>
                <a:cs typeface="Arial"/>
              </a:rPr>
              <a:t>its</a:t>
            </a:r>
            <a:r>
              <a:rPr sz="1200" spc="-10" dirty="0">
                <a:solidFill>
                  <a:srgbClr val="002577"/>
                </a:solidFill>
                <a:latin typeface="Arial"/>
                <a:cs typeface="Arial"/>
              </a:rPr>
              <a:t> </a:t>
            </a:r>
            <a:r>
              <a:rPr sz="1200" dirty="0">
                <a:solidFill>
                  <a:srgbClr val="002577"/>
                </a:solidFill>
                <a:latin typeface="Arial"/>
                <a:cs typeface="Arial"/>
              </a:rPr>
              <a:t>principal</a:t>
            </a:r>
            <a:r>
              <a:rPr sz="1200" spc="-20" dirty="0">
                <a:solidFill>
                  <a:srgbClr val="002577"/>
                </a:solidFill>
                <a:latin typeface="Arial"/>
                <a:cs typeface="Arial"/>
              </a:rPr>
              <a:t> </a:t>
            </a:r>
            <a:r>
              <a:rPr sz="1200" dirty="0">
                <a:solidFill>
                  <a:srgbClr val="002577"/>
                </a:solidFill>
                <a:latin typeface="Arial"/>
                <a:cs typeface="Arial"/>
              </a:rPr>
              <a:t>place</a:t>
            </a:r>
            <a:r>
              <a:rPr sz="1200" spc="-50" dirty="0">
                <a:solidFill>
                  <a:srgbClr val="002577"/>
                </a:solidFill>
                <a:latin typeface="Arial"/>
                <a:cs typeface="Arial"/>
              </a:rPr>
              <a:t> </a:t>
            </a:r>
            <a:r>
              <a:rPr sz="1200" dirty="0">
                <a:solidFill>
                  <a:srgbClr val="002577"/>
                </a:solidFill>
                <a:latin typeface="Arial"/>
                <a:cs typeface="Arial"/>
              </a:rPr>
              <a:t>of </a:t>
            </a:r>
            <a:r>
              <a:rPr sz="1200" spc="-10" dirty="0">
                <a:solidFill>
                  <a:srgbClr val="002577"/>
                </a:solidFill>
                <a:latin typeface="Arial"/>
                <a:cs typeface="Arial"/>
              </a:rPr>
              <a:t>business</a:t>
            </a:r>
            <a:endParaRPr sz="1200" dirty="0">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27964" y="255270"/>
            <a:ext cx="3587115" cy="330835"/>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00BDD4"/>
                </a:solidFill>
                <a:latin typeface="Georgia"/>
                <a:cs typeface="Georgia"/>
              </a:rPr>
              <a:t>P2</a:t>
            </a:r>
            <a:r>
              <a:rPr sz="2000" b="1" spc="-25" dirty="0">
                <a:solidFill>
                  <a:srgbClr val="00BDD4"/>
                </a:solidFill>
                <a:latin typeface="Georgia"/>
                <a:cs typeface="Georgia"/>
              </a:rPr>
              <a:t> </a:t>
            </a:r>
            <a:r>
              <a:rPr sz="2000" b="1" dirty="0">
                <a:solidFill>
                  <a:srgbClr val="00BDD4"/>
                </a:solidFill>
                <a:latin typeface="Georgia"/>
                <a:cs typeface="Georgia"/>
              </a:rPr>
              <a:t>Group</a:t>
            </a:r>
            <a:r>
              <a:rPr sz="2000" b="1" spc="-55" dirty="0">
                <a:solidFill>
                  <a:srgbClr val="00BDD4"/>
                </a:solidFill>
                <a:latin typeface="Georgia"/>
                <a:cs typeface="Georgia"/>
              </a:rPr>
              <a:t> </a:t>
            </a:r>
            <a:r>
              <a:rPr sz="2000" b="1" dirty="0">
                <a:solidFill>
                  <a:srgbClr val="00BDD4"/>
                </a:solidFill>
                <a:latin typeface="Georgia"/>
                <a:cs typeface="Georgia"/>
              </a:rPr>
              <a:t>Health</a:t>
            </a:r>
            <a:r>
              <a:rPr sz="2000" b="1" spc="-15" dirty="0">
                <a:solidFill>
                  <a:srgbClr val="00BDD4"/>
                </a:solidFill>
                <a:latin typeface="Georgia"/>
                <a:cs typeface="Georgia"/>
              </a:rPr>
              <a:t> </a:t>
            </a:r>
            <a:r>
              <a:rPr sz="2000" b="1" dirty="0">
                <a:solidFill>
                  <a:srgbClr val="00BDD4"/>
                </a:solidFill>
                <a:latin typeface="Georgia"/>
                <a:cs typeface="Georgia"/>
              </a:rPr>
              <a:t>Plan</a:t>
            </a:r>
            <a:r>
              <a:rPr sz="2000" b="1" spc="-30" dirty="0">
                <a:solidFill>
                  <a:srgbClr val="00BDD4"/>
                </a:solidFill>
                <a:latin typeface="Georgia"/>
                <a:cs typeface="Georgia"/>
              </a:rPr>
              <a:t> </a:t>
            </a:r>
            <a:r>
              <a:rPr sz="2000" b="1" spc="-10" dirty="0">
                <a:solidFill>
                  <a:srgbClr val="00BDD4"/>
                </a:solidFill>
                <a:latin typeface="Georgia"/>
                <a:cs typeface="Georgia"/>
              </a:rPr>
              <a:t>List</a:t>
            </a:r>
            <a:r>
              <a:rPr sz="2775" spc="-15" baseline="25525" dirty="0">
                <a:solidFill>
                  <a:srgbClr val="00BDD4"/>
                </a:solidFill>
                <a:latin typeface="Georgia"/>
                <a:cs typeface="Georgia"/>
              </a:rPr>
              <a:t>1</a:t>
            </a:r>
            <a:endParaRPr sz="2775" baseline="25525" dirty="0">
              <a:latin typeface="Georgia"/>
              <a:cs typeface="Georgia"/>
            </a:endParaRPr>
          </a:p>
        </p:txBody>
      </p:sp>
      <p:grpSp>
        <p:nvGrpSpPr>
          <p:cNvPr id="3" name="object 3"/>
          <p:cNvGrpSpPr/>
          <p:nvPr/>
        </p:nvGrpSpPr>
        <p:grpSpPr>
          <a:xfrm>
            <a:off x="161295" y="644389"/>
            <a:ext cx="7405370" cy="6386195"/>
            <a:chOff x="161295" y="644389"/>
            <a:chExt cx="7405370" cy="6386195"/>
          </a:xfrm>
        </p:grpSpPr>
        <p:pic>
          <p:nvPicPr>
            <p:cNvPr id="4" name="object 4"/>
            <p:cNvPicPr/>
            <p:nvPr/>
          </p:nvPicPr>
          <p:blipFill>
            <a:blip r:embed="rId2" cstate="print"/>
            <a:stretch>
              <a:fillRect/>
            </a:stretch>
          </p:blipFill>
          <p:spPr>
            <a:xfrm>
              <a:off x="162050" y="644389"/>
              <a:ext cx="7403849" cy="1847360"/>
            </a:xfrm>
            <a:prstGeom prst="rect">
              <a:avLst/>
            </a:prstGeom>
          </p:spPr>
        </p:pic>
        <p:pic>
          <p:nvPicPr>
            <p:cNvPr id="5" name="object 5"/>
            <p:cNvPicPr/>
            <p:nvPr/>
          </p:nvPicPr>
          <p:blipFill>
            <a:blip r:embed="rId3" cstate="print"/>
            <a:stretch>
              <a:fillRect/>
            </a:stretch>
          </p:blipFill>
          <p:spPr>
            <a:xfrm>
              <a:off x="161295" y="2521459"/>
              <a:ext cx="7405358" cy="4508750"/>
            </a:xfrm>
            <a:prstGeom prst="rect">
              <a:avLst/>
            </a:prstGeom>
          </p:spPr>
        </p:pic>
        <p:pic>
          <p:nvPicPr>
            <p:cNvPr id="6" name="object 6"/>
            <p:cNvPicPr/>
            <p:nvPr/>
          </p:nvPicPr>
          <p:blipFill>
            <a:blip r:embed="rId4" cstate="print"/>
            <a:stretch>
              <a:fillRect/>
            </a:stretch>
          </p:blipFill>
          <p:spPr>
            <a:xfrm>
              <a:off x="2130551" y="1857756"/>
              <a:ext cx="144780" cy="146303"/>
            </a:xfrm>
            <a:prstGeom prst="rect">
              <a:avLst/>
            </a:prstGeom>
          </p:spPr>
        </p:pic>
        <p:sp>
          <p:nvSpPr>
            <p:cNvPr id="7" name="object 7"/>
            <p:cNvSpPr/>
            <p:nvPr/>
          </p:nvSpPr>
          <p:spPr>
            <a:xfrm>
              <a:off x="2092452" y="940307"/>
              <a:ext cx="198120" cy="6082665"/>
            </a:xfrm>
            <a:custGeom>
              <a:avLst/>
              <a:gdLst/>
              <a:ahLst/>
              <a:cxnLst/>
              <a:rect l="l" t="t" r="r" b="b"/>
              <a:pathLst>
                <a:path w="198119" h="6082665">
                  <a:moveTo>
                    <a:pt x="175260" y="6008370"/>
                  </a:moveTo>
                  <a:lnTo>
                    <a:pt x="87630" y="5934456"/>
                  </a:lnTo>
                  <a:lnTo>
                    <a:pt x="0" y="6008370"/>
                  </a:lnTo>
                  <a:lnTo>
                    <a:pt x="87630" y="6082284"/>
                  </a:lnTo>
                  <a:lnTo>
                    <a:pt x="175260" y="6008370"/>
                  </a:lnTo>
                  <a:close/>
                </a:path>
                <a:path w="198119" h="6082665">
                  <a:moveTo>
                    <a:pt x="175260" y="5840730"/>
                  </a:moveTo>
                  <a:lnTo>
                    <a:pt x="87630" y="5766816"/>
                  </a:lnTo>
                  <a:lnTo>
                    <a:pt x="0" y="5840730"/>
                  </a:lnTo>
                  <a:lnTo>
                    <a:pt x="87630" y="5914644"/>
                  </a:lnTo>
                  <a:lnTo>
                    <a:pt x="175260" y="5840730"/>
                  </a:lnTo>
                  <a:close/>
                </a:path>
                <a:path w="198119" h="6082665">
                  <a:moveTo>
                    <a:pt x="175260" y="5364480"/>
                  </a:moveTo>
                  <a:lnTo>
                    <a:pt x="87630" y="5291328"/>
                  </a:lnTo>
                  <a:lnTo>
                    <a:pt x="0" y="5364480"/>
                  </a:lnTo>
                  <a:lnTo>
                    <a:pt x="87630" y="5437632"/>
                  </a:lnTo>
                  <a:lnTo>
                    <a:pt x="175260" y="5364480"/>
                  </a:lnTo>
                  <a:close/>
                </a:path>
                <a:path w="198119" h="6082665">
                  <a:moveTo>
                    <a:pt x="175260" y="5059680"/>
                  </a:moveTo>
                  <a:lnTo>
                    <a:pt x="87630" y="4986528"/>
                  </a:lnTo>
                  <a:lnTo>
                    <a:pt x="0" y="5059680"/>
                  </a:lnTo>
                  <a:lnTo>
                    <a:pt x="87630" y="5132832"/>
                  </a:lnTo>
                  <a:lnTo>
                    <a:pt x="175260" y="5059680"/>
                  </a:lnTo>
                  <a:close/>
                </a:path>
                <a:path w="198119" h="6082665">
                  <a:moveTo>
                    <a:pt x="175260" y="4740402"/>
                  </a:moveTo>
                  <a:lnTo>
                    <a:pt x="87630" y="4666488"/>
                  </a:lnTo>
                  <a:lnTo>
                    <a:pt x="0" y="4740402"/>
                  </a:lnTo>
                  <a:lnTo>
                    <a:pt x="87630" y="4814316"/>
                  </a:lnTo>
                  <a:lnTo>
                    <a:pt x="175260" y="4740402"/>
                  </a:lnTo>
                  <a:close/>
                </a:path>
                <a:path w="198119" h="6082665">
                  <a:moveTo>
                    <a:pt x="175260" y="3512058"/>
                  </a:moveTo>
                  <a:lnTo>
                    <a:pt x="87630" y="3438144"/>
                  </a:lnTo>
                  <a:lnTo>
                    <a:pt x="0" y="3512058"/>
                  </a:lnTo>
                  <a:lnTo>
                    <a:pt x="87630" y="3585972"/>
                  </a:lnTo>
                  <a:lnTo>
                    <a:pt x="175260" y="3512058"/>
                  </a:lnTo>
                  <a:close/>
                </a:path>
                <a:path w="198119" h="6082665">
                  <a:moveTo>
                    <a:pt x="176784" y="2571750"/>
                  </a:moveTo>
                  <a:lnTo>
                    <a:pt x="89154" y="2497836"/>
                  </a:lnTo>
                  <a:lnTo>
                    <a:pt x="1524" y="2571750"/>
                  </a:lnTo>
                  <a:lnTo>
                    <a:pt x="89154" y="2645664"/>
                  </a:lnTo>
                  <a:lnTo>
                    <a:pt x="176784" y="2571750"/>
                  </a:lnTo>
                  <a:close/>
                </a:path>
                <a:path w="198119" h="6082665">
                  <a:moveTo>
                    <a:pt x="176784" y="73152"/>
                  </a:moveTo>
                  <a:lnTo>
                    <a:pt x="89154" y="0"/>
                  </a:lnTo>
                  <a:lnTo>
                    <a:pt x="1524" y="73152"/>
                  </a:lnTo>
                  <a:lnTo>
                    <a:pt x="89154" y="146304"/>
                  </a:lnTo>
                  <a:lnTo>
                    <a:pt x="176784" y="73152"/>
                  </a:lnTo>
                  <a:close/>
                </a:path>
                <a:path w="198119" h="6082665">
                  <a:moveTo>
                    <a:pt x="182880" y="4127754"/>
                  </a:moveTo>
                  <a:lnTo>
                    <a:pt x="95250" y="4053840"/>
                  </a:lnTo>
                  <a:lnTo>
                    <a:pt x="7620" y="4127754"/>
                  </a:lnTo>
                  <a:lnTo>
                    <a:pt x="95250" y="4201668"/>
                  </a:lnTo>
                  <a:lnTo>
                    <a:pt x="182880" y="4127754"/>
                  </a:lnTo>
                  <a:close/>
                </a:path>
                <a:path w="198119" h="6082665">
                  <a:moveTo>
                    <a:pt x="188976" y="1446276"/>
                  </a:moveTo>
                  <a:lnTo>
                    <a:pt x="102108" y="1373124"/>
                  </a:lnTo>
                  <a:lnTo>
                    <a:pt x="15240" y="1446276"/>
                  </a:lnTo>
                  <a:lnTo>
                    <a:pt x="102108" y="1519428"/>
                  </a:lnTo>
                  <a:lnTo>
                    <a:pt x="188976" y="1446276"/>
                  </a:lnTo>
                  <a:close/>
                </a:path>
                <a:path w="198119" h="6082665">
                  <a:moveTo>
                    <a:pt x="198120" y="526542"/>
                  </a:moveTo>
                  <a:lnTo>
                    <a:pt x="110490" y="452628"/>
                  </a:lnTo>
                  <a:lnTo>
                    <a:pt x="22860" y="526542"/>
                  </a:lnTo>
                  <a:lnTo>
                    <a:pt x="110490" y="600456"/>
                  </a:lnTo>
                  <a:lnTo>
                    <a:pt x="198120" y="526542"/>
                  </a:lnTo>
                  <a:close/>
                </a:path>
              </a:pathLst>
            </a:custGeom>
            <a:solidFill>
              <a:srgbClr val="00AF50"/>
            </a:solidFill>
          </p:spPr>
          <p:txBody>
            <a:bodyPr wrap="square" lIns="0" tIns="0" rIns="0" bIns="0" rtlCol="0"/>
            <a:lstStyle/>
            <a:p>
              <a:endParaRPr dirty="0"/>
            </a:p>
          </p:txBody>
        </p:sp>
      </p:grpSp>
      <p:sp>
        <p:nvSpPr>
          <p:cNvPr id="8" name="object 8"/>
          <p:cNvSpPr txBox="1"/>
          <p:nvPr/>
        </p:nvSpPr>
        <p:spPr>
          <a:xfrm>
            <a:off x="5852159" y="176784"/>
            <a:ext cx="881380" cy="169545"/>
          </a:xfrm>
          <a:prstGeom prst="rect">
            <a:avLst/>
          </a:prstGeom>
          <a:solidFill>
            <a:srgbClr val="00AF50"/>
          </a:solidFill>
        </p:spPr>
        <p:txBody>
          <a:bodyPr vert="horz" wrap="square" lIns="0" tIns="34925" rIns="0" bIns="0" rtlCol="0">
            <a:spAutoFit/>
          </a:bodyPr>
          <a:lstStyle/>
          <a:p>
            <a:pPr marL="214629">
              <a:lnSpc>
                <a:spcPct val="100000"/>
              </a:lnSpc>
              <a:spcBef>
                <a:spcPts val="275"/>
              </a:spcBef>
            </a:pPr>
            <a:r>
              <a:rPr sz="500" dirty="0">
                <a:solidFill>
                  <a:srgbClr val="FFFFFF"/>
                </a:solidFill>
                <a:latin typeface="Arial"/>
                <a:cs typeface="Arial"/>
              </a:rPr>
              <a:t>UHC</a:t>
            </a:r>
            <a:r>
              <a:rPr sz="500" spc="-10" dirty="0">
                <a:solidFill>
                  <a:srgbClr val="FFFFFF"/>
                </a:solidFill>
                <a:latin typeface="Arial"/>
                <a:cs typeface="Arial"/>
              </a:rPr>
              <a:t> </a:t>
            </a:r>
            <a:r>
              <a:rPr sz="500" dirty="0">
                <a:solidFill>
                  <a:srgbClr val="FFFFFF"/>
                </a:solidFill>
                <a:latin typeface="Arial"/>
                <a:cs typeface="Arial"/>
              </a:rPr>
              <a:t>will</a:t>
            </a:r>
            <a:r>
              <a:rPr sz="500" spc="-10" dirty="0">
                <a:solidFill>
                  <a:srgbClr val="FFFFFF"/>
                </a:solidFill>
                <a:latin typeface="Arial"/>
                <a:cs typeface="Arial"/>
              </a:rPr>
              <a:t> submit</a:t>
            </a:r>
            <a:endParaRPr sz="500" dirty="0">
              <a:latin typeface="Arial"/>
              <a:cs typeface="Arial"/>
            </a:endParaRPr>
          </a:p>
        </p:txBody>
      </p:sp>
      <p:grpSp>
        <p:nvGrpSpPr>
          <p:cNvPr id="9" name="object 9"/>
          <p:cNvGrpSpPr/>
          <p:nvPr/>
        </p:nvGrpSpPr>
        <p:grpSpPr>
          <a:xfrm>
            <a:off x="5599176" y="176784"/>
            <a:ext cx="173990" cy="323215"/>
            <a:chOff x="5599176" y="176784"/>
            <a:chExt cx="173990" cy="323215"/>
          </a:xfrm>
        </p:grpSpPr>
        <p:sp>
          <p:nvSpPr>
            <p:cNvPr id="10" name="object 10"/>
            <p:cNvSpPr/>
            <p:nvPr/>
          </p:nvSpPr>
          <p:spPr>
            <a:xfrm>
              <a:off x="5599176" y="176784"/>
              <a:ext cx="173990" cy="147955"/>
            </a:xfrm>
            <a:custGeom>
              <a:avLst/>
              <a:gdLst/>
              <a:ahLst/>
              <a:cxnLst/>
              <a:rect l="l" t="t" r="r" b="b"/>
              <a:pathLst>
                <a:path w="173989" h="147954">
                  <a:moveTo>
                    <a:pt x="86868" y="0"/>
                  </a:moveTo>
                  <a:lnTo>
                    <a:pt x="0" y="73914"/>
                  </a:lnTo>
                  <a:lnTo>
                    <a:pt x="86868" y="147827"/>
                  </a:lnTo>
                  <a:lnTo>
                    <a:pt x="173736" y="73914"/>
                  </a:lnTo>
                  <a:lnTo>
                    <a:pt x="86868" y="0"/>
                  </a:lnTo>
                  <a:close/>
                </a:path>
              </a:pathLst>
            </a:custGeom>
            <a:solidFill>
              <a:srgbClr val="00AF50"/>
            </a:solidFill>
          </p:spPr>
          <p:txBody>
            <a:bodyPr wrap="square" lIns="0" tIns="0" rIns="0" bIns="0" rtlCol="0"/>
            <a:lstStyle/>
            <a:p>
              <a:endParaRPr dirty="0"/>
            </a:p>
          </p:txBody>
        </p:sp>
        <p:pic>
          <p:nvPicPr>
            <p:cNvPr id="11" name="object 11"/>
            <p:cNvPicPr/>
            <p:nvPr/>
          </p:nvPicPr>
          <p:blipFill>
            <a:blip r:embed="rId5" cstate="print"/>
            <a:stretch>
              <a:fillRect/>
            </a:stretch>
          </p:blipFill>
          <p:spPr>
            <a:xfrm>
              <a:off x="5599176" y="352044"/>
              <a:ext cx="144779" cy="147827"/>
            </a:xfrm>
            <a:prstGeom prst="rect">
              <a:avLst/>
            </a:prstGeom>
          </p:spPr>
        </p:pic>
      </p:grpSp>
      <p:sp>
        <p:nvSpPr>
          <p:cNvPr id="12" name="object 12"/>
          <p:cNvSpPr txBox="1"/>
          <p:nvPr/>
        </p:nvSpPr>
        <p:spPr>
          <a:xfrm>
            <a:off x="5852159" y="345947"/>
            <a:ext cx="881380" cy="147955"/>
          </a:xfrm>
          <a:prstGeom prst="rect">
            <a:avLst/>
          </a:prstGeom>
          <a:solidFill>
            <a:srgbClr val="FF0000"/>
          </a:solidFill>
        </p:spPr>
        <p:txBody>
          <a:bodyPr vert="horz" wrap="square" lIns="0" tIns="34925" rIns="0" bIns="0" rtlCol="0">
            <a:spAutoFit/>
          </a:bodyPr>
          <a:lstStyle/>
          <a:p>
            <a:pPr marL="118745">
              <a:lnSpc>
                <a:spcPct val="100000"/>
              </a:lnSpc>
              <a:spcBef>
                <a:spcPts val="275"/>
              </a:spcBef>
            </a:pPr>
            <a:r>
              <a:rPr sz="500" dirty="0">
                <a:solidFill>
                  <a:srgbClr val="FFFFFF"/>
                </a:solidFill>
                <a:latin typeface="Arial"/>
                <a:cs typeface="Arial"/>
              </a:rPr>
              <a:t>Does</a:t>
            </a:r>
            <a:r>
              <a:rPr sz="500" spc="-30" dirty="0">
                <a:solidFill>
                  <a:srgbClr val="FFFFFF"/>
                </a:solidFill>
                <a:latin typeface="Arial"/>
                <a:cs typeface="Arial"/>
              </a:rPr>
              <a:t> </a:t>
            </a:r>
            <a:r>
              <a:rPr sz="500" dirty="0">
                <a:solidFill>
                  <a:srgbClr val="FFFFFF"/>
                </a:solidFill>
                <a:latin typeface="Arial"/>
                <a:cs typeface="Arial"/>
              </a:rPr>
              <a:t>not</a:t>
            </a:r>
            <a:r>
              <a:rPr sz="500" spc="-15" dirty="0">
                <a:solidFill>
                  <a:srgbClr val="FFFFFF"/>
                </a:solidFill>
                <a:latin typeface="Arial"/>
                <a:cs typeface="Arial"/>
              </a:rPr>
              <a:t> </a:t>
            </a:r>
            <a:r>
              <a:rPr sz="500" dirty="0">
                <a:solidFill>
                  <a:srgbClr val="FFFFFF"/>
                </a:solidFill>
                <a:latin typeface="Arial"/>
                <a:cs typeface="Arial"/>
              </a:rPr>
              <a:t>apply</a:t>
            </a:r>
            <a:r>
              <a:rPr sz="500" spc="-30" dirty="0">
                <a:solidFill>
                  <a:srgbClr val="FFFFFF"/>
                </a:solidFill>
                <a:latin typeface="Arial"/>
                <a:cs typeface="Arial"/>
              </a:rPr>
              <a:t> </a:t>
            </a:r>
            <a:r>
              <a:rPr sz="500" dirty="0">
                <a:solidFill>
                  <a:srgbClr val="FFFFFF"/>
                </a:solidFill>
                <a:latin typeface="Arial"/>
                <a:cs typeface="Arial"/>
              </a:rPr>
              <a:t>to</a:t>
            </a:r>
            <a:r>
              <a:rPr sz="500" spc="-20" dirty="0">
                <a:solidFill>
                  <a:srgbClr val="FFFFFF"/>
                </a:solidFill>
                <a:latin typeface="Arial"/>
                <a:cs typeface="Arial"/>
              </a:rPr>
              <a:t> </a:t>
            </a:r>
            <a:r>
              <a:rPr sz="500" spc="-25" dirty="0">
                <a:solidFill>
                  <a:srgbClr val="FFFFFF"/>
                </a:solidFill>
                <a:latin typeface="Arial"/>
                <a:cs typeface="Arial"/>
              </a:rPr>
              <a:t>ASO</a:t>
            </a:r>
            <a:endParaRPr sz="500" dirty="0">
              <a:latin typeface="Arial"/>
              <a:cs typeface="Arial"/>
            </a:endParaRPr>
          </a:p>
        </p:txBody>
      </p:sp>
      <p:sp>
        <p:nvSpPr>
          <p:cNvPr id="13" name="object 13"/>
          <p:cNvSpPr txBox="1"/>
          <p:nvPr/>
        </p:nvSpPr>
        <p:spPr>
          <a:xfrm>
            <a:off x="357327" y="8891629"/>
            <a:ext cx="6697980" cy="335280"/>
          </a:xfrm>
          <a:prstGeom prst="rect">
            <a:avLst/>
          </a:prstGeom>
        </p:spPr>
        <p:txBody>
          <a:bodyPr vert="horz" wrap="square" lIns="0" tIns="635" rIns="0" bIns="0" rtlCol="0">
            <a:spAutoFit/>
          </a:bodyPr>
          <a:lstStyle/>
          <a:p>
            <a:pPr marL="12700" marR="5080">
              <a:lnSpc>
                <a:spcPct val="100000"/>
              </a:lnSpc>
              <a:spcBef>
                <a:spcPts val="5"/>
              </a:spcBef>
            </a:pPr>
            <a:r>
              <a:rPr sz="1050" dirty="0">
                <a:solidFill>
                  <a:srgbClr val="002377"/>
                </a:solidFill>
                <a:latin typeface="Arial"/>
                <a:cs typeface="Arial"/>
              </a:rPr>
              <a:t>Important:</a:t>
            </a:r>
            <a:r>
              <a:rPr sz="1050" spc="254" dirty="0">
                <a:solidFill>
                  <a:srgbClr val="002377"/>
                </a:solidFill>
                <a:latin typeface="Arial"/>
                <a:cs typeface="Arial"/>
              </a:rPr>
              <a:t> </a:t>
            </a:r>
            <a:r>
              <a:rPr sz="1050" dirty="0">
                <a:solidFill>
                  <a:srgbClr val="002377"/>
                </a:solidFill>
                <a:latin typeface="Arial"/>
                <a:cs typeface="Arial"/>
              </a:rPr>
              <a:t>The</a:t>
            </a:r>
            <a:r>
              <a:rPr sz="1050" spc="-25" dirty="0">
                <a:solidFill>
                  <a:srgbClr val="002377"/>
                </a:solidFill>
                <a:latin typeface="Arial"/>
                <a:cs typeface="Arial"/>
              </a:rPr>
              <a:t> </a:t>
            </a:r>
            <a:r>
              <a:rPr sz="1050" dirty="0">
                <a:solidFill>
                  <a:srgbClr val="002377"/>
                </a:solidFill>
                <a:latin typeface="Arial"/>
                <a:cs typeface="Arial"/>
              </a:rPr>
              <a:t>content</a:t>
            </a:r>
            <a:r>
              <a:rPr sz="1050" spc="-3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this</a:t>
            </a:r>
            <a:r>
              <a:rPr sz="1050" spc="-25" dirty="0">
                <a:solidFill>
                  <a:srgbClr val="002377"/>
                </a:solidFill>
                <a:latin typeface="Arial"/>
                <a:cs typeface="Arial"/>
              </a:rPr>
              <a:t> </a:t>
            </a:r>
            <a:r>
              <a:rPr sz="1050" dirty="0">
                <a:solidFill>
                  <a:srgbClr val="002377"/>
                </a:solidFill>
                <a:latin typeface="Arial"/>
                <a:cs typeface="Arial"/>
              </a:rPr>
              <a:t>guide</a:t>
            </a:r>
            <a:r>
              <a:rPr sz="1050" spc="-10"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40" dirty="0">
                <a:solidFill>
                  <a:srgbClr val="002377"/>
                </a:solidFill>
                <a:latin typeface="Arial"/>
                <a:cs typeface="Arial"/>
              </a:rPr>
              <a:t> </a:t>
            </a:r>
            <a:r>
              <a:rPr sz="1050" dirty="0">
                <a:solidFill>
                  <a:srgbClr val="002377"/>
                </a:solidFill>
                <a:latin typeface="Arial"/>
                <a:cs typeface="Arial"/>
              </a:rPr>
              <a:t>OptumRx</a:t>
            </a:r>
            <a:r>
              <a:rPr sz="1050" spc="-35" dirty="0">
                <a:solidFill>
                  <a:srgbClr val="002377"/>
                </a:solidFill>
                <a:latin typeface="Arial"/>
                <a:cs typeface="Arial"/>
              </a:rPr>
              <a:t> </a:t>
            </a:r>
            <a:r>
              <a:rPr sz="1050" dirty="0">
                <a:solidFill>
                  <a:srgbClr val="002377"/>
                </a:solidFill>
                <a:latin typeface="Arial"/>
                <a:cs typeface="Arial"/>
              </a:rPr>
              <a:t>carve</a:t>
            </a:r>
            <a:r>
              <a:rPr sz="1050" spc="-1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and</a:t>
            </a:r>
            <a:r>
              <a:rPr sz="1050" spc="-5" dirty="0">
                <a:solidFill>
                  <a:srgbClr val="002377"/>
                </a:solidFill>
                <a:latin typeface="Arial"/>
                <a:cs typeface="Arial"/>
              </a:rPr>
              <a:t> </a:t>
            </a:r>
            <a:r>
              <a:rPr sz="1050" dirty="0">
                <a:solidFill>
                  <a:srgbClr val="002377"/>
                </a:solidFill>
                <a:latin typeface="Arial"/>
                <a:cs typeface="Arial"/>
              </a:rPr>
              <a:t>UMR</a:t>
            </a:r>
            <a:r>
              <a:rPr sz="1050" spc="-20" dirty="0">
                <a:solidFill>
                  <a:srgbClr val="002377"/>
                </a:solidFill>
                <a:latin typeface="Arial"/>
                <a:cs typeface="Arial"/>
              </a:rPr>
              <a:t> </a:t>
            </a:r>
            <a:r>
              <a:rPr sz="1050" dirty="0">
                <a:solidFill>
                  <a:srgbClr val="002377"/>
                </a:solidFill>
                <a:latin typeface="Arial"/>
                <a:cs typeface="Arial"/>
              </a:rPr>
              <a:t>approach.</a:t>
            </a:r>
            <a:r>
              <a:rPr sz="1050" spc="-15"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spc="-10" dirty="0">
                <a:solidFill>
                  <a:srgbClr val="002377"/>
                </a:solidFill>
                <a:latin typeface="Arial"/>
                <a:cs typeface="Arial"/>
              </a:rPr>
              <a:t>guide </a:t>
            </a:r>
            <a:r>
              <a:rPr sz="1050" dirty="0">
                <a:solidFill>
                  <a:srgbClr val="002377"/>
                </a:solidFill>
                <a:latin typeface="Arial"/>
                <a:cs typeface="Arial"/>
              </a:rPr>
              <a:t>includes</a:t>
            </a:r>
            <a:r>
              <a:rPr sz="1050" spc="-35" dirty="0">
                <a:solidFill>
                  <a:srgbClr val="002377"/>
                </a:solidFill>
                <a:latin typeface="Arial"/>
                <a:cs typeface="Arial"/>
              </a:rPr>
              <a:t> </a:t>
            </a:r>
            <a:r>
              <a:rPr sz="1050" dirty="0">
                <a:solidFill>
                  <a:srgbClr val="002377"/>
                </a:solidFill>
                <a:latin typeface="Arial"/>
                <a:cs typeface="Arial"/>
              </a:rPr>
              <a:t>content</a:t>
            </a:r>
            <a:r>
              <a:rPr sz="1050" spc="-40"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0"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rPr>
              <a:t>CMS</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Reporting</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Instructions</a:t>
            </a:r>
            <a:r>
              <a:rPr sz="1050" spc="-25" dirty="0">
                <a:solidFill>
                  <a:srgbClr val="186DCF"/>
                </a:solidFill>
                <a:latin typeface="Arial"/>
                <a:cs typeface="Arial"/>
              </a:rPr>
              <a:t> </a:t>
            </a:r>
            <a:r>
              <a:rPr sz="1050" dirty="0">
                <a:solidFill>
                  <a:srgbClr val="002577"/>
                </a:solidFill>
                <a:latin typeface="Arial"/>
                <a:cs typeface="Arial"/>
              </a:rPr>
              <a:t>as</a:t>
            </a:r>
            <a:r>
              <a:rPr sz="1050" spc="-20" dirty="0">
                <a:solidFill>
                  <a:srgbClr val="002577"/>
                </a:solidFill>
                <a:latin typeface="Arial"/>
                <a:cs typeface="Arial"/>
              </a:rPr>
              <a:t> </a:t>
            </a:r>
            <a:r>
              <a:rPr sz="1050" dirty="0">
                <a:solidFill>
                  <a:srgbClr val="002577"/>
                </a:solidFill>
                <a:latin typeface="Arial"/>
                <a:cs typeface="Arial"/>
              </a:rPr>
              <a:t>noted</a:t>
            </a:r>
            <a:r>
              <a:rPr sz="1050" spc="-30"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
        <p:nvSpPr>
          <p:cNvPr id="14" name="object 14"/>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11</a:t>
            </a:fld>
            <a:endParaRPr spc="-25" dirty="0"/>
          </a:p>
        </p:txBody>
      </p:sp>
      <p:sp>
        <p:nvSpPr>
          <p:cNvPr id="15" name="object 15"/>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93042" y="1130100"/>
            <a:ext cx="7406005" cy="5625465"/>
            <a:chOff x="193042" y="1130100"/>
            <a:chExt cx="7406005" cy="5625465"/>
          </a:xfrm>
        </p:grpSpPr>
        <p:pic>
          <p:nvPicPr>
            <p:cNvPr id="3" name="object 3"/>
            <p:cNvPicPr/>
            <p:nvPr/>
          </p:nvPicPr>
          <p:blipFill>
            <a:blip r:embed="rId2" cstate="print"/>
            <a:stretch>
              <a:fillRect/>
            </a:stretch>
          </p:blipFill>
          <p:spPr>
            <a:xfrm>
              <a:off x="193042" y="1289303"/>
              <a:ext cx="7404857" cy="4998210"/>
            </a:xfrm>
            <a:prstGeom prst="rect">
              <a:avLst/>
            </a:prstGeom>
          </p:spPr>
        </p:pic>
        <p:pic>
          <p:nvPicPr>
            <p:cNvPr id="4" name="object 4"/>
            <p:cNvPicPr/>
            <p:nvPr/>
          </p:nvPicPr>
          <p:blipFill>
            <a:blip r:embed="rId3" cstate="print"/>
            <a:stretch>
              <a:fillRect/>
            </a:stretch>
          </p:blipFill>
          <p:spPr>
            <a:xfrm>
              <a:off x="193299" y="1130100"/>
              <a:ext cx="7405358" cy="159203"/>
            </a:xfrm>
            <a:prstGeom prst="rect">
              <a:avLst/>
            </a:prstGeom>
          </p:spPr>
        </p:pic>
        <p:pic>
          <p:nvPicPr>
            <p:cNvPr id="5" name="object 5"/>
            <p:cNvPicPr/>
            <p:nvPr/>
          </p:nvPicPr>
          <p:blipFill>
            <a:blip r:embed="rId4" cstate="print"/>
            <a:stretch>
              <a:fillRect/>
            </a:stretch>
          </p:blipFill>
          <p:spPr>
            <a:xfrm>
              <a:off x="193290" y="6284976"/>
              <a:ext cx="7403342" cy="470144"/>
            </a:xfrm>
            <a:prstGeom prst="rect">
              <a:avLst/>
            </a:prstGeom>
          </p:spPr>
        </p:pic>
        <p:sp>
          <p:nvSpPr>
            <p:cNvPr id="6" name="object 6"/>
            <p:cNvSpPr/>
            <p:nvPr/>
          </p:nvSpPr>
          <p:spPr>
            <a:xfrm>
              <a:off x="2125980" y="1776983"/>
              <a:ext cx="175260" cy="599440"/>
            </a:xfrm>
            <a:custGeom>
              <a:avLst/>
              <a:gdLst/>
              <a:ahLst/>
              <a:cxnLst/>
              <a:rect l="l" t="t" r="r" b="b"/>
              <a:pathLst>
                <a:path w="175260" h="599439">
                  <a:moveTo>
                    <a:pt x="175260" y="525780"/>
                  </a:moveTo>
                  <a:lnTo>
                    <a:pt x="87630" y="452628"/>
                  </a:lnTo>
                  <a:lnTo>
                    <a:pt x="0" y="525780"/>
                  </a:lnTo>
                  <a:lnTo>
                    <a:pt x="87630" y="598932"/>
                  </a:lnTo>
                  <a:lnTo>
                    <a:pt x="175260" y="525780"/>
                  </a:lnTo>
                  <a:close/>
                </a:path>
                <a:path w="175260" h="599439">
                  <a:moveTo>
                    <a:pt x="175260" y="73914"/>
                  </a:moveTo>
                  <a:lnTo>
                    <a:pt x="87630" y="0"/>
                  </a:lnTo>
                  <a:lnTo>
                    <a:pt x="0" y="73914"/>
                  </a:lnTo>
                  <a:lnTo>
                    <a:pt x="87630" y="147828"/>
                  </a:lnTo>
                  <a:lnTo>
                    <a:pt x="175260" y="73914"/>
                  </a:lnTo>
                  <a:close/>
                </a:path>
              </a:pathLst>
            </a:custGeom>
            <a:solidFill>
              <a:srgbClr val="00AF50"/>
            </a:solidFill>
          </p:spPr>
          <p:txBody>
            <a:bodyPr wrap="square" lIns="0" tIns="0" rIns="0" bIns="0" rtlCol="0"/>
            <a:lstStyle/>
            <a:p>
              <a:endParaRPr dirty="0"/>
            </a:p>
          </p:txBody>
        </p:sp>
        <p:sp>
          <p:nvSpPr>
            <p:cNvPr id="7" name="object 7"/>
            <p:cNvSpPr/>
            <p:nvPr/>
          </p:nvSpPr>
          <p:spPr>
            <a:xfrm>
              <a:off x="2125980" y="2415539"/>
              <a:ext cx="175260" cy="146685"/>
            </a:xfrm>
            <a:custGeom>
              <a:avLst/>
              <a:gdLst/>
              <a:ahLst/>
              <a:cxnLst/>
              <a:rect l="l" t="t" r="r" b="b"/>
              <a:pathLst>
                <a:path w="175260" h="146685">
                  <a:moveTo>
                    <a:pt x="87630" y="0"/>
                  </a:moveTo>
                  <a:lnTo>
                    <a:pt x="0" y="73151"/>
                  </a:lnTo>
                  <a:lnTo>
                    <a:pt x="87630" y="146303"/>
                  </a:lnTo>
                  <a:lnTo>
                    <a:pt x="175259" y="73151"/>
                  </a:lnTo>
                  <a:lnTo>
                    <a:pt x="87630" y="0"/>
                  </a:lnTo>
                  <a:close/>
                </a:path>
              </a:pathLst>
            </a:custGeom>
            <a:solidFill>
              <a:srgbClr val="00BDD4"/>
            </a:solidFill>
          </p:spPr>
          <p:txBody>
            <a:bodyPr wrap="square" lIns="0" tIns="0" rIns="0" bIns="0" rtlCol="0"/>
            <a:lstStyle/>
            <a:p>
              <a:endParaRPr dirty="0"/>
            </a:p>
          </p:txBody>
        </p:sp>
        <p:sp>
          <p:nvSpPr>
            <p:cNvPr id="8" name="object 8"/>
            <p:cNvSpPr/>
            <p:nvPr/>
          </p:nvSpPr>
          <p:spPr>
            <a:xfrm>
              <a:off x="2125980" y="1588007"/>
              <a:ext cx="175260" cy="146685"/>
            </a:xfrm>
            <a:custGeom>
              <a:avLst/>
              <a:gdLst/>
              <a:ahLst/>
              <a:cxnLst/>
              <a:rect l="l" t="t" r="r" b="b"/>
              <a:pathLst>
                <a:path w="175260" h="146685">
                  <a:moveTo>
                    <a:pt x="87630" y="0"/>
                  </a:moveTo>
                  <a:lnTo>
                    <a:pt x="0" y="73151"/>
                  </a:lnTo>
                  <a:lnTo>
                    <a:pt x="87630" y="146303"/>
                  </a:lnTo>
                  <a:lnTo>
                    <a:pt x="175259" y="73151"/>
                  </a:lnTo>
                  <a:lnTo>
                    <a:pt x="87630" y="0"/>
                  </a:lnTo>
                  <a:close/>
                </a:path>
              </a:pathLst>
            </a:custGeom>
            <a:solidFill>
              <a:srgbClr val="00AF50"/>
            </a:solidFill>
          </p:spPr>
          <p:txBody>
            <a:bodyPr wrap="square" lIns="0" tIns="0" rIns="0" bIns="0" rtlCol="0"/>
            <a:lstStyle/>
            <a:p>
              <a:endParaRPr dirty="0"/>
            </a:p>
          </p:txBody>
        </p:sp>
        <p:sp>
          <p:nvSpPr>
            <p:cNvPr id="9" name="object 9"/>
            <p:cNvSpPr/>
            <p:nvPr/>
          </p:nvSpPr>
          <p:spPr>
            <a:xfrm>
              <a:off x="2125980" y="2860547"/>
              <a:ext cx="175260" cy="147955"/>
            </a:xfrm>
            <a:custGeom>
              <a:avLst/>
              <a:gdLst/>
              <a:ahLst/>
              <a:cxnLst/>
              <a:rect l="l" t="t" r="r" b="b"/>
              <a:pathLst>
                <a:path w="175260" h="147955">
                  <a:moveTo>
                    <a:pt x="87630" y="0"/>
                  </a:moveTo>
                  <a:lnTo>
                    <a:pt x="0" y="73913"/>
                  </a:lnTo>
                  <a:lnTo>
                    <a:pt x="87630" y="147827"/>
                  </a:lnTo>
                  <a:lnTo>
                    <a:pt x="175259" y="73913"/>
                  </a:lnTo>
                  <a:lnTo>
                    <a:pt x="87630" y="0"/>
                  </a:lnTo>
                  <a:close/>
                </a:path>
              </a:pathLst>
            </a:custGeom>
            <a:solidFill>
              <a:srgbClr val="00BDD4"/>
            </a:solidFill>
          </p:spPr>
          <p:txBody>
            <a:bodyPr wrap="square" lIns="0" tIns="0" rIns="0" bIns="0" rtlCol="0"/>
            <a:lstStyle/>
            <a:p>
              <a:endParaRPr dirty="0"/>
            </a:p>
          </p:txBody>
        </p:sp>
        <p:sp>
          <p:nvSpPr>
            <p:cNvPr id="10" name="object 10"/>
            <p:cNvSpPr/>
            <p:nvPr/>
          </p:nvSpPr>
          <p:spPr>
            <a:xfrm>
              <a:off x="2125980" y="3329939"/>
              <a:ext cx="175260" cy="146685"/>
            </a:xfrm>
            <a:custGeom>
              <a:avLst/>
              <a:gdLst/>
              <a:ahLst/>
              <a:cxnLst/>
              <a:rect l="l" t="t" r="r" b="b"/>
              <a:pathLst>
                <a:path w="175260" h="146685">
                  <a:moveTo>
                    <a:pt x="87630" y="0"/>
                  </a:moveTo>
                  <a:lnTo>
                    <a:pt x="0" y="73151"/>
                  </a:lnTo>
                  <a:lnTo>
                    <a:pt x="87630" y="146303"/>
                  </a:lnTo>
                  <a:lnTo>
                    <a:pt x="175259" y="73151"/>
                  </a:lnTo>
                  <a:lnTo>
                    <a:pt x="87630" y="0"/>
                  </a:lnTo>
                  <a:close/>
                </a:path>
              </a:pathLst>
            </a:custGeom>
            <a:solidFill>
              <a:srgbClr val="F5B700"/>
            </a:solidFill>
          </p:spPr>
          <p:txBody>
            <a:bodyPr wrap="square" lIns="0" tIns="0" rIns="0" bIns="0" rtlCol="0"/>
            <a:lstStyle/>
            <a:p>
              <a:endParaRPr dirty="0"/>
            </a:p>
          </p:txBody>
        </p:sp>
        <p:sp>
          <p:nvSpPr>
            <p:cNvPr id="11" name="object 11"/>
            <p:cNvSpPr/>
            <p:nvPr/>
          </p:nvSpPr>
          <p:spPr>
            <a:xfrm>
              <a:off x="2124456" y="3794759"/>
              <a:ext cx="177165" cy="2938780"/>
            </a:xfrm>
            <a:custGeom>
              <a:avLst/>
              <a:gdLst/>
              <a:ahLst/>
              <a:cxnLst/>
              <a:rect l="l" t="t" r="r" b="b"/>
              <a:pathLst>
                <a:path w="177164" h="2938779">
                  <a:moveTo>
                    <a:pt x="175260" y="2864358"/>
                  </a:moveTo>
                  <a:lnTo>
                    <a:pt x="87630" y="2790444"/>
                  </a:lnTo>
                  <a:lnTo>
                    <a:pt x="0" y="2864358"/>
                  </a:lnTo>
                  <a:lnTo>
                    <a:pt x="87630" y="2938284"/>
                  </a:lnTo>
                  <a:lnTo>
                    <a:pt x="175260" y="2864358"/>
                  </a:lnTo>
                  <a:close/>
                </a:path>
                <a:path w="177164" h="2938779">
                  <a:moveTo>
                    <a:pt x="176784" y="2398014"/>
                  </a:moveTo>
                  <a:lnTo>
                    <a:pt x="89154" y="2324100"/>
                  </a:lnTo>
                  <a:lnTo>
                    <a:pt x="1524" y="2398014"/>
                  </a:lnTo>
                  <a:lnTo>
                    <a:pt x="89154" y="2471928"/>
                  </a:lnTo>
                  <a:lnTo>
                    <a:pt x="176784" y="2398014"/>
                  </a:lnTo>
                  <a:close/>
                </a:path>
                <a:path w="177164" h="2938779">
                  <a:moveTo>
                    <a:pt x="176784" y="1953006"/>
                  </a:moveTo>
                  <a:lnTo>
                    <a:pt x="89154" y="1879092"/>
                  </a:lnTo>
                  <a:lnTo>
                    <a:pt x="1524" y="1953006"/>
                  </a:lnTo>
                  <a:lnTo>
                    <a:pt x="89154" y="2026920"/>
                  </a:lnTo>
                  <a:lnTo>
                    <a:pt x="176784" y="1953006"/>
                  </a:lnTo>
                  <a:close/>
                </a:path>
                <a:path w="177164" h="2938779">
                  <a:moveTo>
                    <a:pt x="176784" y="1474470"/>
                  </a:moveTo>
                  <a:lnTo>
                    <a:pt x="89154" y="1400556"/>
                  </a:lnTo>
                  <a:lnTo>
                    <a:pt x="1524" y="1474470"/>
                  </a:lnTo>
                  <a:lnTo>
                    <a:pt x="89154" y="1548384"/>
                  </a:lnTo>
                  <a:lnTo>
                    <a:pt x="176784" y="1474470"/>
                  </a:lnTo>
                  <a:close/>
                </a:path>
                <a:path w="177164" h="2938779">
                  <a:moveTo>
                    <a:pt x="176784" y="1011174"/>
                  </a:moveTo>
                  <a:lnTo>
                    <a:pt x="89154" y="937260"/>
                  </a:lnTo>
                  <a:lnTo>
                    <a:pt x="1524" y="1011174"/>
                  </a:lnTo>
                  <a:lnTo>
                    <a:pt x="89154" y="1085088"/>
                  </a:lnTo>
                  <a:lnTo>
                    <a:pt x="176784" y="1011174"/>
                  </a:lnTo>
                  <a:close/>
                </a:path>
                <a:path w="177164" h="2938779">
                  <a:moveTo>
                    <a:pt x="176784" y="538734"/>
                  </a:moveTo>
                  <a:lnTo>
                    <a:pt x="89154" y="464820"/>
                  </a:lnTo>
                  <a:lnTo>
                    <a:pt x="1524" y="538734"/>
                  </a:lnTo>
                  <a:lnTo>
                    <a:pt x="89154" y="612648"/>
                  </a:lnTo>
                  <a:lnTo>
                    <a:pt x="176784" y="538734"/>
                  </a:lnTo>
                  <a:close/>
                </a:path>
                <a:path w="177164" h="2938779">
                  <a:moveTo>
                    <a:pt x="176784" y="73152"/>
                  </a:moveTo>
                  <a:lnTo>
                    <a:pt x="89154" y="0"/>
                  </a:lnTo>
                  <a:lnTo>
                    <a:pt x="1524" y="73152"/>
                  </a:lnTo>
                  <a:lnTo>
                    <a:pt x="89154" y="146304"/>
                  </a:lnTo>
                  <a:lnTo>
                    <a:pt x="176784" y="73152"/>
                  </a:lnTo>
                  <a:close/>
                </a:path>
              </a:pathLst>
            </a:custGeom>
            <a:solidFill>
              <a:srgbClr val="B88800"/>
            </a:solidFill>
          </p:spPr>
          <p:txBody>
            <a:bodyPr wrap="square" lIns="0" tIns="0" rIns="0" bIns="0" rtlCol="0"/>
            <a:lstStyle/>
            <a:p>
              <a:endParaRPr dirty="0"/>
            </a:p>
          </p:txBody>
        </p:sp>
      </p:grpSp>
      <p:sp>
        <p:nvSpPr>
          <p:cNvPr id="12" name="object 12"/>
          <p:cNvSpPr txBox="1"/>
          <p:nvPr/>
        </p:nvSpPr>
        <p:spPr>
          <a:xfrm>
            <a:off x="372160" y="245110"/>
            <a:ext cx="3601085" cy="330835"/>
          </a:xfrm>
          <a:prstGeom prst="rect">
            <a:avLst/>
          </a:prstGeom>
        </p:spPr>
        <p:txBody>
          <a:bodyPr vert="horz" wrap="square" lIns="0" tIns="12700" rIns="0" bIns="0" rtlCol="0">
            <a:spAutoFit/>
          </a:bodyPr>
          <a:lstStyle/>
          <a:p>
            <a:pPr marL="38100">
              <a:lnSpc>
                <a:spcPct val="100000"/>
              </a:lnSpc>
              <a:spcBef>
                <a:spcPts val="100"/>
              </a:spcBef>
            </a:pPr>
            <a:r>
              <a:rPr sz="2000" b="1" dirty="0">
                <a:solidFill>
                  <a:srgbClr val="00BDD4"/>
                </a:solidFill>
                <a:latin typeface="Georgia"/>
                <a:cs typeface="Georgia"/>
              </a:rPr>
              <a:t>P2</a:t>
            </a:r>
            <a:r>
              <a:rPr sz="2000" b="1" spc="-25" dirty="0">
                <a:solidFill>
                  <a:srgbClr val="00BDD4"/>
                </a:solidFill>
                <a:latin typeface="Georgia"/>
                <a:cs typeface="Georgia"/>
              </a:rPr>
              <a:t> </a:t>
            </a:r>
            <a:r>
              <a:rPr sz="2000" b="1" dirty="0">
                <a:solidFill>
                  <a:srgbClr val="00BDD4"/>
                </a:solidFill>
                <a:latin typeface="Georgia"/>
                <a:cs typeface="Georgia"/>
              </a:rPr>
              <a:t>Group</a:t>
            </a:r>
            <a:r>
              <a:rPr sz="2000" b="1" spc="-55" dirty="0">
                <a:solidFill>
                  <a:srgbClr val="00BDD4"/>
                </a:solidFill>
                <a:latin typeface="Georgia"/>
                <a:cs typeface="Georgia"/>
              </a:rPr>
              <a:t> </a:t>
            </a:r>
            <a:r>
              <a:rPr sz="2000" b="1" dirty="0">
                <a:solidFill>
                  <a:srgbClr val="00BDD4"/>
                </a:solidFill>
                <a:latin typeface="Georgia"/>
                <a:cs typeface="Georgia"/>
              </a:rPr>
              <a:t>Health</a:t>
            </a:r>
            <a:r>
              <a:rPr sz="2000" b="1" spc="-15" dirty="0">
                <a:solidFill>
                  <a:srgbClr val="00BDD4"/>
                </a:solidFill>
                <a:latin typeface="Georgia"/>
                <a:cs typeface="Georgia"/>
              </a:rPr>
              <a:t> </a:t>
            </a:r>
            <a:r>
              <a:rPr sz="2000" b="1" dirty="0">
                <a:solidFill>
                  <a:srgbClr val="00BDD4"/>
                </a:solidFill>
                <a:latin typeface="Georgia"/>
                <a:cs typeface="Georgia"/>
              </a:rPr>
              <a:t>Plan</a:t>
            </a:r>
            <a:r>
              <a:rPr sz="2000" b="1" spc="-30" dirty="0">
                <a:solidFill>
                  <a:srgbClr val="00BDD4"/>
                </a:solidFill>
                <a:latin typeface="Georgia"/>
                <a:cs typeface="Georgia"/>
              </a:rPr>
              <a:t> </a:t>
            </a:r>
            <a:r>
              <a:rPr sz="2000" b="1" spc="-10" dirty="0">
                <a:solidFill>
                  <a:srgbClr val="00BDD4"/>
                </a:solidFill>
                <a:latin typeface="Georgia"/>
                <a:cs typeface="Georgia"/>
              </a:rPr>
              <a:t>List</a:t>
            </a:r>
            <a:r>
              <a:rPr sz="2775" b="1" spc="-15" baseline="25525" dirty="0">
                <a:solidFill>
                  <a:srgbClr val="00BDD4"/>
                </a:solidFill>
                <a:latin typeface="Georgia"/>
                <a:cs typeface="Georgia"/>
              </a:rPr>
              <a:t>1</a:t>
            </a:r>
            <a:endParaRPr sz="2775" baseline="25525" dirty="0">
              <a:latin typeface="Georgia"/>
              <a:cs typeface="Georgia"/>
            </a:endParaRPr>
          </a:p>
        </p:txBody>
      </p:sp>
      <p:graphicFrame>
        <p:nvGraphicFramePr>
          <p:cNvPr id="13" name="object 13"/>
          <p:cNvGraphicFramePr>
            <a:graphicFrameLocks noGrp="1"/>
          </p:cNvGraphicFramePr>
          <p:nvPr/>
        </p:nvGraphicFramePr>
        <p:xfrm>
          <a:off x="5852159" y="176784"/>
          <a:ext cx="880744" cy="710565"/>
        </p:xfrm>
        <a:graphic>
          <a:graphicData uri="http://schemas.openxmlformats.org/drawingml/2006/table">
            <a:tbl>
              <a:tblPr firstRow="1" bandRow="1">
                <a:tableStyleId>{2D5ABB26-0587-4C30-8999-92F81FD0307C}</a:tableStyleId>
              </a:tblPr>
              <a:tblGrid>
                <a:gridCol w="880744">
                  <a:extLst>
                    <a:ext uri="{9D8B030D-6E8A-4147-A177-3AD203B41FA5}">
                      <a16:colId xmlns:a16="http://schemas.microsoft.com/office/drawing/2014/main" val="20000"/>
                    </a:ext>
                  </a:extLst>
                </a:gridCol>
              </a:tblGrid>
              <a:tr h="165100">
                <a:tc>
                  <a:txBody>
                    <a:bodyPr/>
                    <a:lstStyle/>
                    <a:p>
                      <a:pPr algn="ctr">
                        <a:lnSpc>
                          <a:spcPct val="100000"/>
                        </a:lnSpc>
                        <a:spcBef>
                          <a:spcPts val="275"/>
                        </a:spcBef>
                      </a:pPr>
                      <a:r>
                        <a:rPr sz="500" dirty="0">
                          <a:solidFill>
                            <a:srgbClr val="FFFFFF"/>
                          </a:solidFill>
                          <a:latin typeface="Arial"/>
                          <a:cs typeface="Arial"/>
                        </a:rPr>
                        <a:t>UHC</a:t>
                      </a:r>
                      <a:r>
                        <a:rPr sz="500" spc="-10" dirty="0">
                          <a:solidFill>
                            <a:srgbClr val="FFFFFF"/>
                          </a:solidFill>
                          <a:latin typeface="Arial"/>
                          <a:cs typeface="Arial"/>
                        </a:rPr>
                        <a:t> </a:t>
                      </a:r>
                      <a:r>
                        <a:rPr sz="500" dirty="0">
                          <a:solidFill>
                            <a:srgbClr val="FFFFFF"/>
                          </a:solidFill>
                          <a:latin typeface="Arial"/>
                          <a:cs typeface="Arial"/>
                        </a:rPr>
                        <a:t>will</a:t>
                      </a:r>
                      <a:r>
                        <a:rPr sz="500" spc="-10" dirty="0">
                          <a:solidFill>
                            <a:srgbClr val="FFFFFF"/>
                          </a:solidFill>
                          <a:latin typeface="Arial"/>
                          <a:cs typeface="Arial"/>
                        </a:rPr>
                        <a:t> submit</a:t>
                      </a:r>
                      <a:endParaRPr sz="500" dirty="0">
                        <a:latin typeface="Arial"/>
                        <a:cs typeface="Arial"/>
                      </a:endParaRPr>
                    </a:p>
                  </a:txBody>
                  <a:tcPr marL="0" marR="0" marT="34925" marB="0">
                    <a:lnB w="38100">
                      <a:solidFill>
                        <a:srgbClr val="FFFFFF"/>
                      </a:solidFill>
                      <a:prstDash val="solid"/>
                    </a:lnB>
                    <a:solidFill>
                      <a:srgbClr val="00AF50"/>
                    </a:solidFill>
                  </a:tcPr>
                </a:tc>
                <a:extLst>
                  <a:ext uri="{0D108BD9-81ED-4DB2-BD59-A6C34878D82A}">
                    <a16:rowId xmlns:a16="http://schemas.microsoft.com/office/drawing/2014/main" val="10000"/>
                  </a:ext>
                </a:extLst>
              </a:tr>
              <a:tr h="185420">
                <a:tc>
                  <a:txBody>
                    <a:bodyPr/>
                    <a:lstStyle/>
                    <a:p>
                      <a:pPr marL="635" algn="ctr">
                        <a:lnSpc>
                          <a:spcPct val="100000"/>
                        </a:lnSpc>
                        <a:spcBef>
                          <a:spcPts val="405"/>
                        </a:spcBef>
                      </a:pPr>
                      <a:r>
                        <a:rPr sz="500" dirty="0">
                          <a:solidFill>
                            <a:srgbClr val="FFFFFF"/>
                          </a:solidFill>
                          <a:latin typeface="Arial"/>
                          <a:cs typeface="Arial"/>
                        </a:rPr>
                        <a:t>For</a:t>
                      </a:r>
                      <a:r>
                        <a:rPr sz="500" spc="5" dirty="0">
                          <a:solidFill>
                            <a:srgbClr val="FFFFFF"/>
                          </a:solidFill>
                          <a:latin typeface="Arial"/>
                          <a:cs typeface="Arial"/>
                        </a:rPr>
                        <a:t> </a:t>
                      </a:r>
                      <a:r>
                        <a:rPr sz="500" spc="-10" dirty="0">
                          <a:solidFill>
                            <a:srgbClr val="FFFFFF"/>
                          </a:solidFill>
                          <a:latin typeface="Arial"/>
                          <a:cs typeface="Arial"/>
                        </a:rPr>
                        <a:t>OptumRx</a:t>
                      </a:r>
                      <a:r>
                        <a:rPr sz="500" spc="-25" dirty="0">
                          <a:solidFill>
                            <a:srgbClr val="FFFFFF"/>
                          </a:solidFill>
                          <a:latin typeface="Arial"/>
                          <a:cs typeface="Arial"/>
                        </a:rPr>
                        <a:t> </a:t>
                      </a:r>
                      <a:r>
                        <a:rPr sz="500" dirty="0">
                          <a:solidFill>
                            <a:srgbClr val="FFFFFF"/>
                          </a:solidFill>
                          <a:latin typeface="Arial"/>
                          <a:cs typeface="Arial"/>
                        </a:rPr>
                        <a:t>Carve</a:t>
                      </a:r>
                      <a:r>
                        <a:rPr sz="500" spc="-15" dirty="0">
                          <a:solidFill>
                            <a:srgbClr val="FFFFFF"/>
                          </a:solidFill>
                          <a:latin typeface="Arial"/>
                          <a:cs typeface="Arial"/>
                        </a:rPr>
                        <a:t> </a:t>
                      </a:r>
                      <a:r>
                        <a:rPr sz="500" spc="-25" dirty="0">
                          <a:solidFill>
                            <a:srgbClr val="FFFFFF"/>
                          </a:solidFill>
                          <a:latin typeface="Arial"/>
                          <a:cs typeface="Arial"/>
                        </a:rPr>
                        <a:t>In</a:t>
                      </a:r>
                      <a:endParaRPr sz="500" dirty="0">
                        <a:latin typeface="Arial"/>
                        <a:cs typeface="Arial"/>
                      </a:endParaRPr>
                    </a:p>
                  </a:txBody>
                  <a:tcPr marL="0" marR="0" marT="51435" marB="0">
                    <a:lnT w="38100">
                      <a:solidFill>
                        <a:srgbClr val="FFFFFF"/>
                      </a:solidFill>
                      <a:prstDash val="solid"/>
                    </a:lnT>
                    <a:lnB w="57150">
                      <a:solidFill>
                        <a:srgbClr val="FFFFFF"/>
                      </a:solidFill>
                      <a:prstDash val="solid"/>
                    </a:lnB>
                    <a:solidFill>
                      <a:srgbClr val="00BDD4"/>
                    </a:solidFill>
                  </a:tcPr>
                </a:tc>
                <a:extLst>
                  <a:ext uri="{0D108BD9-81ED-4DB2-BD59-A6C34878D82A}">
                    <a16:rowId xmlns:a16="http://schemas.microsoft.com/office/drawing/2014/main" val="10001"/>
                  </a:ext>
                </a:extLst>
              </a:tr>
              <a:tr h="191770">
                <a:tc>
                  <a:txBody>
                    <a:bodyPr/>
                    <a:lstStyle/>
                    <a:p>
                      <a:pPr marL="16510" algn="ctr">
                        <a:lnSpc>
                          <a:spcPct val="100000"/>
                        </a:lnSpc>
                        <a:spcBef>
                          <a:spcPts val="445"/>
                        </a:spcBef>
                      </a:pPr>
                      <a:r>
                        <a:rPr sz="500" dirty="0">
                          <a:solidFill>
                            <a:srgbClr val="FFFFFF"/>
                          </a:solidFill>
                          <a:latin typeface="Arial"/>
                          <a:cs typeface="Arial"/>
                        </a:rPr>
                        <a:t>Submit</a:t>
                      </a:r>
                      <a:r>
                        <a:rPr sz="500" spc="-30" dirty="0">
                          <a:solidFill>
                            <a:srgbClr val="FFFFFF"/>
                          </a:solidFill>
                          <a:latin typeface="Arial"/>
                          <a:cs typeface="Arial"/>
                        </a:rPr>
                        <a:t> </a:t>
                      </a:r>
                      <a:r>
                        <a:rPr sz="500" dirty="0">
                          <a:solidFill>
                            <a:srgbClr val="FFFFFF"/>
                          </a:solidFill>
                          <a:latin typeface="Arial"/>
                          <a:cs typeface="Arial"/>
                        </a:rPr>
                        <a:t>0</a:t>
                      </a:r>
                      <a:r>
                        <a:rPr sz="500" spc="-10" dirty="0">
                          <a:solidFill>
                            <a:srgbClr val="FFFFFF"/>
                          </a:solidFill>
                          <a:latin typeface="Arial"/>
                          <a:cs typeface="Arial"/>
                        </a:rPr>
                        <a:t> (standard)</a:t>
                      </a:r>
                      <a:endParaRPr sz="500" dirty="0">
                        <a:latin typeface="Arial"/>
                        <a:cs typeface="Arial"/>
                      </a:endParaRPr>
                    </a:p>
                  </a:txBody>
                  <a:tcPr marL="0" marR="0" marT="56515" marB="0">
                    <a:lnT w="57150">
                      <a:solidFill>
                        <a:srgbClr val="FFFFFF"/>
                      </a:solidFill>
                      <a:prstDash val="solid"/>
                    </a:lnT>
                    <a:lnB w="57150">
                      <a:solidFill>
                        <a:srgbClr val="FFFFFF"/>
                      </a:solidFill>
                      <a:prstDash val="solid"/>
                    </a:lnB>
                    <a:solidFill>
                      <a:srgbClr val="F5B700"/>
                    </a:solidFill>
                  </a:tcPr>
                </a:tc>
                <a:extLst>
                  <a:ext uri="{0D108BD9-81ED-4DB2-BD59-A6C34878D82A}">
                    <a16:rowId xmlns:a16="http://schemas.microsoft.com/office/drawing/2014/main" val="10002"/>
                  </a:ext>
                </a:extLst>
              </a:tr>
              <a:tr h="168275">
                <a:tc>
                  <a:txBody>
                    <a:bodyPr/>
                    <a:lstStyle/>
                    <a:p>
                      <a:pPr marL="176530" marR="156845" indent="-12700">
                        <a:lnSpc>
                          <a:spcPct val="100000"/>
                        </a:lnSpc>
                        <a:spcBef>
                          <a:spcPts val="40"/>
                        </a:spcBef>
                      </a:pPr>
                      <a:r>
                        <a:rPr sz="500" dirty="0">
                          <a:solidFill>
                            <a:srgbClr val="FFFFFF"/>
                          </a:solidFill>
                          <a:latin typeface="Arial"/>
                          <a:cs typeface="Arial"/>
                        </a:rPr>
                        <a:t>Submit</a:t>
                      </a:r>
                      <a:r>
                        <a:rPr sz="500" spc="-30" dirty="0">
                          <a:solidFill>
                            <a:srgbClr val="FFFFFF"/>
                          </a:solidFill>
                          <a:latin typeface="Arial"/>
                          <a:cs typeface="Arial"/>
                        </a:rPr>
                        <a:t> </a:t>
                      </a:r>
                      <a:r>
                        <a:rPr sz="500" dirty="0">
                          <a:solidFill>
                            <a:srgbClr val="FFFFFF"/>
                          </a:solidFill>
                          <a:latin typeface="Arial"/>
                          <a:cs typeface="Arial"/>
                        </a:rPr>
                        <a:t>1</a:t>
                      </a:r>
                      <a:r>
                        <a:rPr sz="500" spc="-10" dirty="0">
                          <a:solidFill>
                            <a:srgbClr val="FFFFFF"/>
                          </a:solidFill>
                          <a:latin typeface="Arial"/>
                          <a:cs typeface="Arial"/>
                        </a:rPr>
                        <a:t> (standard/</a:t>
                      </a:r>
                      <a:r>
                        <a:rPr sz="500" spc="500" dirty="0">
                          <a:solidFill>
                            <a:srgbClr val="FFFFFF"/>
                          </a:solidFill>
                          <a:latin typeface="Arial"/>
                          <a:cs typeface="Arial"/>
                        </a:rPr>
                        <a:t> </a:t>
                      </a:r>
                      <a:r>
                        <a:rPr sz="500" spc="-10" dirty="0">
                          <a:solidFill>
                            <a:srgbClr val="FFFFFF"/>
                          </a:solidFill>
                          <a:latin typeface="Arial"/>
                          <a:cs typeface="Arial"/>
                        </a:rPr>
                        <a:t>OptumRx </a:t>
                      </a:r>
                      <a:r>
                        <a:rPr sz="500" dirty="0">
                          <a:solidFill>
                            <a:srgbClr val="FFFFFF"/>
                          </a:solidFill>
                          <a:latin typeface="Arial"/>
                          <a:cs typeface="Arial"/>
                        </a:rPr>
                        <a:t>carve</a:t>
                      </a:r>
                      <a:r>
                        <a:rPr sz="500" spc="5" dirty="0">
                          <a:solidFill>
                            <a:srgbClr val="FFFFFF"/>
                          </a:solidFill>
                          <a:latin typeface="Arial"/>
                          <a:cs typeface="Arial"/>
                        </a:rPr>
                        <a:t> </a:t>
                      </a:r>
                      <a:r>
                        <a:rPr sz="500" spc="-25" dirty="0">
                          <a:solidFill>
                            <a:srgbClr val="FFFFFF"/>
                          </a:solidFill>
                          <a:latin typeface="Arial"/>
                          <a:cs typeface="Arial"/>
                        </a:rPr>
                        <a:t>in)</a:t>
                      </a:r>
                      <a:endParaRPr sz="500" dirty="0">
                        <a:latin typeface="Arial"/>
                        <a:cs typeface="Arial"/>
                      </a:endParaRPr>
                    </a:p>
                  </a:txBody>
                  <a:tcPr marL="0" marR="0" marT="5080" marB="0">
                    <a:lnT w="57150">
                      <a:solidFill>
                        <a:srgbClr val="FFFFFF"/>
                      </a:solidFill>
                      <a:prstDash val="solid"/>
                    </a:lnT>
                    <a:solidFill>
                      <a:srgbClr val="B88800"/>
                    </a:solidFill>
                  </a:tcPr>
                </a:tc>
                <a:extLst>
                  <a:ext uri="{0D108BD9-81ED-4DB2-BD59-A6C34878D82A}">
                    <a16:rowId xmlns:a16="http://schemas.microsoft.com/office/drawing/2014/main" val="10003"/>
                  </a:ext>
                </a:extLst>
              </a:tr>
            </a:tbl>
          </a:graphicData>
        </a:graphic>
      </p:graphicFrame>
      <p:sp>
        <p:nvSpPr>
          <p:cNvPr id="14" name="object 14"/>
          <p:cNvSpPr/>
          <p:nvPr/>
        </p:nvSpPr>
        <p:spPr>
          <a:xfrm>
            <a:off x="5599176" y="176784"/>
            <a:ext cx="173990" cy="147955"/>
          </a:xfrm>
          <a:custGeom>
            <a:avLst/>
            <a:gdLst/>
            <a:ahLst/>
            <a:cxnLst/>
            <a:rect l="l" t="t" r="r" b="b"/>
            <a:pathLst>
              <a:path w="173989" h="147954">
                <a:moveTo>
                  <a:pt x="86868" y="0"/>
                </a:moveTo>
                <a:lnTo>
                  <a:pt x="0" y="73914"/>
                </a:lnTo>
                <a:lnTo>
                  <a:pt x="86868" y="147827"/>
                </a:lnTo>
                <a:lnTo>
                  <a:pt x="173736" y="73914"/>
                </a:lnTo>
                <a:lnTo>
                  <a:pt x="86868" y="0"/>
                </a:lnTo>
                <a:close/>
              </a:path>
            </a:pathLst>
          </a:custGeom>
          <a:solidFill>
            <a:srgbClr val="00AF50"/>
          </a:solidFill>
        </p:spPr>
        <p:txBody>
          <a:bodyPr wrap="square" lIns="0" tIns="0" rIns="0" bIns="0" rtlCol="0"/>
          <a:lstStyle/>
          <a:p>
            <a:endParaRPr dirty="0"/>
          </a:p>
        </p:txBody>
      </p:sp>
      <p:grpSp>
        <p:nvGrpSpPr>
          <p:cNvPr id="15" name="object 15"/>
          <p:cNvGrpSpPr/>
          <p:nvPr/>
        </p:nvGrpSpPr>
        <p:grpSpPr>
          <a:xfrm>
            <a:off x="5599176" y="374904"/>
            <a:ext cx="173990" cy="513715"/>
            <a:chOff x="5599176" y="374904"/>
            <a:chExt cx="173990" cy="513715"/>
          </a:xfrm>
        </p:grpSpPr>
        <p:sp>
          <p:nvSpPr>
            <p:cNvPr id="16" name="object 16"/>
            <p:cNvSpPr/>
            <p:nvPr/>
          </p:nvSpPr>
          <p:spPr>
            <a:xfrm>
              <a:off x="5599176" y="374904"/>
              <a:ext cx="173990" cy="147955"/>
            </a:xfrm>
            <a:custGeom>
              <a:avLst/>
              <a:gdLst/>
              <a:ahLst/>
              <a:cxnLst/>
              <a:rect l="l" t="t" r="r" b="b"/>
              <a:pathLst>
                <a:path w="173989" h="147954">
                  <a:moveTo>
                    <a:pt x="86868" y="0"/>
                  </a:moveTo>
                  <a:lnTo>
                    <a:pt x="0" y="73914"/>
                  </a:lnTo>
                  <a:lnTo>
                    <a:pt x="86868" y="147827"/>
                  </a:lnTo>
                  <a:lnTo>
                    <a:pt x="173736" y="73914"/>
                  </a:lnTo>
                  <a:lnTo>
                    <a:pt x="86868" y="0"/>
                  </a:lnTo>
                  <a:close/>
                </a:path>
              </a:pathLst>
            </a:custGeom>
            <a:solidFill>
              <a:srgbClr val="00BDD4"/>
            </a:solidFill>
          </p:spPr>
          <p:txBody>
            <a:bodyPr wrap="square" lIns="0" tIns="0" rIns="0" bIns="0" rtlCol="0"/>
            <a:lstStyle/>
            <a:p>
              <a:endParaRPr dirty="0"/>
            </a:p>
          </p:txBody>
        </p:sp>
        <p:sp>
          <p:nvSpPr>
            <p:cNvPr id="17" name="object 17"/>
            <p:cNvSpPr/>
            <p:nvPr/>
          </p:nvSpPr>
          <p:spPr>
            <a:xfrm>
              <a:off x="5599176" y="550164"/>
              <a:ext cx="173990" cy="147955"/>
            </a:xfrm>
            <a:custGeom>
              <a:avLst/>
              <a:gdLst/>
              <a:ahLst/>
              <a:cxnLst/>
              <a:rect l="l" t="t" r="r" b="b"/>
              <a:pathLst>
                <a:path w="173989" h="147954">
                  <a:moveTo>
                    <a:pt x="86868" y="0"/>
                  </a:moveTo>
                  <a:lnTo>
                    <a:pt x="0" y="73913"/>
                  </a:lnTo>
                  <a:lnTo>
                    <a:pt x="86868" y="147827"/>
                  </a:lnTo>
                  <a:lnTo>
                    <a:pt x="173736" y="73913"/>
                  </a:lnTo>
                  <a:lnTo>
                    <a:pt x="86868" y="0"/>
                  </a:lnTo>
                  <a:close/>
                </a:path>
              </a:pathLst>
            </a:custGeom>
            <a:solidFill>
              <a:srgbClr val="F5B700"/>
            </a:solidFill>
          </p:spPr>
          <p:txBody>
            <a:bodyPr wrap="square" lIns="0" tIns="0" rIns="0" bIns="0" rtlCol="0"/>
            <a:lstStyle/>
            <a:p>
              <a:endParaRPr dirty="0"/>
            </a:p>
          </p:txBody>
        </p:sp>
        <p:sp>
          <p:nvSpPr>
            <p:cNvPr id="18" name="object 18"/>
            <p:cNvSpPr/>
            <p:nvPr/>
          </p:nvSpPr>
          <p:spPr>
            <a:xfrm>
              <a:off x="5599176" y="742188"/>
              <a:ext cx="173990" cy="146685"/>
            </a:xfrm>
            <a:custGeom>
              <a:avLst/>
              <a:gdLst/>
              <a:ahLst/>
              <a:cxnLst/>
              <a:rect l="l" t="t" r="r" b="b"/>
              <a:pathLst>
                <a:path w="173989" h="146684">
                  <a:moveTo>
                    <a:pt x="86868" y="0"/>
                  </a:moveTo>
                  <a:lnTo>
                    <a:pt x="0" y="73151"/>
                  </a:lnTo>
                  <a:lnTo>
                    <a:pt x="86868" y="146303"/>
                  </a:lnTo>
                  <a:lnTo>
                    <a:pt x="173736" y="73151"/>
                  </a:lnTo>
                  <a:lnTo>
                    <a:pt x="86868" y="0"/>
                  </a:lnTo>
                  <a:close/>
                </a:path>
              </a:pathLst>
            </a:custGeom>
            <a:solidFill>
              <a:srgbClr val="B88800"/>
            </a:solidFill>
          </p:spPr>
          <p:txBody>
            <a:bodyPr wrap="square" lIns="0" tIns="0" rIns="0" bIns="0" rtlCol="0"/>
            <a:lstStyle/>
            <a:p>
              <a:endParaRPr dirty="0"/>
            </a:p>
          </p:txBody>
        </p:sp>
      </p:grpSp>
      <p:sp>
        <p:nvSpPr>
          <p:cNvPr id="19" name="object 19"/>
          <p:cNvSpPr txBox="1"/>
          <p:nvPr/>
        </p:nvSpPr>
        <p:spPr>
          <a:xfrm>
            <a:off x="357327" y="8891629"/>
            <a:ext cx="6697980" cy="335280"/>
          </a:xfrm>
          <a:prstGeom prst="rect">
            <a:avLst/>
          </a:prstGeom>
        </p:spPr>
        <p:txBody>
          <a:bodyPr vert="horz" wrap="square" lIns="0" tIns="635" rIns="0" bIns="0" rtlCol="0">
            <a:spAutoFit/>
          </a:bodyPr>
          <a:lstStyle/>
          <a:p>
            <a:pPr marL="12700" marR="5080">
              <a:lnSpc>
                <a:spcPct val="100000"/>
              </a:lnSpc>
              <a:spcBef>
                <a:spcPts val="5"/>
              </a:spcBef>
            </a:pPr>
            <a:r>
              <a:rPr sz="1050" dirty="0">
                <a:solidFill>
                  <a:srgbClr val="002377"/>
                </a:solidFill>
                <a:latin typeface="Arial"/>
                <a:cs typeface="Arial"/>
              </a:rPr>
              <a:t>Important:</a:t>
            </a:r>
            <a:r>
              <a:rPr sz="1050" spc="254" dirty="0">
                <a:solidFill>
                  <a:srgbClr val="002377"/>
                </a:solidFill>
                <a:latin typeface="Arial"/>
                <a:cs typeface="Arial"/>
              </a:rPr>
              <a:t> </a:t>
            </a:r>
            <a:r>
              <a:rPr sz="1050" dirty="0">
                <a:solidFill>
                  <a:srgbClr val="002377"/>
                </a:solidFill>
                <a:latin typeface="Arial"/>
                <a:cs typeface="Arial"/>
              </a:rPr>
              <a:t>The</a:t>
            </a:r>
            <a:r>
              <a:rPr sz="1050" spc="-25" dirty="0">
                <a:solidFill>
                  <a:srgbClr val="002377"/>
                </a:solidFill>
                <a:latin typeface="Arial"/>
                <a:cs typeface="Arial"/>
              </a:rPr>
              <a:t> </a:t>
            </a:r>
            <a:r>
              <a:rPr sz="1050" dirty="0">
                <a:solidFill>
                  <a:srgbClr val="002377"/>
                </a:solidFill>
                <a:latin typeface="Arial"/>
                <a:cs typeface="Arial"/>
              </a:rPr>
              <a:t>content</a:t>
            </a:r>
            <a:r>
              <a:rPr sz="1050" spc="-3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this</a:t>
            </a:r>
            <a:r>
              <a:rPr sz="1050" spc="-25" dirty="0">
                <a:solidFill>
                  <a:srgbClr val="002377"/>
                </a:solidFill>
                <a:latin typeface="Arial"/>
                <a:cs typeface="Arial"/>
              </a:rPr>
              <a:t> </a:t>
            </a:r>
            <a:r>
              <a:rPr sz="1050" dirty="0">
                <a:solidFill>
                  <a:srgbClr val="002377"/>
                </a:solidFill>
                <a:latin typeface="Arial"/>
                <a:cs typeface="Arial"/>
              </a:rPr>
              <a:t>guide</a:t>
            </a:r>
            <a:r>
              <a:rPr sz="1050" spc="-10"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40" dirty="0">
                <a:solidFill>
                  <a:srgbClr val="002377"/>
                </a:solidFill>
                <a:latin typeface="Arial"/>
                <a:cs typeface="Arial"/>
              </a:rPr>
              <a:t> </a:t>
            </a:r>
            <a:r>
              <a:rPr sz="1050" dirty="0">
                <a:solidFill>
                  <a:srgbClr val="002377"/>
                </a:solidFill>
                <a:latin typeface="Arial"/>
                <a:cs typeface="Arial"/>
              </a:rPr>
              <a:t>OptumRx</a:t>
            </a:r>
            <a:r>
              <a:rPr sz="1050" spc="-35" dirty="0">
                <a:solidFill>
                  <a:srgbClr val="002377"/>
                </a:solidFill>
                <a:latin typeface="Arial"/>
                <a:cs typeface="Arial"/>
              </a:rPr>
              <a:t> </a:t>
            </a:r>
            <a:r>
              <a:rPr sz="1050" dirty="0">
                <a:solidFill>
                  <a:srgbClr val="002377"/>
                </a:solidFill>
                <a:latin typeface="Arial"/>
                <a:cs typeface="Arial"/>
              </a:rPr>
              <a:t>carve</a:t>
            </a:r>
            <a:r>
              <a:rPr sz="1050" spc="-1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and</a:t>
            </a:r>
            <a:r>
              <a:rPr sz="1050" spc="-5" dirty="0">
                <a:solidFill>
                  <a:srgbClr val="002377"/>
                </a:solidFill>
                <a:latin typeface="Arial"/>
                <a:cs typeface="Arial"/>
              </a:rPr>
              <a:t> </a:t>
            </a:r>
            <a:r>
              <a:rPr sz="1050" dirty="0">
                <a:solidFill>
                  <a:srgbClr val="002377"/>
                </a:solidFill>
                <a:latin typeface="Arial"/>
                <a:cs typeface="Arial"/>
              </a:rPr>
              <a:t>UMR</a:t>
            </a:r>
            <a:r>
              <a:rPr sz="1050" spc="-20" dirty="0">
                <a:solidFill>
                  <a:srgbClr val="002377"/>
                </a:solidFill>
                <a:latin typeface="Arial"/>
                <a:cs typeface="Arial"/>
              </a:rPr>
              <a:t> </a:t>
            </a:r>
            <a:r>
              <a:rPr sz="1050" dirty="0">
                <a:solidFill>
                  <a:srgbClr val="002377"/>
                </a:solidFill>
                <a:latin typeface="Arial"/>
                <a:cs typeface="Arial"/>
              </a:rPr>
              <a:t>approach.</a:t>
            </a:r>
            <a:r>
              <a:rPr sz="1050" spc="-15"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spc="-10" dirty="0">
                <a:solidFill>
                  <a:srgbClr val="002377"/>
                </a:solidFill>
                <a:latin typeface="Arial"/>
                <a:cs typeface="Arial"/>
              </a:rPr>
              <a:t>guide </a:t>
            </a:r>
            <a:r>
              <a:rPr sz="1050" dirty="0">
                <a:solidFill>
                  <a:srgbClr val="002377"/>
                </a:solidFill>
                <a:latin typeface="Arial"/>
                <a:cs typeface="Arial"/>
              </a:rPr>
              <a:t>includes</a:t>
            </a:r>
            <a:r>
              <a:rPr sz="1050" spc="-35" dirty="0">
                <a:solidFill>
                  <a:srgbClr val="002377"/>
                </a:solidFill>
                <a:latin typeface="Arial"/>
                <a:cs typeface="Arial"/>
              </a:rPr>
              <a:t> </a:t>
            </a:r>
            <a:r>
              <a:rPr sz="1050" dirty="0">
                <a:solidFill>
                  <a:srgbClr val="002377"/>
                </a:solidFill>
                <a:latin typeface="Arial"/>
                <a:cs typeface="Arial"/>
              </a:rPr>
              <a:t>content</a:t>
            </a:r>
            <a:r>
              <a:rPr sz="1050" spc="-40"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0"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rPr>
              <a:t>CMS</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Reporting</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Instructions</a:t>
            </a:r>
            <a:r>
              <a:rPr sz="1050" spc="-25" dirty="0">
                <a:solidFill>
                  <a:srgbClr val="186DCF"/>
                </a:solidFill>
                <a:latin typeface="Arial"/>
                <a:cs typeface="Arial"/>
              </a:rPr>
              <a:t> </a:t>
            </a:r>
            <a:r>
              <a:rPr sz="1050" dirty="0">
                <a:solidFill>
                  <a:srgbClr val="002577"/>
                </a:solidFill>
                <a:latin typeface="Arial"/>
                <a:cs typeface="Arial"/>
              </a:rPr>
              <a:t>as</a:t>
            </a:r>
            <a:r>
              <a:rPr sz="1050" spc="-20" dirty="0">
                <a:solidFill>
                  <a:srgbClr val="002577"/>
                </a:solidFill>
                <a:latin typeface="Arial"/>
                <a:cs typeface="Arial"/>
              </a:rPr>
              <a:t> </a:t>
            </a:r>
            <a:r>
              <a:rPr sz="1050" dirty="0">
                <a:solidFill>
                  <a:srgbClr val="002577"/>
                </a:solidFill>
                <a:latin typeface="Arial"/>
                <a:cs typeface="Arial"/>
              </a:rPr>
              <a:t>noted</a:t>
            </a:r>
            <a:r>
              <a:rPr sz="1050" spc="-30"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
        <p:nvSpPr>
          <p:cNvPr id="20" name="object 20"/>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12</a:t>
            </a:fld>
            <a:endParaRPr spc="-25" dirty="0"/>
          </a:p>
        </p:txBody>
      </p:sp>
      <p:sp>
        <p:nvSpPr>
          <p:cNvPr id="21" name="object 21"/>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a:extLst>
              <a:ext uri="{FF2B5EF4-FFF2-40B4-BE49-F238E27FC236}">
                <a16:creationId xmlns:a16="http://schemas.microsoft.com/office/drawing/2014/main" id="{BB9380F1-FBB4-418E-92E8-A158B2690E9B}"/>
              </a:ext>
            </a:extLst>
          </p:cNvPr>
          <p:cNvSpPr txBox="1"/>
          <p:nvPr/>
        </p:nvSpPr>
        <p:spPr>
          <a:xfrm>
            <a:off x="304800" y="404137"/>
            <a:ext cx="5038040" cy="320601"/>
          </a:xfrm>
          <a:prstGeom prst="rect">
            <a:avLst/>
          </a:prstGeom>
        </p:spPr>
        <p:txBody>
          <a:bodyPr vert="horz" wrap="square" lIns="0" tIns="12700" rIns="0" bIns="0" rtlCol="0">
            <a:spAutoFit/>
          </a:bodyPr>
          <a:lstStyle/>
          <a:p>
            <a:pPr marL="38100">
              <a:lnSpc>
                <a:spcPct val="100000"/>
              </a:lnSpc>
              <a:spcBef>
                <a:spcPts val="100"/>
              </a:spcBef>
            </a:pPr>
            <a:r>
              <a:rPr lang="en-US" sz="2000" b="1" dirty="0">
                <a:solidFill>
                  <a:srgbClr val="00BDD4"/>
                </a:solidFill>
                <a:latin typeface="Georgia"/>
                <a:cs typeface="Georgia"/>
              </a:rPr>
              <a:t> CMS Site and Reference links</a:t>
            </a:r>
            <a:endParaRPr sz="2775" baseline="25525" dirty="0">
              <a:latin typeface="Georgia"/>
              <a:cs typeface="Georgia"/>
            </a:endParaRPr>
          </a:p>
        </p:txBody>
      </p:sp>
      <p:graphicFrame>
        <p:nvGraphicFramePr>
          <p:cNvPr id="6" name="Table 6">
            <a:extLst>
              <a:ext uri="{FF2B5EF4-FFF2-40B4-BE49-F238E27FC236}">
                <a16:creationId xmlns:a16="http://schemas.microsoft.com/office/drawing/2014/main" id="{C020FB86-982D-48CA-8DEF-30F46EFF834C}"/>
              </a:ext>
            </a:extLst>
          </p:cNvPr>
          <p:cNvGraphicFramePr>
            <a:graphicFrameLocks noGrp="1"/>
          </p:cNvGraphicFramePr>
          <p:nvPr>
            <p:extLst>
              <p:ext uri="{D42A27DB-BD31-4B8C-83A1-F6EECF244321}">
                <p14:modId xmlns:p14="http://schemas.microsoft.com/office/powerpoint/2010/main" val="2481390385"/>
              </p:ext>
            </p:extLst>
          </p:nvPr>
        </p:nvGraphicFramePr>
        <p:xfrm>
          <a:off x="304800" y="2795561"/>
          <a:ext cx="7239000" cy="2692400"/>
        </p:xfrm>
        <a:graphic>
          <a:graphicData uri="http://schemas.openxmlformats.org/drawingml/2006/table">
            <a:tbl>
              <a:tblPr firstRow="1" bandRow="1">
                <a:tableStyleId>{5C22544A-7EE6-4342-B048-85BDC9FD1C3A}</a:tableStyleId>
              </a:tblPr>
              <a:tblGrid>
                <a:gridCol w="3467100">
                  <a:extLst>
                    <a:ext uri="{9D8B030D-6E8A-4147-A177-3AD203B41FA5}">
                      <a16:colId xmlns:a16="http://schemas.microsoft.com/office/drawing/2014/main" val="602040727"/>
                    </a:ext>
                  </a:extLst>
                </a:gridCol>
                <a:gridCol w="3771900">
                  <a:extLst>
                    <a:ext uri="{9D8B030D-6E8A-4147-A177-3AD203B41FA5}">
                      <a16:colId xmlns:a16="http://schemas.microsoft.com/office/drawing/2014/main" val="3559373821"/>
                    </a:ext>
                  </a:extLst>
                </a:gridCol>
              </a:tblGrid>
              <a:tr h="457200">
                <a:tc>
                  <a:txBody>
                    <a:bodyPr/>
                    <a:lstStyle/>
                    <a:p>
                      <a:pPr algn="ctr"/>
                      <a:r>
                        <a:rPr lang="en-US" sz="1600" dirty="0">
                          <a:latin typeface="Arial" panose="020B0604020202020204" pitchFamily="34" charset="0"/>
                          <a:cs typeface="Arial" panose="020B0604020202020204" pitchFamily="34" charset="0"/>
                        </a:rPr>
                        <a:t>CMS Site</a:t>
                      </a:r>
                    </a:p>
                  </a:txBody>
                  <a:tcPr>
                    <a:solidFill>
                      <a:srgbClr val="002577"/>
                    </a:solidFill>
                  </a:tcPr>
                </a:tc>
                <a:tc>
                  <a:txBody>
                    <a:bodyPr/>
                    <a:lstStyle/>
                    <a:p>
                      <a:pPr algn="ctr"/>
                      <a:r>
                        <a:rPr lang="en-US" sz="1600" dirty="0">
                          <a:latin typeface="Arial" panose="020B0604020202020204" pitchFamily="34" charset="0"/>
                          <a:cs typeface="Arial" panose="020B0604020202020204" pitchFamily="34" charset="0"/>
                        </a:rPr>
                        <a:t>Content</a:t>
                      </a:r>
                    </a:p>
                  </a:txBody>
                  <a:tcPr>
                    <a:solidFill>
                      <a:srgbClr val="002577"/>
                    </a:solidFill>
                  </a:tcPr>
                </a:tc>
                <a:extLst>
                  <a:ext uri="{0D108BD9-81ED-4DB2-BD59-A6C34878D82A}">
                    <a16:rowId xmlns:a16="http://schemas.microsoft.com/office/drawing/2014/main" val="2524771126"/>
                  </a:ext>
                </a:extLst>
              </a:tr>
              <a:tr h="558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u="sng" dirty="0">
                          <a:solidFill>
                            <a:srgbClr val="186DCF"/>
                          </a:solidFill>
                          <a:uFill>
                            <a:solidFill>
                              <a:srgbClr val="186DCF"/>
                            </a:solidFill>
                          </a:uFill>
                          <a:latin typeface="Arial" panose="020B0604020202020204" pitchFamily="34" charset="0"/>
                          <a:cs typeface="Arial" panose="020B0604020202020204" pitchFamily="34" charset="0"/>
                        </a:rPr>
                        <a:t>CMS</a:t>
                      </a:r>
                      <a:r>
                        <a:rPr lang="en-US" sz="1400" u="sng" spc="-30" dirty="0">
                          <a:solidFill>
                            <a:srgbClr val="186DCF"/>
                          </a:solidFill>
                          <a:uFill>
                            <a:solidFill>
                              <a:srgbClr val="186DCF"/>
                            </a:solidFill>
                          </a:uFill>
                          <a:latin typeface="Arial" panose="020B0604020202020204" pitchFamily="34" charset="0"/>
                          <a:cs typeface="Arial" panose="020B0604020202020204" pitchFamily="34" charset="0"/>
                        </a:rPr>
                        <a:t> </a:t>
                      </a:r>
                      <a:r>
                        <a:rPr lang="en-US" sz="1400" u="sng" dirty="0">
                          <a:solidFill>
                            <a:srgbClr val="186DCF"/>
                          </a:solidFill>
                          <a:uFill>
                            <a:solidFill>
                              <a:srgbClr val="186DCF"/>
                            </a:solidFill>
                          </a:uFill>
                          <a:latin typeface="Arial" panose="020B0604020202020204" pitchFamily="34" charset="0"/>
                          <a:cs typeface="Arial" panose="020B0604020202020204" pitchFamily="34" charset="0"/>
                        </a:rPr>
                        <a:t>Reporting</a:t>
                      </a:r>
                      <a:r>
                        <a:rPr lang="en-US" sz="1400" u="sng" spc="-30" dirty="0">
                          <a:solidFill>
                            <a:srgbClr val="186DCF"/>
                          </a:solidFill>
                          <a:uFill>
                            <a:solidFill>
                              <a:srgbClr val="186DCF"/>
                            </a:solidFill>
                          </a:uFill>
                          <a:latin typeface="Arial" panose="020B0604020202020204" pitchFamily="34" charset="0"/>
                          <a:cs typeface="Arial" panose="020B0604020202020204" pitchFamily="34" charset="0"/>
                        </a:rPr>
                        <a:t> </a:t>
                      </a:r>
                      <a:r>
                        <a:rPr lang="en-US" sz="1400" u="sng" dirty="0">
                          <a:solidFill>
                            <a:srgbClr val="186DCF"/>
                          </a:solidFill>
                          <a:uFill>
                            <a:solidFill>
                              <a:srgbClr val="186DCF"/>
                            </a:solidFill>
                          </a:uFill>
                          <a:latin typeface="Arial" panose="020B0604020202020204" pitchFamily="34" charset="0"/>
                          <a:cs typeface="Arial" panose="020B0604020202020204" pitchFamily="34" charset="0"/>
                        </a:rPr>
                        <a:t>Instructions</a:t>
                      </a:r>
                      <a:r>
                        <a:rPr lang="en-US" sz="1400" spc="-25" dirty="0">
                          <a:solidFill>
                            <a:srgbClr val="186DCF"/>
                          </a:solidFill>
                          <a:latin typeface="Arial" panose="020B0604020202020204" pitchFamily="34" charset="0"/>
                          <a:cs typeface="Arial" panose="020B0604020202020204" pitchFamily="34" charset="0"/>
                        </a:rPr>
                        <a:t> </a:t>
                      </a:r>
                      <a:endParaRPr lang="en-US" sz="1400" dirty="0">
                        <a:latin typeface="Arial" panose="020B0604020202020204" pitchFamily="34" charset="0"/>
                        <a:cs typeface="Arial" panose="020B0604020202020204" pitchFamily="34" charset="0"/>
                      </a:endParaRPr>
                    </a:p>
                  </a:txBody>
                  <a:tcPr/>
                </a:tc>
                <a:tc>
                  <a:txBody>
                    <a:bodyPr/>
                    <a:lstStyle/>
                    <a:p>
                      <a:r>
                        <a:rPr lang="en-US" sz="1400" dirty="0">
                          <a:solidFill>
                            <a:srgbClr val="002577"/>
                          </a:solidFill>
                          <a:latin typeface="Arial" panose="020B0604020202020204" pitchFamily="34" charset="0"/>
                          <a:cs typeface="Arial" panose="020B0604020202020204" pitchFamily="34" charset="0"/>
                        </a:rPr>
                        <a:t>Contains details regarding reporting instructions and deadlines</a:t>
                      </a:r>
                    </a:p>
                  </a:txBody>
                  <a:tcPr/>
                </a:tc>
                <a:extLst>
                  <a:ext uri="{0D108BD9-81ED-4DB2-BD59-A6C34878D82A}">
                    <a16:rowId xmlns:a16="http://schemas.microsoft.com/office/drawing/2014/main" val="3977169727"/>
                  </a:ext>
                </a:extLst>
              </a:tr>
              <a:tr h="558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0" i="0" u="none" strike="noStrike" dirty="0">
                          <a:solidFill>
                            <a:srgbClr val="7F85F5"/>
                          </a:solidFill>
                          <a:effectLst/>
                          <a:latin typeface="Arial" panose="020B0604020202020204" pitchFamily="34" charset="0"/>
                          <a:cs typeface="Arial" panose="020B0604020202020204" pitchFamily="34" charset="0"/>
                          <a:hlinkClick r:id="rId2" tooltip="https://idm.cms.gov/"/>
                        </a:rPr>
                        <a:t>CMS - Sign In</a:t>
                      </a:r>
                      <a:endParaRPr lang="en-US" sz="1400" u="none" strike="noStrike" dirty="0">
                        <a:solidFill>
                          <a:srgbClr val="FFFFFF"/>
                        </a:solidFill>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txBody>
                  <a:tcPr/>
                </a:tc>
                <a:tc>
                  <a:txBody>
                    <a:bodyPr/>
                    <a:lstStyle/>
                    <a:p>
                      <a:r>
                        <a:rPr lang="en-US" sz="1400" dirty="0">
                          <a:solidFill>
                            <a:srgbClr val="002577"/>
                          </a:solidFill>
                          <a:latin typeface="Arial" panose="020B0604020202020204" pitchFamily="34" charset="0"/>
                          <a:cs typeface="Arial" panose="020B0604020202020204" pitchFamily="34" charset="0"/>
                        </a:rPr>
                        <a:t>CMS.gov sign in link</a:t>
                      </a:r>
                    </a:p>
                  </a:txBody>
                  <a:tcPr/>
                </a:tc>
                <a:extLst>
                  <a:ext uri="{0D108BD9-81ED-4DB2-BD59-A6C34878D82A}">
                    <a16:rowId xmlns:a16="http://schemas.microsoft.com/office/drawing/2014/main" val="4279733210"/>
                  </a:ext>
                </a:extLst>
              </a:tr>
              <a:tr h="558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1400" b="0" i="0" u="none" strike="noStrike" dirty="0">
                          <a:solidFill>
                            <a:srgbClr val="7F85F5"/>
                          </a:solidFill>
                          <a:effectLst/>
                          <a:latin typeface="Arial" panose="020B0604020202020204" pitchFamily="34" charset="0"/>
                          <a:cs typeface="Arial" panose="020B0604020202020204" pitchFamily="34" charset="0"/>
                          <a:hlinkClick r:id="rId3" tooltip="https://regtap.cms.gov/uploads/library/HIOS-RxDC-User_Manual-10-18-2022.pdf"/>
                        </a:rPr>
                        <a:t>HIOS RxDC User Manual (cms.gov)</a:t>
                      </a:r>
                      <a:endParaRPr lang="en-US" sz="1400" b="0" i="0" dirty="0">
                        <a:solidFill>
                          <a:srgbClr val="FFFFFF"/>
                        </a:solidFill>
                        <a:effectLst/>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txBody>
                  <a:tcPr/>
                </a:tc>
                <a:tc>
                  <a:txBody>
                    <a:bodyPr/>
                    <a:lstStyle/>
                    <a:p>
                      <a:r>
                        <a:rPr lang="en-US" sz="1400" dirty="0">
                          <a:solidFill>
                            <a:srgbClr val="002577"/>
                          </a:solidFill>
                          <a:latin typeface="Arial" panose="020B0604020202020204" pitchFamily="34" charset="0"/>
                          <a:cs typeface="Arial" panose="020B0604020202020204" pitchFamily="34" charset="0"/>
                        </a:rPr>
                        <a:t>HIOS RxDC User Manual</a:t>
                      </a:r>
                    </a:p>
                  </a:txBody>
                  <a:tcPr/>
                </a:tc>
                <a:extLst>
                  <a:ext uri="{0D108BD9-81ED-4DB2-BD59-A6C34878D82A}">
                    <a16:rowId xmlns:a16="http://schemas.microsoft.com/office/drawing/2014/main" val="49782828"/>
                  </a:ext>
                </a:extLst>
              </a:tr>
              <a:tr h="558800">
                <a:tc>
                  <a:txBody>
                    <a:bodyPr/>
                    <a:lstStyle/>
                    <a:p>
                      <a:r>
                        <a:rPr lang="en-US" sz="1400" b="0" i="0" u="none" strike="noStrike" dirty="0">
                          <a:solidFill>
                            <a:srgbClr val="7F85F5"/>
                          </a:solidFill>
                          <a:effectLst/>
                          <a:latin typeface="Arial" panose="020B0604020202020204" pitchFamily="34" charset="0"/>
                          <a:cs typeface="Arial" panose="020B0604020202020204" pitchFamily="34" charset="0"/>
                          <a:hlinkClick r:id="rId4" tooltip="https://regtap.cms.gov/uploads/library/HIOS-Portal-User_Manual-07-11-2022.pdf"/>
                        </a:rPr>
                        <a:t>HIOS Portal User Manual (cms.gov)</a:t>
                      </a:r>
                      <a:endParaRPr lang="en-US" sz="1400" dirty="0">
                        <a:latin typeface="Arial" panose="020B0604020202020204" pitchFamily="34" charset="0"/>
                        <a:cs typeface="Arial" panose="020B0604020202020204" pitchFamily="34" charset="0"/>
                      </a:endParaRPr>
                    </a:p>
                  </a:txBody>
                  <a:tcPr/>
                </a:tc>
                <a:tc>
                  <a:txBody>
                    <a:bodyPr/>
                    <a:lstStyle/>
                    <a:p>
                      <a:r>
                        <a:rPr lang="en-US" sz="1400" dirty="0">
                          <a:solidFill>
                            <a:srgbClr val="002577"/>
                          </a:solidFill>
                          <a:latin typeface="Arial" panose="020B0604020202020204" pitchFamily="34" charset="0"/>
                          <a:cs typeface="Arial" panose="020B0604020202020204" pitchFamily="34" charset="0"/>
                        </a:rPr>
                        <a:t>HIOS Portal User Manual</a:t>
                      </a:r>
                    </a:p>
                  </a:txBody>
                  <a:tcPr/>
                </a:tc>
                <a:extLst>
                  <a:ext uri="{0D108BD9-81ED-4DB2-BD59-A6C34878D82A}">
                    <a16:rowId xmlns:a16="http://schemas.microsoft.com/office/drawing/2014/main" val="2078124065"/>
                  </a:ext>
                </a:extLst>
              </a:tr>
            </a:tbl>
          </a:graphicData>
        </a:graphic>
      </p:graphicFrame>
      <p:sp>
        <p:nvSpPr>
          <p:cNvPr id="2" name="TextBox 1">
            <a:extLst>
              <a:ext uri="{FF2B5EF4-FFF2-40B4-BE49-F238E27FC236}">
                <a16:creationId xmlns:a16="http://schemas.microsoft.com/office/drawing/2014/main" id="{CE84AF75-28DD-4F45-B0BD-047F3BF2BCF0}"/>
              </a:ext>
            </a:extLst>
          </p:cNvPr>
          <p:cNvSpPr txBox="1"/>
          <p:nvPr/>
        </p:nvSpPr>
        <p:spPr>
          <a:xfrm>
            <a:off x="228600" y="724738"/>
            <a:ext cx="7315200" cy="2070823"/>
          </a:xfrm>
          <a:prstGeom prst="rect">
            <a:avLst/>
          </a:prstGeom>
          <a:noFill/>
        </p:spPr>
        <p:txBody>
          <a:bodyPr wrap="square" rtlCol="0">
            <a:spAutoFit/>
          </a:bodyPr>
          <a:lstStyle/>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1" i="0" u="none" strike="noStrike" kern="0" cap="none" spc="0" normalizeH="0" baseline="0" noProof="0" dirty="0">
                <a:ln>
                  <a:noFill/>
                </a:ln>
                <a:solidFill>
                  <a:srgbClr val="002577"/>
                </a:solidFill>
                <a:effectLst/>
                <a:uLnTx/>
                <a:uFillTx/>
                <a:latin typeface="Arial" panose="020B0604020202020204" pitchFamily="34" charset="0"/>
                <a:ea typeface="Calibri" panose="020F0502020204030204" pitchFamily="34" charset="0"/>
                <a:cs typeface="Arial" panose="020B0604020202020204" pitchFamily="34" charset="0"/>
              </a:rPr>
              <a:t>The CMS Portal is now open for Clients to submit their data. </a:t>
            </a:r>
          </a:p>
          <a:p>
            <a:pPr marL="0" marR="0" lvl="0" indent="0" defTabSz="914400"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rgbClr val="002577"/>
                </a:solidFill>
                <a:effectLst/>
                <a:uLnTx/>
                <a:uFillTx/>
                <a:latin typeface="Arial" panose="020B0604020202020204" pitchFamily="34" charset="0"/>
                <a:ea typeface="Calibri" panose="020F0502020204030204" pitchFamily="34" charset="0"/>
                <a:cs typeface="Arial" panose="020B0604020202020204" pitchFamily="34" charset="0"/>
              </a:rPr>
              <a:t>Confirmation of completion of submission of RxDC data to CMS:</a:t>
            </a:r>
          </a:p>
          <a:p>
            <a:pPr marL="457200" marR="0" lvl="0" indent="-228600" defTabSz="91440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002577"/>
                </a:solidFill>
                <a:effectLst/>
                <a:uLnTx/>
                <a:uFillTx/>
                <a:latin typeface="Arial" panose="020B0604020202020204" pitchFamily="34" charset="0"/>
                <a:ea typeface="Calibri" panose="020F0502020204030204" pitchFamily="34" charset="0"/>
                <a:cs typeface="Arial" panose="020B0604020202020204" pitchFamily="34" charset="0"/>
              </a:rPr>
              <a:t>UHC will send a communication to our internal teams on 12/21 to confirm that we on track to complete the required submission to CMS.  </a:t>
            </a:r>
          </a:p>
          <a:p>
            <a:pPr marL="457200" marR="0" lvl="0" indent="-228600" defTabSz="91440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002577"/>
                </a:solidFill>
                <a:effectLst/>
                <a:uLnTx/>
                <a:uFillTx/>
                <a:latin typeface="Arial" panose="020B0604020202020204" pitchFamily="34" charset="0"/>
                <a:ea typeface="Calibri" panose="020F0502020204030204" pitchFamily="34" charset="0"/>
                <a:cs typeface="Arial" panose="020B0604020202020204" pitchFamily="34" charset="0"/>
              </a:rPr>
              <a:t>There will be a follow up confirmation on 12/28 to confirm that the submission is complete.</a:t>
            </a:r>
          </a:p>
          <a:p>
            <a:pPr marL="457200" marR="0" lvl="0" indent="-228600" defTabSz="914400"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en-US" sz="1100" b="0" i="0" u="none" strike="noStrike" kern="0" cap="none" spc="0" normalizeH="0" baseline="0" noProof="0" dirty="0">
                <a:ln>
                  <a:noFill/>
                </a:ln>
                <a:solidFill>
                  <a:srgbClr val="002577"/>
                </a:solidFill>
                <a:effectLst/>
                <a:uLnTx/>
                <a:uFillTx/>
                <a:latin typeface="Arial" panose="020B0604020202020204" pitchFamily="34" charset="0"/>
                <a:ea typeface="Calibri" panose="020F0502020204030204" pitchFamily="34" charset="0"/>
                <a:cs typeface="Arial" panose="020B0604020202020204" pitchFamily="34" charset="0"/>
              </a:rPr>
              <a:t>The account teams may use these communications to provide updates to Clients, Brokers and Consultants.</a:t>
            </a:r>
          </a:p>
          <a:p>
            <a:endParaRPr lang="en-US" sz="1100" dirty="0">
              <a:solidFill>
                <a:srgbClr val="002577"/>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5CEF779-938D-4528-8945-4FEA555854AF}"/>
              </a:ext>
            </a:extLst>
          </p:cNvPr>
          <p:cNvSpPr txBox="1"/>
          <p:nvPr/>
        </p:nvSpPr>
        <p:spPr>
          <a:xfrm>
            <a:off x="304800" y="5738192"/>
            <a:ext cx="7354957" cy="1046440"/>
          </a:xfrm>
          <a:prstGeom prst="rect">
            <a:avLst/>
          </a:prstGeom>
          <a:noFill/>
        </p:spPr>
        <p:txBody>
          <a:bodyPr wrap="square" rtlCol="0">
            <a:spAutoFit/>
          </a:bodyPr>
          <a:lstStyle/>
          <a:p>
            <a:r>
              <a:rPr lang="en-US" sz="2000" b="1" dirty="0">
                <a:solidFill>
                  <a:srgbClr val="00BDD4"/>
                </a:solidFill>
                <a:latin typeface="Georgia" panose="02040502050405020303" pitchFamily="18" charset="0"/>
              </a:rPr>
              <a:t>Other Resources</a:t>
            </a:r>
          </a:p>
          <a:p>
            <a:endParaRPr lang="en-US" sz="2000" b="1" dirty="0">
              <a:solidFill>
                <a:srgbClr val="00BDD4"/>
              </a:solidFill>
              <a:latin typeface="Georgia" panose="02040502050405020303" pitchFamily="18" charset="0"/>
            </a:endParaRPr>
          </a:p>
          <a:p>
            <a:r>
              <a:rPr lang="en-US" sz="1100" b="1" dirty="0">
                <a:solidFill>
                  <a:srgbClr val="002577"/>
                </a:solidFill>
                <a:latin typeface="Arial" panose="020B0604020202020204" pitchFamily="34" charset="0"/>
                <a:cs typeface="Arial" panose="020B0604020202020204" pitchFamily="34" charset="0"/>
              </a:rPr>
              <a:t>Use the </a:t>
            </a:r>
            <a:r>
              <a:rPr lang="en-US" sz="1100" b="1" dirty="0">
                <a:solidFill>
                  <a:srgbClr val="002577"/>
                </a:solidFill>
                <a:latin typeface="Arial" panose="020B0604020202020204" pitchFamily="34" charset="0"/>
                <a:cs typeface="Arial" panose="020B0604020202020204" pitchFamily="34" charset="0"/>
                <a:hlinkClick r:id="rId5"/>
              </a:rPr>
              <a:t>CAA Frequently Asked Questions document </a:t>
            </a:r>
            <a:r>
              <a:rPr lang="en-US" sz="1100" b="1" dirty="0">
                <a:solidFill>
                  <a:srgbClr val="002577"/>
                </a:solidFill>
                <a:latin typeface="Arial" panose="020B0604020202020204" pitchFamily="34" charset="0"/>
                <a:cs typeface="Arial" panose="020B0604020202020204" pitchFamily="34" charset="0"/>
              </a:rPr>
              <a:t>in the Pharmacy Benefits and  Costs section to answer more of your questions.</a:t>
            </a:r>
          </a:p>
        </p:txBody>
      </p:sp>
    </p:spTree>
    <p:extLst>
      <p:ext uri="{BB962C8B-B14F-4D97-AF65-F5344CB8AC3E}">
        <p14:creationId xmlns:p14="http://schemas.microsoft.com/office/powerpoint/2010/main" val="411641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6604" y="9434377"/>
            <a:ext cx="2090420" cy="85725"/>
          </a:xfrm>
          <a:prstGeom prst="rect">
            <a:avLst/>
          </a:prstGeom>
        </p:spPr>
        <p:txBody>
          <a:bodyPr vert="horz" wrap="square" lIns="0" tIns="0" rIns="0" bIns="0" rtlCol="0">
            <a:spAutoFit/>
          </a:bodyPr>
          <a:lstStyle/>
          <a:p>
            <a:pPr>
              <a:lnSpc>
                <a:spcPts val="665"/>
              </a:lnSpc>
            </a:pPr>
            <a:r>
              <a:rPr sz="600" dirty="0">
                <a:solidFill>
                  <a:srgbClr val="585858"/>
                </a:solidFill>
                <a:latin typeface="Arial"/>
                <a:cs typeface="Arial"/>
              </a:rPr>
              <a:t>©</a:t>
            </a:r>
            <a:r>
              <a:rPr sz="600" spc="-15" dirty="0">
                <a:solidFill>
                  <a:srgbClr val="585858"/>
                </a:solidFill>
                <a:latin typeface="Arial"/>
                <a:cs typeface="Arial"/>
              </a:rPr>
              <a:t> </a:t>
            </a:r>
            <a:r>
              <a:rPr sz="600" dirty="0">
                <a:solidFill>
                  <a:srgbClr val="585858"/>
                </a:solidFill>
                <a:latin typeface="Arial"/>
                <a:cs typeface="Arial"/>
              </a:rPr>
              <a:t>2022 United</a:t>
            </a:r>
            <a:r>
              <a:rPr sz="600" spc="-10" dirty="0">
                <a:solidFill>
                  <a:srgbClr val="585858"/>
                </a:solidFill>
                <a:latin typeface="Arial"/>
                <a:cs typeface="Arial"/>
              </a:rPr>
              <a:t> </a:t>
            </a:r>
            <a:r>
              <a:rPr sz="600" dirty="0">
                <a:solidFill>
                  <a:srgbClr val="585858"/>
                </a:solidFill>
                <a:latin typeface="Arial"/>
                <a:cs typeface="Arial"/>
              </a:rPr>
              <a:t>HealthCare Services,</a:t>
            </a:r>
            <a:r>
              <a:rPr sz="600" spc="-10" dirty="0">
                <a:solidFill>
                  <a:srgbClr val="585858"/>
                </a:solidFill>
                <a:latin typeface="Arial"/>
                <a:cs typeface="Arial"/>
              </a:rPr>
              <a:t> </a:t>
            </a:r>
            <a:r>
              <a:rPr sz="600" dirty="0">
                <a:solidFill>
                  <a:srgbClr val="585858"/>
                </a:solidFill>
                <a:latin typeface="Arial"/>
                <a:cs typeface="Arial"/>
              </a:rPr>
              <a:t>Inc.</a:t>
            </a:r>
            <a:r>
              <a:rPr sz="600" spc="-10" dirty="0">
                <a:solidFill>
                  <a:srgbClr val="585858"/>
                </a:solidFill>
                <a:latin typeface="Arial"/>
                <a:cs typeface="Arial"/>
              </a:rPr>
              <a:t> </a:t>
            </a:r>
            <a:r>
              <a:rPr sz="600" dirty="0">
                <a:solidFill>
                  <a:srgbClr val="585858"/>
                </a:solidFill>
                <a:latin typeface="Arial"/>
                <a:cs typeface="Arial"/>
              </a:rPr>
              <a:t>All</a:t>
            </a:r>
            <a:r>
              <a:rPr sz="600" spc="-15" dirty="0">
                <a:solidFill>
                  <a:srgbClr val="585858"/>
                </a:solidFill>
                <a:latin typeface="Arial"/>
                <a:cs typeface="Arial"/>
              </a:rPr>
              <a:t> </a:t>
            </a:r>
            <a:r>
              <a:rPr sz="600" dirty="0">
                <a:solidFill>
                  <a:srgbClr val="585858"/>
                </a:solidFill>
                <a:latin typeface="Arial"/>
                <a:cs typeface="Arial"/>
              </a:rPr>
              <a:t>Rights </a:t>
            </a:r>
            <a:r>
              <a:rPr sz="600" spc="-10" dirty="0">
                <a:solidFill>
                  <a:srgbClr val="585858"/>
                </a:solidFill>
                <a:latin typeface="Arial"/>
                <a:cs typeface="Arial"/>
              </a:rPr>
              <a:t>Reserved.</a:t>
            </a:r>
            <a:endParaRPr sz="600" dirty="0">
              <a:latin typeface="Arial"/>
              <a:cs typeface="Arial"/>
            </a:endParaRPr>
          </a:p>
        </p:txBody>
      </p:sp>
      <p:pic>
        <p:nvPicPr>
          <p:cNvPr id="3" name="object 3"/>
          <p:cNvPicPr/>
          <p:nvPr/>
        </p:nvPicPr>
        <p:blipFill>
          <a:blip r:embed="rId2" cstate="print"/>
          <a:stretch>
            <a:fillRect/>
          </a:stretch>
        </p:blipFill>
        <p:spPr>
          <a:xfrm>
            <a:off x="419100" y="9305543"/>
            <a:ext cx="132587" cy="231648"/>
          </a:xfrm>
          <a:prstGeom prst="rect">
            <a:avLst/>
          </a:prstGeom>
        </p:spPr>
      </p:pic>
      <p:sp>
        <p:nvSpPr>
          <p:cNvPr id="4" name="object 4"/>
          <p:cNvSpPr/>
          <p:nvPr/>
        </p:nvSpPr>
        <p:spPr>
          <a:xfrm>
            <a:off x="766572" y="9400031"/>
            <a:ext cx="2590800" cy="155575"/>
          </a:xfrm>
          <a:custGeom>
            <a:avLst/>
            <a:gdLst/>
            <a:ahLst/>
            <a:cxnLst/>
            <a:rect l="l" t="t" r="r" b="b"/>
            <a:pathLst>
              <a:path w="2590800" h="155575">
                <a:moveTo>
                  <a:pt x="2590800" y="0"/>
                </a:moveTo>
                <a:lnTo>
                  <a:pt x="0" y="0"/>
                </a:lnTo>
                <a:lnTo>
                  <a:pt x="0" y="155448"/>
                </a:lnTo>
                <a:lnTo>
                  <a:pt x="2590800" y="155448"/>
                </a:lnTo>
                <a:lnTo>
                  <a:pt x="2590800" y="0"/>
                </a:lnTo>
                <a:close/>
              </a:path>
            </a:pathLst>
          </a:custGeom>
          <a:solidFill>
            <a:srgbClr val="FFFFFF"/>
          </a:solidFill>
        </p:spPr>
        <p:txBody>
          <a:bodyPr wrap="square" lIns="0" tIns="0" rIns="0" bIns="0" rtlCol="0"/>
          <a:lstStyle/>
          <a:p>
            <a:endParaRPr dirty="0"/>
          </a:p>
        </p:txBody>
      </p:sp>
      <p:sp>
        <p:nvSpPr>
          <p:cNvPr id="5" name="object 5"/>
          <p:cNvSpPr txBox="1"/>
          <p:nvPr/>
        </p:nvSpPr>
        <p:spPr>
          <a:xfrm>
            <a:off x="341782" y="134493"/>
            <a:ext cx="5080000" cy="330835"/>
          </a:xfrm>
          <a:prstGeom prst="rect">
            <a:avLst/>
          </a:prstGeom>
        </p:spPr>
        <p:txBody>
          <a:bodyPr vert="horz" wrap="square" lIns="0" tIns="12700" rIns="0" bIns="0" rtlCol="0">
            <a:spAutoFit/>
          </a:bodyPr>
          <a:lstStyle/>
          <a:p>
            <a:pPr marL="12700">
              <a:lnSpc>
                <a:spcPct val="100000"/>
              </a:lnSpc>
              <a:spcBef>
                <a:spcPts val="100"/>
              </a:spcBef>
              <a:tabLst>
                <a:tab pos="2715260" algn="l"/>
              </a:tabLst>
            </a:pPr>
            <a:r>
              <a:rPr sz="2000" b="1" dirty="0">
                <a:solidFill>
                  <a:srgbClr val="00BDD4"/>
                </a:solidFill>
                <a:latin typeface="Georgia"/>
                <a:cs typeface="Georgia"/>
              </a:rPr>
              <a:t>Reporting</a:t>
            </a:r>
            <a:r>
              <a:rPr sz="2000" b="1" spc="-30" dirty="0">
                <a:solidFill>
                  <a:srgbClr val="00BDD4"/>
                </a:solidFill>
                <a:latin typeface="Georgia"/>
                <a:cs typeface="Georgia"/>
              </a:rPr>
              <a:t> </a:t>
            </a:r>
            <a:r>
              <a:rPr sz="2000" b="1" dirty="0">
                <a:solidFill>
                  <a:srgbClr val="00BDD4"/>
                </a:solidFill>
                <a:latin typeface="Georgia"/>
                <a:cs typeface="Georgia"/>
              </a:rPr>
              <a:t>for</a:t>
            </a:r>
            <a:r>
              <a:rPr sz="2000" b="1" spc="-20" dirty="0">
                <a:solidFill>
                  <a:srgbClr val="00BDD4"/>
                </a:solidFill>
                <a:latin typeface="Georgia"/>
                <a:cs typeface="Georgia"/>
              </a:rPr>
              <a:t> </a:t>
            </a:r>
            <a:r>
              <a:rPr sz="2000" b="1" dirty="0">
                <a:solidFill>
                  <a:srgbClr val="00BDD4"/>
                </a:solidFill>
                <a:latin typeface="Georgia"/>
                <a:cs typeface="Georgia"/>
              </a:rPr>
              <a:t>ASO</a:t>
            </a:r>
            <a:r>
              <a:rPr sz="2000" b="1" spc="-25" dirty="0">
                <a:solidFill>
                  <a:srgbClr val="00BDD4"/>
                </a:solidFill>
                <a:latin typeface="Georgia"/>
                <a:cs typeface="Georgia"/>
              </a:rPr>
              <a:t> </a:t>
            </a:r>
            <a:r>
              <a:rPr sz="2000" b="1" spc="-50" dirty="0">
                <a:solidFill>
                  <a:srgbClr val="00BDD4"/>
                </a:solidFill>
                <a:latin typeface="Georgia"/>
                <a:cs typeface="Georgia"/>
              </a:rPr>
              <a:t>-</a:t>
            </a:r>
            <a:r>
              <a:rPr sz="2000" b="1" dirty="0">
                <a:solidFill>
                  <a:srgbClr val="00BDD4"/>
                </a:solidFill>
                <a:latin typeface="Georgia"/>
                <a:cs typeface="Georgia"/>
              </a:rPr>
              <a:t>	What</a:t>
            </a:r>
            <a:r>
              <a:rPr sz="2000" b="1" spc="-35" dirty="0">
                <a:solidFill>
                  <a:srgbClr val="00BDD4"/>
                </a:solidFill>
                <a:latin typeface="Georgia"/>
                <a:cs typeface="Georgia"/>
              </a:rPr>
              <a:t> </a:t>
            </a:r>
            <a:r>
              <a:rPr sz="2000" b="1" dirty="0">
                <a:solidFill>
                  <a:srgbClr val="00BDD4"/>
                </a:solidFill>
                <a:latin typeface="Georgia"/>
                <a:cs typeface="Georgia"/>
              </a:rPr>
              <a:t>is</a:t>
            </a:r>
            <a:r>
              <a:rPr sz="2000" b="1" spc="5" dirty="0">
                <a:solidFill>
                  <a:srgbClr val="00BDD4"/>
                </a:solidFill>
                <a:latin typeface="Georgia"/>
                <a:cs typeface="Georgia"/>
              </a:rPr>
              <a:t> </a:t>
            </a:r>
            <a:r>
              <a:rPr sz="2000" b="1" spc="-10" dirty="0">
                <a:solidFill>
                  <a:srgbClr val="00BDD4"/>
                </a:solidFill>
                <a:latin typeface="Georgia"/>
                <a:cs typeface="Georgia"/>
              </a:rPr>
              <a:t>required?</a:t>
            </a:r>
            <a:endParaRPr sz="2000" dirty="0">
              <a:latin typeface="Georgia"/>
              <a:cs typeface="Georgia"/>
            </a:endParaRPr>
          </a:p>
        </p:txBody>
      </p:sp>
      <p:sp>
        <p:nvSpPr>
          <p:cNvPr id="6" name="object 6"/>
          <p:cNvSpPr txBox="1"/>
          <p:nvPr/>
        </p:nvSpPr>
        <p:spPr>
          <a:xfrm>
            <a:off x="227482" y="657834"/>
            <a:ext cx="7202018" cy="8987816"/>
          </a:xfrm>
          <a:prstGeom prst="rect">
            <a:avLst/>
          </a:prstGeom>
        </p:spPr>
        <p:txBody>
          <a:bodyPr vert="horz" wrap="square" lIns="0" tIns="13335" rIns="0" bIns="0" rtlCol="0" anchor="t">
            <a:spAutoFit/>
          </a:bodyPr>
          <a:lstStyle/>
          <a:p>
            <a:pPr marL="127000" marR="439420">
              <a:lnSpc>
                <a:spcPct val="114999"/>
              </a:lnSpc>
              <a:spcBef>
                <a:spcPts val="105"/>
              </a:spcBef>
            </a:pPr>
            <a:r>
              <a:rPr sz="1100" dirty="0">
                <a:solidFill>
                  <a:srgbClr val="002577"/>
                </a:solidFill>
                <a:latin typeface="Arial"/>
                <a:cs typeface="Arial"/>
              </a:rPr>
              <a:t>To</a:t>
            </a:r>
            <a:r>
              <a:rPr sz="1100" spc="-30" dirty="0">
                <a:solidFill>
                  <a:srgbClr val="002577"/>
                </a:solidFill>
                <a:latin typeface="Arial"/>
                <a:cs typeface="Arial"/>
              </a:rPr>
              <a:t> </a:t>
            </a:r>
            <a:r>
              <a:rPr sz="1100" dirty="0">
                <a:solidFill>
                  <a:srgbClr val="002577"/>
                </a:solidFill>
                <a:latin typeface="Arial"/>
                <a:cs typeface="Arial"/>
              </a:rPr>
              <a:t>understand</a:t>
            </a:r>
            <a:r>
              <a:rPr sz="1100" spc="-25" dirty="0">
                <a:solidFill>
                  <a:srgbClr val="002577"/>
                </a:solidFill>
                <a:latin typeface="Arial"/>
                <a:cs typeface="Arial"/>
              </a:rPr>
              <a:t> </a:t>
            </a:r>
            <a:r>
              <a:rPr sz="1100" dirty="0">
                <a:solidFill>
                  <a:srgbClr val="002577"/>
                </a:solidFill>
                <a:latin typeface="Arial"/>
                <a:cs typeface="Arial"/>
              </a:rPr>
              <a:t>how</a:t>
            </a:r>
            <a:r>
              <a:rPr sz="1100" spc="-20" dirty="0">
                <a:solidFill>
                  <a:srgbClr val="002577"/>
                </a:solidFill>
                <a:latin typeface="Arial"/>
                <a:cs typeface="Arial"/>
              </a:rPr>
              <a:t> </a:t>
            </a:r>
            <a:r>
              <a:rPr sz="1100" spc="-10" dirty="0">
                <a:solidFill>
                  <a:srgbClr val="002577"/>
                </a:solidFill>
                <a:latin typeface="Arial"/>
                <a:cs typeface="Arial"/>
              </a:rPr>
              <a:t>UnitedHealthcare</a:t>
            </a:r>
            <a:r>
              <a:rPr sz="1100" spc="-5"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self-funded</a:t>
            </a:r>
            <a:r>
              <a:rPr sz="1100" spc="-50" dirty="0">
                <a:solidFill>
                  <a:srgbClr val="002577"/>
                </a:solidFill>
                <a:latin typeface="Arial"/>
                <a:cs typeface="Arial"/>
              </a:rPr>
              <a:t> </a:t>
            </a:r>
            <a:r>
              <a:rPr sz="1100" dirty="0">
                <a:solidFill>
                  <a:srgbClr val="002577"/>
                </a:solidFill>
                <a:latin typeface="Arial"/>
                <a:cs typeface="Arial"/>
              </a:rPr>
              <a:t>customer</a:t>
            </a:r>
            <a:r>
              <a:rPr sz="1100" spc="-45" dirty="0">
                <a:solidFill>
                  <a:srgbClr val="002577"/>
                </a:solidFill>
                <a:latin typeface="Arial"/>
                <a:cs typeface="Arial"/>
              </a:rPr>
              <a:t> </a:t>
            </a:r>
            <a:r>
              <a:rPr sz="1100" dirty="0">
                <a:solidFill>
                  <a:srgbClr val="002577"/>
                </a:solidFill>
                <a:latin typeface="Arial"/>
                <a:cs typeface="Arial"/>
              </a:rPr>
              <a:t>will</a:t>
            </a:r>
            <a:r>
              <a:rPr sz="1100" spc="30" dirty="0">
                <a:solidFill>
                  <a:srgbClr val="002577"/>
                </a:solidFill>
                <a:latin typeface="Arial"/>
                <a:cs typeface="Arial"/>
              </a:rPr>
              <a:t> </a:t>
            </a:r>
            <a:r>
              <a:rPr sz="1100" dirty="0">
                <a:solidFill>
                  <a:srgbClr val="002577"/>
                </a:solidFill>
                <a:latin typeface="Arial"/>
                <a:cs typeface="Arial"/>
              </a:rPr>
              <a:t>support</a:t>
            </a:r>
            <a:r>
              <a:rPr sz="1100" spc="-2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submission</a:t>
            </a:r>
            <a:r>
              <a:rPr sz="1100" spc="-15" dirty="0">
                <a:solidFill>
                  <a:srgbClr val="002577"/>
                </a:solidFill>
                <a:latin typeface="Arial"/>
                <a:cs typeface="Arial"/>
              </a:rPr>
              <a:t> </a:t>
            </a:r>
            <a:r>
              <a:rPr sz="1100" dirty="0">
                <a:solidFill>
                  <a:srgbClr val="002577"/>
                </a:solidFill>
                <a:latin typeface="Arial"/>
                <a:cs typeface="Arial"/>
              </a:rPr>
              <a:t>of</a:t>
            </a:r>
            <a:r>
              <a:rPr sz="1100" spc="-25" dirty="0">
                <a:solidFill>
                  <a:srgbClr val="002577"/>
                </a:solidFill>
                <a:latin typeface="Arial"/>
                <a:cs typeface="Arial"/>
              </a:rPr>
              <a:t> </a:t>
            </a:r>
            <a:r>
              <a:rPr sz="1100" dirty="0">
                <a:solidFill>
                  <a:srgbClr val="002577"/>
                </a:solidFill>
                <a:latin typeface="Arial"/>
                <a:cs typeface="Arial"/>
              </a:rPr>
              <a:t>data</a:t>
            </a:r>
            <a:r>
              <a:rPr sz="1100" spc="-25" dirty="0">
                <a:solidFill>
                  <a:srgbClr val="002577"/>
                </a:solidFill>
                <a:latin typeface="Arial"/>
                <a:cs typeface="Arial"/>
              </a:rPr>
              <a:t> and </a:t>
            </a:r>
            <a:r>
              <a:rPr sz="1100" dirty="0">
                <a:solidFill>
                  <a:srgbClr val="002577"/>
                </a:solidFill>
                <a:latin typeface="Arial"/>
                <a:cs typeface="Arial"/>
              </a:rPr>
              <a:t>applicable</a:t>
            </a:r>
            <a:r>
              <a:rPr sz="1100" spc="-15" dirty="0">
                <a:solidFill>
                  <a:srgbClr val="002577"/>
                </a:solidFill>
                <a:latin typeface="Arial"/>
                <a:cs typeface="Arial"/>
              </a:rPr>
              <a:t> </a:t>
            </a:r>
            <a:r>
              <a:rPr sz="1100" dirty="0">
                <a:solidFill>
                  <a:srgbClr val="002577"/>
                </a:solidFill>
                <a:latin typeface="Arial"/>
                <a:cs typeface="Arial"/>
              </a:rPr>
              <a:t>narrative,</a:t>
            </a:r>
            <a:r>
              <a:rPr sz="1100" spc="-50" dirty="0">
                <a:solidFill>
                  <a:srgbClr val="002577"/>
                </a:solidFill>
                <a:latin typeface="Arial"/>
                <a:cs typeface="Arial"/>
              </a:rPr>
              <a:t> </a:t>
            </a:r>
            <a:r>
              <a:rPr sz="1100" dirty="0">
                <a:solidFill>
                  <a:srgbClr val="002577"/>
                </a:solidFill>
                <a:latin typeface="Arial"/>
                <a:cs typeface="Arial"/>
              </a:rPr>
              <a:t>refer</a:t>
            </a:r>
            <a:r>
              <a:rPr sz="1100" spc="-75" dirty="0">
                <a:solidFill>
                  <a:srgbClr val="002577"/>
                </a:solidFill>
                <a:latin typeface="Arial"/>
                <a:cs typeface="Arial"/>
              </a:rPr>
              <a:t> </a:t>
            </a:r>
            <a:r>
              <a:rPr sz="1100" dirty="0">
                <a:solidFill>
                  <a:srgbClr val="002577"/>
                </a:solidFill>
                <a:latin typeface="Arial"/>
                <a:cs typeface="Arial"/>
              </a:rPr>
              <a:t>to</a:t>
            </a:r>
            <a:r>
              <a:rPr sz="1100" spc="-40" dirty="0">
                <a:solidFill>
                  <a:srgbClr val="002577"/>
                </a:solidFill>
                <a:latin typeface="Arial"/>
                <a:cs typeface="Arial"/>
              </a:rPr>
              <a:t> </a:t>
            </a:r>
            <a:r>
              <a:rPr sz="1100" dirty="0">
                <a:solidFill>
                  <a:srgbClr val="002577"/>
                </a:solidFill>
                <a:latin typeface="Arial"/>
                <a:cs typeface="Arial"/>
              </a:rPr>
              <a:t>the</a:t>
            </a:r>
            <a:r>
              <a:rPr sz="1100" spc="-45" dirty="0">
                <a:solidFill>
                  <a:srgbClr val="002577"/>
                </a:solidFill>
                <a:latin typeface="Arial"/>
                <a:cs typeface="Arial"/>
              </a:rPr>
              <a:t> </a:t>
            </a:r>
            <a:r>
              <a:rPr sz="1100" dirty="0">
                <a:solidFill>
                  <a:srgbClr val="002577"/>
                </a:solidFill>
                <a:latin typeface="Arial"/>
                <a:cs typeface="Arial"/>
              </a:rPr>
              <a:t>following</a:t>
            </a:r>
            <a:r>
              <a:rPr sz="1100" spc="-5" dirty="0">
                <a:solidFill>
                  <a:srgbClr val="002577"/>
                </a:solidFill>
                <a:latin typeface="Arial"/>
                <a:cs typeface="Arial"/>
              </a:rPr>
              <a:t> </a:t>
            </a:r>
            <a:r>
              <a:rPr sz="1100" dirty="0">
                <a:solidFill>
                  <a:srgbClr val="002577"/>
                </a:solidFill>
                <a:latin typeface="Arial"/>
                <a:cs typeface="Arial"/>
              </a:rPr>
              <a:t>information.</a:t>
            </a:r>
            <a:r>
              <a:rPr sz="1100" spc="245" dirty="0">
                <a:solidFill>
                  <a:srgbClr val="002577"/>
                </a:solidFill>
                <a:latin typeface="Arial"/>
                <a:cs typeface="Arial"/>
              </a:rPr>
              <a:t> </a:t>
            </a:r>
            <a:r>
              <a:rPr sz="1100" dirty="0">
                <a:solidFill>
                  <a:srgbClr val="002577"/>
                </a:solidFill>
                <a:latin typeface="Arial"/>
                <a:cs typeface="Arial"/>
              </a:rPr>
              <a:t>The</a:t>
            </a:r>
            <a:r>
              <a:rPr sz="1100" spc="-60" dirty="0">
                <a:solidFill>
                  <a:srgbClr val="002577"/>
                </a:solidFill>
                <a:latin typeface="Arial"/>
                <a:cs typeface="Arial"/>
              </a:rPr>
              <a:t> </a:t>
            </a:r>
            <a:r>
              <a:rPr sz="1100" dirty="0">
                <a:solidFill>
                  <a:srgbClr val="002577"/>
                </a:solidFill>
                <a:latin typeface="Arial"/>
                <a:cs typeface="Arial"/>
              </a:rPr>
              <a:t>CMS</a:t>
            </a:r>
            <a:r>
              <a:rPr sz="1100" spc="-10" dirty="0">
                <a:solidFill>
                  <a:srgbClr val="002577"/>
                </a:solidFill>
                <a:latin typeface="Arial"/>
                <a:cs typeface="Arial"/>
              </a:rPr>
              <a:t> </a:t>
            </a:r>
            <a:r>
              <a:rPr sz="1100" dirty="0">
                <a:solidFill>
                  <a:srgbClr val="002577"/>
                </a:solidFill>
                <a:latin typeface="Arial"/>
                <a:cs typeface="Arial"/>
              </a:rPr>
              <a:t>instructions</a:t>
            </a:r>
            <a:r>
              <a:rPr sz="1100" spc="-45" dirty="0">
                <a:solidFill>
                  <a:srgbClr val="002577"/>
                </a:solidFill>
                <a:latin typeface="Arial"/>
                <a:cs typeface="Arial"/>
              </a:rPr>
              <a:t> </a:t>
            </a:r>
            <a:r>
              <a:rPr sz="1100" dirty="0">
                <a:solidFill>
                  <a:srgbClr val="002577"/>
                </a:solidFill>
                <a:latin typeface="Arial"/>
                <a:cs typeface="Arial"/>
              </a:rPr>
              <a:t>define</a:t>
            </a:r>
            <a:r>
              <a:rPr sz="1100" spc="-45" dirty="0">
                <a:solidFill>
                  <a:srgbClr val="002577"/>
                </a:solidFill>
                <a:latin typeface="Arial"/>
                <a:cs typeface="Arial"/>
              </a:rPr>
              <a:t> </a:t>
            </a:r>
            <a:r>
              <a:rPr sz="1100" dirty="0">
                <a:solidFill>
                  <a:srgbClr val="002577"/>
                </a:solidFill>
                <a:latin typeface="Arial"/>
                <a:cs typeface="Arial"/>
              </a:rPr>
              <a:t>data</a:t>
            </a:r>
            <a:r>
              <a:rPr sz="1100" spc="-40" dirty="0">
                <a:solidFill>
                  <a:srgbClr val="002577"/>
                </a:solidFill>
                <a:latin typeface="Arial"/>
                <a:cs typeface="Arial"/>
              </a:rPr>
              <a:t> </a:t>
            </a:r>
            <a:r>
              <a:rPr sz="1100" spc="-10" dirty="0">
                <a:solidFill>
                  <a:srgbClr val="002577"/>
                </a:solidFill>
                <a:latin typeface="Arial"/>
                <a:cs typeface="Arial"/>
              </a:rPr>
              <a:t>requirements, </a:t>
            </a:r>
            <a:r>
              <a:rPr sz="1100" dirty="0">
                <a:solidFill>
                  <a:srgbClr val="002577"/>
                </a:solidFill>
                <a:latin typeface="Arial"/>
                <a:cs typeface="Arial"/>
              </a:rPr>
              <a:t>including</a:t>
            </a:r>
            <a:r>
              <a:rPr sz="1100" spc="-10" dirty="0">
                <a:solidFill>
                  <a:srgbClr val="002577"/>
                </a:solidFill>
                <a:latin typeface="Arial"/>
                <a:cs typeface="Arial"/>
              </a:rPr>
              <a:t> </a:t>
            </a:r>
            <a:r>
              <a:rPr sz="1100" dirty="0">
                <a:solidFill>
                  <a:srgbClr val="002577"/>
                </a:solidFill>
                <a:latin typeface="Arial"/>
                <a:cs typeface="Arial"/>
              </a:rPr>
              <a:t>the</a:t>
            </a:r>
            <a:r>
              <a:rPr sz="1100" spc="-50" dirty="0">
                <a:solidFill>
                  <a:srgbClr val="002577"/>
                </a:solidFill>
                <a:latin typeface="Arial"/>
                <a:cs typeface="Arial"/>
              </a:rPr>
              <a:t> </a:t>
            </a:r>
            <a:r>
              <a:rPr sz="1100" dirty="0">
                <a:solidFill>
                  <a:srgbClr val="002577"/>
                </a:solidFill>
                <a:latin typeface="Arial"/>
                <a:cs typeface="Arial"/>
              </a:rPr>
              <a:t>following</a:t>
            </a:r>
            <a:r>
              <a:rPr sz="1100" spc="-20" dirty="0">
                <a:solidFill>
                  <a:srgbClr val="002577"/>
                </a:solidFill>
                <a:latin typeface="Arial"/>
                <a:cs typeface="Arial"/>
              </a:rPr>
              <a:t> </a:t>
            </a:r>
            <a:r>
              <a:rPr sz="1100" dirty="0">
                <a:solidFill>
                  <a:srgbClr val="002577"/>
                </a:solidFill>
                <a:latin typeface="Arial"/>
                <a:cs typeface="Arial"/>
              </a:rPr>
              <a:t>letter</a:t>
            </a:r>
            <a:r>
              <a:rPr sz="1100" spc="-50" dirty="0">
                <a:solidFill>
                  <a:srgbClr val="002577"/>
                </a:solidFill>
                <a:latin typeface="Arial"/>
                <a:cs typeface="Arial"/>
              </a:rPr>
              <a:t> </a:t>
            </a:r>
            <a:r>
              <a:rPr sz="1100" dirty="0">
                <a:solidFill>
                  <a:srgbClr val="002577"/>
                </a:solidFill>
                <a:latin typeface="Arial"/>
                <a:cs typeface="Arial"/>
              </a:rPr>
              <a:t>and</a:t>
            </a:r>
            <a:r>
              <a:rPr sz="1100" spc="-35" dirty="0">
                <a:solidFill>
                  <a:srgbClr val="002577"/>
                </a:solidFill>
                <a:latin typeface="Arial"/>
                <a:cs typeface="Arial"/>
              </a:rPr>
              <a:t> </a:t>
            </a:r>
            <a:r>
              <a:rPr sz="1100" dirty="0">
                <a:solidFill>
                  <a:srgbClr val="002577"/>
                </a:solidFill>
                <a:latin typeface="Arial"/>
                <a:cs typeface="Arial"/>
              </a:rPr>
              <a:t>number</a:t>
            </a:r>
            <a:r>
              <a:rPr sz="1100" spc="-40" dirty="0">
                <a:solidFill>
                  <a:srgbClr val="002577"/>
                </a:solidFill>
                <a:latin typeface="Arial"/>
                <a:cs typeface="Arial"/>
              </a:rPr>
              <a:t> </a:t>
            </a:r>
            <a:r>
              <a:rPr sz="1100" spc="-10" dirty="0">
                <a:solidFill>
                  <a:srgbClr val="002577"/>
                </a:solidFill>
                <a:latin typeface="Arial"/>
                <a:cs typeface="Arial"/>
              </a:rPr>
              <a:t>identifiers.</a:t>
            </a:r>
            <a:endParaRPr sz="1100" dirty="0">
              <a:latin typeface="Arial"/>
              <a:cs typeface="Arial"/>
            </a:endParaRPr>
          </a:p>
          <a:p>
            <a:pPr marL="127000" marR="317500">
              <a:lnSpc>
                <a:spcPct val="114500"/>
              </a:lnSpc>
              <a:spcBef>
                <a:spcPts val="610"/>
              </a:spcBef>
            </a:pPr>
            <a:r>
              <a:rPr sz="1100" b="1" dirty="0">
                <a:solidFill>
                  <a:srgbClr val="002577"/>
                </a:solidFill>
                <a:latin typeface="Arial"/>
                <a:cs typeface="Arial"/>
              </a:rPr>
              <a:t>Requirements</a:t>
            </a:r>
            <a:r>
              <a:rPr sz="1050" baseline="27777" dirty="0">
                <a:solidFill>
                  <a:srgbClr val="002577"/>
                </a:solidFill>
                <a:latin typeface="Arial"/>
                <a:cs typeface="Arial"/>
              </a:rPr>
              <a:t>1</a:t>
            </a:r>
            <a:r>
              <a:rPr sz="1100" b="1" dirty="0">
                <a:solidFill>
                  <a:srgbClr val="002577"/>
                </a:solidFill>
                <a:latin typeface="Arial"/>
                <a:cs typeface="Arial"/>
              </a:rPr>
              <a:t>:</a:t>
            </a:r>
            <a:r>
              <a:rPr sz="1100" b="1" spc="254" dirty="0">
                <a:solidFill>
                  <a:srgbClr val="002577"/>
                </a:solidFill>
                <a:latin typeface="Arial"/>
                <a:cs typeface="Arial"/>
              </a:rPr>
              <a:t> </a:t>
            </a:r>
            <a:r>
              <a:rPr sz="1100" dirty="0">
                <a:solidFill>
                  <a:srgbClr val="002577"/>
                </a:solidFill>
                <a:latin typeface="Arial"/>
                <a:cs typeface="Arial"/>
              </a:rPr>
              <a:t>Plans,</a:t>
            </a:r>
            <a:r>
              <a:rPr sz="1100" spc="-25" dirty="0">
                <a:solidFill>
                  <a:srgbClr val="002577"/>
                </a:solidFill>
                <a:latin typeface="Arial"/>
                <a:cs typeface="Arial"/>
              </a:rPr>
              <a:t> </a:t>
            </a:r>
            <a:r>
              <a:rPr sz="1100" dirty="0">
                <a:solidFill>
                  <a:srgbClr val="002577"/>
                </a:solidFill>
                <a:latin typeface="Arial"/>
                <a:cs typeface="Arial"/>
              </a:rPr>
              <a:t>issuers,</a:t>
            </a:r>
            <a:r>
              <a:rPr sz="1100" spc="-30"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carriers</a:t>
            </a:r>
            <a:r>
              <a:rPr sz="1100" spc="-40" dirty="0">
                <a:solidFill>
                  <a:srgbClr val="002577"/>
                </a:solidFill>
                <a:latin typeface="Arial"/>
                <a:cs typeface="Arial"/>
              </a:rPr>
              <a:t> </a:t>
            </a:r>
            <a:r>
              <a:rPr sz="1100" dirty="0">
                <a:solidFill>
                  <a:srgbClr val="002577"/>
                </a:solidFill>
                <a:latin typeface="Arial"/>
                <a:cs typeface="Arial"/>
              </a:rPr>
              <a:t>must</a:t>
            </a:r>
            <a:r>
              <a:rPr sz="1100" spc="-45" dirty="0">
                <a:solidFill>
                  <a:srgbClr val="002577"/>
                </a:solidFill>
                <a:latin typeface="Arial"/>
                <a:cs typeface="Arial"/>
              </a:rPr>
              <a:t> </a:t>
            </a:r>
            <a:r>
              <a:rPr sz="1100" dirty="0">
                <a:solidFill>
                  <a:srgbClr val="002577"/>
                </a:solidFill>
                <a:latin typeface="Arial"/>
                <a:cs typeface="Arial"/>
              </a:rPr>
              <a:t>submit</a:t>
            </a:r>
            <a:r>
              <a:rPr sz="1100" spc="-25" dirty="0">
                <a:solidFill>
                  <a:srgbClr val="002577"/>
                </a:solidFill>
                <a:latin typeface="Arial"/>
                <a:cs typeface="Arial"/>
              </a:rPr>
              <a:t> </a:t>
            </a:r>
            <a:r>
              <a:rPr sz="1100" dirty="0">
                <a:solidFill>
                  <a:srgbClr val="002577"/>
                </a:solidFill>
                <a:latin typeface="Arial"/>
                <a:cs typeface="Arial"/>
              </a:rPr>
              <a:t>one</a:t>
            </a:r>
            <a:r>
              <a:rPr sz="1100" spc="-25" dirty="0">
                <a:solidFill>
                  <a:srgbClr val="002577"/>
                </a:solidFill>
                <a:latin typeface="Arial"/>
                <a:cs typeface="Arial"/>
              </a:rPr>
              <a:t> </a:t>
            </a:r>
            <a:r>
              <a:rPr sz="1100" dirty="0">
                <a:solidFill>
                  <a:srgbClr val="002577"/>
                </a:solidFill>
                <a:latin typeface="Arial"/>
                <a:cs typeface="Arial"/>
              </a:rPr>
              <a:t>or</a:t>
            </a:r>
            <a:r>
              <a:rPr sz="1100" spc="-30" dirty="0">
                <a:solidFill>
                  <a:srgbClr val="002577"/>
                </a:solidFill>
                <a:latin typeface="Arial"/>
                <a:cs typeface="Arial"/>
              </a:rPr>
              <a:t> </a:t>
            </a:r>
            <a:r>
              <a:rPr sz="1100" dirty="0">
                <a:solidFill>
                  <a:srgbClr val="002577"/>
                </a:solidFill>
                <a:latin typeface="Arial"/>
                <a:cs typeface="Arial"/>
              </a:rPr>
              <a:t>more</a:t>
            </a:r>
            <a:r>
              <a:rPr sz="1100" spc="-35"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lists</a:t>
            </a:r>
            <a:r>
              <a:rPr sz="1100" spc="-25" dirty="0">
                <a:solidFill>
                  <a:srgbClr val="002577"/>
                </a:solidFill>
                <a:latin typeface="Arial"/>
                <a:cs typeface="Arial"/>
              </a:rPr>
              <a:t> </a:t>
            </a:r>
            <a:r>
              <a:rPr sz="1100" dirty="0">
                <a:solidFill>
                  <a:srgbClr val="002577"/>
                </a:solidFill>
                <a:latin typeface="Arial"/>
                <a:cs typeface="Arial"/>
              </a:rPr>
              <a:t>(P1,</a:t>
            </a:r>
            <a:r>
              <a:rPr sz="1100" spc="-25" dirty="0">
                <a:solidFill>
                  <a:srgbClr val="002577"/>
                </a:solidFill>
                <a:latin typeface="Arial"/>
                <a:cs typeface="Arial"/>
              </a:rPr>
              <a:t> </a:t>
            </a:r>
            <a:r>
              <a:rPr sz="1100" dirty="0">
                <a:solidFill>
                  <a:srgbClr val="002577"/>
                </a:solidFill>
                <a:latin typeface="Arial"/>
                <a:cs typeface="Arial"/>
              </a:rPr>
              <a:t>P2,</a:t>
            </a:r>
            <a:r>
              <a:rPr sz="1100" spc="-30" dirty="0">
                <a:solidFill>
                  <a:srgbClr val="002577"/>
                </a:solidFill>
                <a:latin typeface="Arial"/>
                <a:cs typeface="Arial"/>
              </a:rPr>
              <a:t> </a:t>
            </a:r>
            <a:r>
              <a:rPr sz="1100" dirty="0">
                <a:solidFill>
                  <a:srgbClr val="002577"/>
                </a:solidFill>
                <a:latin typeface="Arial"/>
                <a:cs typeface="Arial"/>
              </a:rPr>
              <a:t>P3),</a:t>
            </a:r>
            <a:r>
              <a:rPr sz="1100" spc="-25" dirty="0">
                <a:solidFill>
                  <a:srgbClr val="002577"/>
                </a:solidFill>
                <a:latin typeface="Arial"/>
                <a:cs typeface="Arial"/>
              </a:rPr>
              <a:t> </a:t>
            </a:r>
            <a:r>
              <a:rPr sz="1100" dirty="0">
                <a:solidFill>
                  <a:srgbClr val="002577"/>
                </a:solidFill>
                <a:latin typeface="Arial"/>
                <a:cs typeface="Arial"/>
              </a:rPr>
              <a:t>eight</a:t>
            </a:r>
            <a:r>
              <a:rPr sz="1100" spc="-30" dirty="0">
                <a:solidFill>
                  <a:srgbClr val="002577"/>
                </a:solidFill>
                <a:latin typeface="Arial"/>
                <a:cs typeface="Arial"/>
              </a:rPr>
              <a:t> </a:t>
            </a:r>
            <a:r>
              <a:rPr sz="1100" dirty="0">
                <a:solidFill>
                  <a:srgbClr val="002577"/>
                </a:solidFill>
                <a:latin typeface="Arial"/>
                <a:cs typeface="Arial"/>
              </a:rPr>
              <a:t>data</a:t>
            </a:r>
            <a:r>
              <a:rPr sz="1100" spc="-30" dirty="0">
                <a:solidFill>
                  <a:srgbClr val="002577"/>
                </a:solidFill>
                <a:latin typeface="Arial"/>
                <a:cs typeface="Arial"/>
              </a:rPr>
              <a:t> </a:t>
            </a:r>
            <a:r>
              <a:rPr sz="1100" spc="-10" dirty="0">
                <a:solidFill>
                  <a:srgbClr val="002577"/>
                </a:solidFill>
                <a:latin typeface="Arial"/>
                <a:cs typeface="Arial"/>
              </a:rPr>
              <a:t>files </a:t>
            </a:r>
            <a:r>
              <a:rPr sz="1100" dirty="0">
                <a:solidFill>
                  <a:srgbClr val="002577"/>
                </a:solidFill>
                <a:latin typeface="Arial"/>
                <a:cs typeface="Arial"/>
              </a:rPr>
              <a:t>(D1</a:t>
            </a:r>
            <a:r>
              <a:rPr sz="1100" spc="-35" dirty="0">
                <a:solidFill>
                  <a:srgbClr val="002577"/>
                </a:solidFill>
                <a:latin typeface="Arial"/>
                <a:cs typeface="Arial"/>
              </a:rPr>
              <a:t> </a:t>
            </a:r>
            <a:r>
              <a:rPr sz="1100" dirty="0">
                <a:solidFill>
                  <a:srgbClr val="002577"/>
                </a:solidFill>
                <a:latin typeface="Arial"/>
                <a:cs typeface="Arial"/>
              </a:rPr>
              <a:t>through</a:t>
            </a:r>
            <a:r>
              <a:rPr sz="1100" spc="-60" dirty="0">
                <a:solidFill>
                  <a:srgbClr val="002577"/>
                </a:solidFill>
                <a:latin typeface="Arial"/>
                <a:cs typeface="Arial"/>
              </a:rPr>
              <a:t> </a:t>
            </a:r>
            <a:r>
              <a:rPr sz="1100" dirty="0">
                <a:solidFill>
                  <a:srgbClr val="002577"/>
                </a:solidFill>
                <a:latin typeface="Arial"/>
                <a:cs typeface="Arial"/>
              </a:rPr>
              <a:t>D8),</a:t>
            </a:r>
            <a:r>
              <a:rPr sz="1100" spc="-3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a</a:t>
            </a:r>
            <a:r>
              <a:rPr sz="1100" spc="-25" dirty="0">
                <a:solidFill>
                  <a:srgbClr val="002577"/>
                </a:solidFill>
                <a:latin typeface="Arial"/>
                <a:cs typeface="Arial"/>
              </a:rPr>
              <a:t> </a:t>
            </a:r>
            <a:r>
              <a:rPr sz="1100" dirty="0">
                <a:solidFill>
                  <a:srgbClr val="002577"/>
                </a:solidFill>
                <a:latin typeface="Arial"/>
                <a:cs typeface="Arial"/>
              </a:rPr>
              <a:t>narrative</a:t>
            </a:r>
            <a:r>
              <a:rPr sz="1100" spc="-20" dirty="0">
                <a:solidFill>
                  <a:srgbClr val="002577"/>
                </a:solidFill>
                <a:latin typeface="Arial"/>
                <a:cs typeface="Arial"/>
              </a:rPr>
              <a:t> </a:t>
            </a:r>
            <a:r>
              <a:rPr sz="1100" spc="-10" dirty="0">
                <a:solidFill>
                  <a:srgbClr val="002577"/>
                </a:solidFill>
                <a:latin typeface="Arial"/>
                <a:cs typeface="Arial"/>
              </a:rPr>
              <a:t>response.</a:t>
            </a:r>
            <a:endParaRPr sz="1100" dirty="0">
              <a:latin typeface="Arial"/>
              <a:cs typeface="Arial"/>
            </a:endParaRPr>
          </a:p>
          <a:p>
            <a:pPr marL="415925" indent="-171450">
              <a:lnSpc>
                <a:spcPct val="100000"/>
              </a:lnSpc>
              <a:spcBef>
                <a:spcPts val="805"/>
              </a:spcBef>
              <a:buClr>
                <a:srgbClr val="00BDD4"/>
              </a:buClr>
              <a:buSzPct val="118181"/>
              <a:buFont typeface="Wingdings"/>
              <a:buChar char=""/>
              <a:tabLst>
                <a:tab pos="417195" algn="l"/>
              </a:tabLst>
            </a:pPr>
            <a:r>
              <a:rPr sz="1100" dirty="0">
                <a:solidFill>
                  <a:srgbClr val="002577"/>
                </a:solidFill>
                <a:latin typeface="Arial"/>
                <a:cs typeface="Arial"/>
              </a:rPr>
              <a:t>Those</a:t>
            </a:r>
            <a:r>
              <a:rPr sz="1100" spc="-40" dirty="0">
                <a:solidFill>
                  <a:srgbClr val="002577"/>
                </a:solidFill>
                <a:latin typeface="Arial"/>
                <a:cs typeface="Arial"/>
              </a:rPr>
              <a:t> </a:t>
            </a:r>
            <a:r>
              <a:rPr sz="1100" dirty="0">
                <a:solidFill>
                  <a:srgbClr val="002577"/>
                </a:solidFill>
                <a:latin typeface="Arial"/>
                <a:cs typeface="Arial"/>
              </a:rPr>
              <a:t>identifiers</a:t>
            </a:r>
            <a:r>
              <a:rPr sz="1100" spc="-35" dirty="0">
                <a:solidFill>
                  <a:srgbClr val="002577"/>
                </a:solidFill>
                <a:latin typeface="Arial"/>
                <a:cs typeface="Arial"/>
              </a:rPr>
              <a:t> </a:t>
            </a:r>
            <a:r>
              <a:rPr sz="1100" dirty="0">
                <a:solidFill>
                  <a:srgbClr val="002577"/>
                </a:solidFill>
                <a:latin typeface="Arial"/>
                <a:cs typeface="Arial"/>
              </a:rPr>
              <a:t>beginning</a:t>
            </a:r>
            <a:r>
              <a:rPr sz="1100" spc="-20" dirty="0">
                <a:solidFill>
                  <a:srgbClr val="002577"/>
                </a:solidFill>
                <a:latin typeface="Arial"/>
                <a:cs typeface="Arial"/>
              </a:rPr>
              <a:t> </a:t>
            </a:r>
            <a:r>
              <a:rPr sz="1100" dirty="0">
                <a:solidFill>
                  <a:srgbClr val="002577"/>
                </a:solidFill>
                <a:latin typeface="Arial"/>
                <a:cs typeface="Arial"/>
              </a:rPr>
              <a:t>with</a:t>
            </a:r>
            <a:r>
              <a:rPr sz="1100" spc="-5" dirty="0">
                <a:solidFill>
                  <a:srgbClr val="002577"/>
                </a:solidFill>
                <a:latin typeface="Arial"/>
                <a:cs typeface="Arial"/>
              </a:rPr>
              <a:t> </a:t>
            </a:r>
            <a:r>
              <a:rPr sz="1100" b="1" dirty="0">
                <a:solidFill>
                  <a:srgbClr val="002577"/>
                </a:solidFill>
                <a:latin typeface="Arial"/>
                <a:cs typeface="Arial"/>
              </a:rPr>
              <a:t>P</a:t>
            </a:r>
            <a:r>
              <a:rPr sz="1100" b="1" spc="-20" dirty="0">
                <a:solidFill>
                  <a:srgbClr val="002577"/>
                </a:solidFill>
                <a:latin typeface="Arial"/>
                <a:cs typeface="Arial"/>
              </a:rPr>
              <a:t> </a:t>
            </a:r>
            <a:r>
              <a:rPr sz="1100" dirty="0">
                <a:solidFill>
                  <a:srgbClr val="002577"/>
                </a:solidFill>
                <a:latin typeface="Arial"/>
                <a:cs typeface="Arial"/>
              </a:rPr>
              <a:t>stand</a:t>
            </a:r>
            <a:r>
              <a:rPr sz="1100" spc="-35" dirty="0">
                <a:solidFill>
                  <a:srgbClr val="002577"/>
                </a:solidFill>
                <a:latin typeface="Arial"/>
                <a:cs typeface="Arial"/>
              </a:rPr>
              <a:t> </a:t>
            </a:r>
            <a:r>
              <a:rPr sz="1100" dirty="0">
                <a:solidFill>
                  <a:srgbClr val="002577"/>
                </a:solidFill>
                <a:latin typeface="Arial"/>
                <a:cs typeface="Arial"/>
              </a:rPr>
              <a:t>for</a:t>
            </a:r>
            <a:r>
              <a:rPr sz="1100" spc="-55" dirty="0">
                <a:solidFill>
                  <a:srgbClr val="002577"/>
                </a:solidFill>
                <a:latin typeface="Arial"/>
                <a:cs typeface="Arial"/>
              </a:rPr>
              <a:t> </a:t>
            </a:r>
            <a:r>
              <a:rPr sz="1100" spc="-20" dirty="0">
                <a:solidFill>
                  <a:srgbClr val="002577"/>
                </a:solidFill>
                <a:latin typeface="Arial"/>
                <a:cs typeface="Arial"/>
              </a:rPr>
              <a:t>Plan</a:t>
            </a:r>
            <a:endParaRPr sz="1100" dirty="0">
              <a:latin typeface="Arial"/>
              <a:cs typeface="Arial"/>
            </a:endParaRPr>
          </a:p>
          <a:p>
            <a:pPr marL="469900">
              <a:lnSpc>
                <a:spcPct val="100000"/>
              </a:lnSpc>
              <a:spcBef>
                <a:spcPts val="190"/>
              </a:spcBef>
            </a:pPr>
            <a:r>
              <a:rPr sz="1100" b="1" dirty="0">
                <a:solidFill>
                  <a:srgbClr val="00BDD4"/>
                </a:solidFill>
                <a:latin typeface="Arial"/>
                <a:cs typeface="Arial"/>
              </a:rPr>
              <a:t>P1</a:t>
            </a:r>
            <a:r>
              <a:rPr sz="1100" dirty="0">
                <a:solidFill>
                  <a:srgbClr val="00BDD4"/>
                </a:solidFill>
                <a:latin typeface="Arial"/>
                <a:cs typeface="Arial"/>
              </a:rPr>
              <a:t>:</a:t>
            </a:r>
            <a:r>
              <a:rPr sz="1100" spc="-45" dirty="0">
                <a:solidFill>
                  <a:srgbClr val="00BDD4"/>
                </a:solidFill>
                <a:latin typeface="Arial"/>
                <a:cs typeface="Arial"/>
              </a:rPr>
              <a:t> </a:t>
            </a:r>
            <a:r>
              <a:rPr sz="1100" dirty="0">
                <a:solidFill>
                  <a:srgbClr val="00BDD4"/>
                </a:solidFill>
                <a:latin typeface="Arial"/>
                <a:cs typeface="Arial"/>
              </a:rPr>
              <a:t>Individual</a:t>
            </a:r>
            <a:r>
              <a:rPr sz="1100" spc="-5" dirty="0">
                <a:solidFill>
                  <a:srgbClr val="00BDD4"/>
                </a:solidFill>
                <a:latin typeface="Arial"/>
                <a:cs typeface="Arial"/>
              </a:rPr>
              <a:t> </a:t>
            </a:r>
            <a:r>
              <a:rPr sz="1100" dirty="0">
                <a:solidFill>
                  <a:srgbClr val="00BDD4"/>
                </a:solidFill>
                <a:latin typeface="Arial"/>
                <a:cs typeface="Arial"/>
              </a:rPr>
              <a:t>and</a:t>
            </a:r>
            <a:r>
              <a:rPr sz="1100" spc="-40" dirty="0">
                <a:solidFill>
                  <a:srgbClr val="00BDD4"/>
                </a:solidFill>
                <a:latin typeface="Arial"/>
                <a:cs typeface="Arial"/>
              </a:rPr>
              <a:t> </a:t>
            </a:r>
            <a:r>
              <a:rPr sz="1100" dirty="0">
                <a:solidFill>
                  <a:srgbClr val="00BDD4"/>
                </a:solidFill>
                <a:latin typeface="Arial"/>
                <a:cs typeface="Arial"/>
              </a:rPr>
              <a:t>Student</a:t>
            </a:r>
            <a:r>
              <a:rPr sz="1100" spc="-40" dirty="0">
                <a:solidFill>
                  <a:srgbClr val="00BDD4"/>
                </a:solidFill>
                <a:latin typeface="Arial"/>
                <a:cs typeface="Arial"/>
              </a:rPr>
              <a:t> </a:t>
            </a:r>
            <a:r>
              <a:rPr sz="1100" dirty="0">
                <a:solidFill>
                  <a:srgbClr val="00BDD4"/>
                </a:solidFill>
                <a:latin typeface="Arial"/>
                <a:cs typeface="Arial"/>
              </a:rPr>
              <a:t>Market</a:t>
            </a:r>
            <a:r>
              <a:rPr sz="1100" spc="-50" dirty="0">
                <a:solidFill>
                  <a:srgbClr val="00BDD4"/>
                </a:solidFill>
                <a:latin typeface="Arial"/>
                <a:cs typeface="Arial"/>
              </a:rPr>
              <a:t> </a:t>
            </a:r>
            <a:r>
              <a:rPr sz="1100" spc="-20" dirty="0">
                <a:solidFill>
                  <a:srgbClr val="00BDD4"/>
                </a:solidFill>
                <a:latin typeface="Arial"/>
                <a:cs typeface="Arial"/>
              </a:rPr>
              <a:t>plans</a:t>
            </a:r>
            <a:endParaRPr sz="1100" dirty="0">
              <a:latin typeface="Arial"/>
              <a:cs typeface="Arial"/>
            </a:endParaRPr>
          </a:p>
          <a:p>
            <a:pPr marL="469900">
              <a:lnSpc>
                <a:spcPct val="100000"/>
              </a:lnSpc>
              <a:spcBef>
                <a:spcPts val="204"/>
              </a:spcBef>
            </a:pPr>
            <a:r>
              <a:rPr sz="1100" b="1" dirty="0">
                <a:solidFill>
                  <a:srgbClr val="00BDD4"/>
                </a:solidFill>
                <a:latin typeface="Arial"/>
                <a:cs typeface="Arial"/>
              </a:rPr>
              <a:t>P2:</a:t>
            </a:r>
            <a:r>
              <a:rPr sz="1100" b="1" spc="-40" dirty="0">
                <a:solidFill>
                  <a:srgbClr val="00BDD4"/>
                </a:solidFill>
                <a:latin typeface="Arial"/>
                <a:cs typeface="Arial"/>
              </a:rPr>
              <a:t> </a:t>
            </a:r>
            <a:r>
              <a:rPr sz="1100" dirty="0">
                <a:solidFill>
                  <a:srgbClr val="00BDD4"/>
                </a:solidFill>
                <a:latin typeface="Arial"/>
                <a:cs typeface="Arial"/>
              </a:rPr>
              <a:t>Group</a:t>
            </a:r>
            <a:r>
              <a:rPr sz="1100" spc="-50" dirty="0">
                <a:solidFill>
                  <a:srgbClr val="00BDD4"/>
                </a:solidFill>
                <a:latin typeface="Arial"/>
                <a:cs typeface="Arial"/>
              </a:rPr>
              <a:t> </a:t>
            </a:r>
            <a:r>
              <a:rPr sz="1100" dirty="0">
                <a:solidFill>
                  <a:srgbClr val="00BDD4"/>
                </a:solidFill>
                <a:latin typeface="Arial"/>
                <a:cs typeface="Arial"/>
              </a:rPr>
              <a:t>Health</a:t>
            </a:r>
            <a:r>
              <a:rPr sz="1100" spc="-25" dirty="0">
                <a:solidFill>
                  <a:srgbClr val="00BDD4"/>
                </a:solidFill>
                <a:latin typeface="Arial"/>
                <a:cs typeface="Arial"/>
              </a:rPr>
              <a:t> </a:t>
            </a:r>
            <a:r>
              <a:rPr sz="1100" dirty="0">
                <a:solidFill>
                  <a:srgbClr val="00BDD4"/>
                </a:solidFill>
                <a:latin typeface="Arial"/>
                <a:cs typeface="Arial"/>
              </a:rPr>
              <a:t>plan</a:t>
            </a:r>
            <a:r>
              <a:rPr sz="1100" spc="-25" dirty="0">
                <a:solidFill>
                  <a:srgbClr val="00BDD4"/>
                </a:solidFill>
                <a:latin typeface="Arial"/>
                <a:cs typeface="Arial"/>
              </a:rPr>
              <a:t> </a:t>
            </a:r>
            <a:r>
              <a:rPr sz="1100" dirty="0">
                <a:solidFill>
                  <a:srgbClr val="00BDD4"/>
                </a:solidFill>
                <a:latin typeface="Arial"/>
                <a:cs typeface="Arial"/>
              </a:rPr>
              <a:t>list</a:t>
            </a:r>
            <a:r>
              <a:rPr sz="1100" spc="-10" dirty="0">
                <a:solidFill>
                  <a:srgbClr val="00BDD4"/>
                </a:solidFill>
                <a:latin typeface="Arial"/>
                <a:cs typeface="Arial"/>
              </a:rPr>
              <a:t> </a:t>
            </a:r>
            <a:r>
              <a:rPr sz="1100" dirty="0">
                <a:solidFill>
                  <a:srgbClr val="00BDD4"/>
                </a:solidFill>
                <a:latin typeface="Arial"/>
                <a:cs typeface="Arial"/>
              </a:rPr>
              <a:t>(most</a:t>
            </a:r>
            <a:r>
              <a:rPr sz="1100" spc="-55" dirty="0">
                <a:solidFill>
                  <a:srgbClr val="00BDD4"/>
                </a:solidFill>
                <a:latin typeface="Arial"/>
                <a:cs typeface="Arial"/>
              </a:rPr>
              <a:t> </a:t>
            </a:r>
            <a:r>
              <a:rPr sz="1100" dirty="0">
                <a:solidFill>
                  <a:srgbClr val="00BDD4"/>
                </a:solidFill>
                <a:latin typeface="Arial"/>
                <a:cs typeface="Arial"/>
              </a:rPr>
              <a:t>commercial</a:t>
            </a:r>
            <a:r>
              <a:rPr sz="1100" spc="-45" dirty="0">
                <a:solidFill>
                  <a:srgbClr val="00BDD4"/>
                </a:solidFill>
                <a:latin typeface="Arial"/>
                <a:cs typeface="Arial"/>
              </a:rPr>
              <a:t> </a:t>
            </a:r>
            <a:r>
              <a:rPr sz="1100" dirty="0">
                <a:solidFill>
                  <a:srgbClr val="00BDD4"/>
                </a:solidFill>
                <a:latin typeface="Arial"/>
                <a:cs typeface="Arial"/>
              </a:rPr>
              <a:t>business)</a:t>
            </a:r>
            <a:r>
              <a:rPr sz="1100" spc="-25" dirty="0">
                <a:solidFill>
                  <a:srgbClr val="00BDD4"/>
                </a:solidFill>
                <a:latin typeface="Arial"/>
                <a:cs typeface="Arial"/>
              </a:rPr>
              <a:t> </a:t>
            </a:r>
            <a:r>
              <a:rPr sz="1100" dirty="0">
                <a:solidFill>
                  <a:srgbClr val="00BDD4"/>
                </a:solidFill>
                <a:latin typeface="Arial"/>
                <a:cs typeface="Arial"/>
              </a:rPr>
              <a:t>required</a:t>
            </a:r>
            <a:r>
              <a:rPr sz="1100" spc="-50" dirty="0">
                <a:solidFill>
                  <a:srgbClr val="00BDD4"/>
                </a:solidFill>
                <a:latin typeface="Arial"/>
                <a:cs typeface="Arial"/>
              </a:rPr>
              <a:t> </a:t>
            </a:r>
            <a:r>
              <a:rPr sz="1100" dirty="0">
                <a:solidFill>
                  <a:srgbClr val="00BDD4"/>
                </a:solidFill>
                <a:latin typeface="Arial"/>
                <a:cs typeface="Arial"/>
              </a:rPr>
              <a:t>for</a:t>
            </a:r>
            <a:r>
              <a:rPr sz="1100" spc="-60" dirty="0">
                <a:solidFill>
                  <a:srgbClr val="00BDD4"/>
                </a:solidFill>
                <a:latin typeface="Arial"/>
                <a:cs typeface="Arial"/>
              </a:rPr>
              <a:t> </a:t>
            </a:r>
            <a:r>
              <a:rPr sz="1100" spc="-10" dirty="0">
                <a:solidFill>
                  <a:srgbClr val="00BDD4"/>
                </a:solidFill>
                <a:latin typeface="Arial"/>
                <a:cs typeface="Arial"/>
              </a:rPr>
              <a:t>employer-</a:t>
            </a:r>
            <a:r>
              <a:rPr sz="1100" dirty="0">
                <a:solidFill>
                  <a:srgbClr val="00BDD4"/>
                </a:solidFill>
                <a:latin typeface="Arial"/>
                <a:cs typeface="Arial"/>
              </a:rPr>
              <a:t>based</a:t>
            </a:r>
            <a:r>
              <a:rPr sz="1100" spc="-30" dirty="0">
                <a:solidFill>
                  <a:srgbClr val="00BDD4"/>
                </a:solidFill>
                <a:latin typeface="Arial"/>
                <a:cs typeface="Arial"/>
              </a:rPr>
              <a:t> </a:t>
            </a:r>
            <a:r>
              <a:rPr sz="1100" dirty="0">
                <a:solidFill>
                  <a:srgbClr val="00BDD4"/>
                </a:solidFill>
                <a:latin typeface="Arial"/>
                <a:cs typeface="Arial"/>
              </a:rPr>
              <a:t>health</a:t>
            </a:r>
            <a:r>
              <a:rPr sz="1100" spc="-25" dirty="0">
                <a:solidFill>
                  <a:srgbClr val="00BDD4"/>
                </a:solidFill>
                <a:latin typeface="Arial"/>
                <a:cs typeface="Arial"/>
              </a:rPr>
              <a:t> </a:t>
            </a:r>
            <a:r>
              <a:rPr sz="1100" dirty="0">
                <a:solidFill>
                  <a:srgbClr val="00BDD4"/>
                </a:solidFill>
                <a:latin typeface="Arial"/>
                <a:cs typeface="Arial"/>
              </a:rPr>
              <a:t>plans</a:t>
            </a:r>
            <a:r>
              <a:rPr sz="1100" spc="-25" dirty="0">
                <a:solidFill>
                  <a:srgbClr val="00BDD4"/>
                </a:solidFill>
                <a:latin typeface="Arial"/>
                <a:cs typeface="Arial"/>
              </a:rPr>
              <a:t> </a:t>
            </a:r>
            <a:r>
              <a:rPr sz="1100" dirty="0">
                <a:solidFill>
                  <a:srgbClr val="00BDD4"/>
                </a:solidFill>
                <a:latin typeface="Arial"/>
                <a:cs typeface="Arial"/>
              </a:rPr>
              <a:t>that</a:t>
            </a:r>
            <a:r>
              <a:rPr sz="1100" spc="-45" dirty="0">
                <a:solidFill>
                  <a:srgbClr val="00BDD4"/>
                </a:solidFill>
                <a:latin typeface="Arial"/>
                <a:cs typeface="Arial"/>
              </a:rPr>
              <a:t> </a:t>
            </a:r>
            <a:r>
              <a:rPr sz="1100" spc="-25" dirty="0">
                <a:solidFill>
                  <a:srgbClr val="00BDD4"/>
                </a:solidFill>
                <a:latin typeface="Arial"/>
                <a:cs typeface="Arial"/>
              </a:rPr>
              <a:t>are</a:t>
            </a:r>
            <a:endParaRPr sz="1100" dirty="0">
              <a:latin typeface="Arial"/>
              <a:cs typeface="Arial"/>
            </a:endParaRPr>
          </a:p>
          <a:p>
            <a:pPr marL="469900">
              <a:lnSpc>
                <a:spcPct val="100000"/>
              </a:lnSpc>
              <a:spcBef>
                <a:spcPts val="195"/>
              </a:spcBef>
            </a:pPr>
            <a:r>
              <a:rPr sz="1100" dirty="0">
                <a:solidFill>
                  <a:srgbClr val="00BDD4"/>
                </a:solidFill>
                <a:latin typeface="Arial"/>
                <a:cs typeface="Arial"/>
              </a:rPr>
              <a:t>not</a:t>
            </a:r>
            <a:r>
              <a:rPr sz="1100" spc="-30" dirty="0">
                <a:solidFill>
                  <a:srgbClr val="00BDD4"/>
                </a:solidFill>
                <a:latin typeface="Arial"/>
                <a:cs typeface="Arial"/>
              </a:rPr>
              <a:t> </a:t>
            </a:r>
            <a:r>
              <a:rPr sz="1100" dirty="0">
                <a:solidFill>
                  <a:srgbClr val="00BDD4"/>
                </a:solidFill>
                <a:latin typeface="Arial"/>
                <a:cs typeface="Arial"/>
              </a:rPr>
              <a:t>FEHB</a:t>
            </a:r>
            <a:r>
              <a:rPr sz="1100" spc="-5" dirty="0">
                <a:solidFill>
                  <a:srgbClr val="00BDD4"/>
                </a:solidFill>
                <a:latin typeface="Arial"/>
                <a:cs typeface="Arial"/>
              </a:rPr>
              <a:t> </a:t>
            </a:r>
            <a:r>
              <a:rPr sz="1100" spc="-10" dirty="0">
                <a:solidFill>
                  <a:srgbClr val="00BDD4"/>
                </a:solidFill>
                <a:latin typeface="Arial"/>
                <a:cs typeface="Arial"/>
              </a:rPr>
              <a:t>plans</a:t>
            </a:r>
            <a:endParaRPr sz="1100" dirty="0">
              <a:latin typeface="Arial"/>
              <a:cs typeface="Arial"/>
            </a:endParaRPr>
          </a:p>
          <a:p>
            <a:pPr marL="469900">
              <a:lnSpc>
                <a:spcPct val="100000"/>
              </a:lnSpc>
              <a:spcBef>
                <a:spcPts val="204"/>
              </a:spcBef>
            </a:pPr>
            <a:r>
              <a:rPr sz="1100" b="1" dirty="0">
                <a:solidFill>
                  <a:srgbClr val="00BDD4"/>
                </a:solidFill>
                <a:latin typeface="Arial"/>
                <a:cs typeface="Arial"/>
              </a:rPr>
              <a:t>P3:</a:t>
            </a:r>
            <a:r>
              <a:rPr sz="1100" b="1" spc="-20" dirty="0">
                <a:solidFill>
                  <a:srgbClr val="00BDD4"/>
                </a:solidFill>
                <a:latin typeface="Arial"/>
                <a:cs typeface="Arial"/>
              </a:rPr>
              <a:t> </a:t>
            </a:r>
            <a:r>
              <a:rPr sz="1100" dirty="0">
                <a:solidFill>
                  <a:srgbClr val="00BDD4"/>
                </a:solidFill>
                <a:latin typeface="Arial"/>
                <a:cs typeface="Arial"/>
              </a:rPr>
              <a:t>FEHB</a:t>
            </a:r>
            <a:r>
              <a:rPr sz="1100" spc="-10" dirty="0">
                <a:solidFill>
                  <a:srgbClr val="00BDD4"/>
                </a:solidFill>
                <a:latin typeface="Arial"/>
                <a:cs typeface="Arial"/>
              </a:rPr>
              <a:t> </a:t>
            </a:r>
            <a:r>
              <a:rPr sz="1100" dirty="0">
                <a:solidFill>
                  <a:srgbClr val="00BDD4"/>
                </a:solidFill>
                <a:latin typeface="Arial"/>
                <a:cs typeface="Arial"/>
              </a:rPr>
              <a:t>plan</a:t>
            </a:r>
            <a:r>
              <a:rPr sz="1100" spc="-20" dirty="0">
                <a:solidFill>
                  <a:srgbClr val="00BDD4"/>
                </a:solidFill>
                <a:latin typeface="Arial"/>
                <a:cs typeface="Arial"/>
              </a:rPr>
              <a:t> list</a:t>
            </a:r>
            <a:endParaRPr sz="1100" dirty="0">
              <a:latin typeface="Arial"/>
              <a:cs typeface="Arial"/>
            </a:endParaRPr>
          </a:p>
          <a:p>
            <a:pPr>
              <a:lnSpc>
                <a:spcPct val="100000"/>
              </a:lnSpc>
              <a:spcBef>
                <a:spcPts val="20"/>
              </a:spcBef>
            </a:pPr>
            <a:endParaRPr sz="1300" dirty="0">
              <a:latin typeface="Arial"/>
              <a:cs typeface="Arial"/>
            </a:endParaRPr>
          </a:p>
          <a:p>
            <a:pPr marL="469900" marR="191770">
              <a:lnSpc>
                <a:spcPct val="114999"/>
              </a:lnSpc>
              <a:spcBef>
                <a:spcPts val="5"/>
              </a:spcBef>
            </a:pP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lists</a:t>
            </a:r>
            <a:r>
              <a:rPr sz="1100" spc="-5" dirty="0">
                <a:solidFill>
                  <a:srgbClr val="002577"/>
                </a:solidFill>
                <a:latin typeface="Arial"/>
                <a:cs typeface="Arial"/>
              </a:rPr>
              <a:t> </a:t>
            </a:r>
            <a:r>
              <a:rPr sz="1100" dirty="0">
                <a:solidFill>
                  <a:srgbClr val="002577"/>
                </a:solidFill>
                <a:latin typeface="Arial"/>
                <a:cs typeface="Arial"/>
              </a:rPr>
              <a:t>identify</a:t>
            </a:r>
            <a:r>
              <a:rPr sz="1100" spc="-3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lang="en-US" sz="1100" spc="-35" dirty="0">
                <a:solidFill>
                  <a:srgbClr val="002577"/>
                </a:solidFill>
                <a:latin typeface="Arial"/>
                <a:cs typeface="Arial"/>
              </a:rPr>
              <a:t>Employer group and</a:t>
            </a:r>
            <a:r>
              <a:rPr lang="en-US" sz="1100" spc="-35" dirty="0">
                <a:solidFill>
                  <a:srgbClr val="FF0000"/>
                </a:solidFill>
                <a:latin typeface="Arial"/>
                <a:cs typeface="Arial"/>
              </a:rPr>
              <a:t> </a:t>
            </a:r>
            <a:r>
              <a:rPr sz="1100" dirty="0">
                <a:solidFill>
                  <a:srgbClr val="002577"/>
                </a:solidFill>
                <a:latin typeface="Arial"/>
                <a:cs typeface="Arial"/>
              </a:rPr>
              <a:t>plans in</a:t>
            </a:r>
            <a:r>
              <a:rPr sz="1100" spc="-10" dirty="0">
                <a:solidFill>
                  <a:srgbClr val="002577"/>
                </a:solidFill>
                <a:latin typeface="Arial"/>
                <a:cs typeface="Arial"/>
              </a:rPr>
              <a:t> </a:t>
            </a:r>
            <a:r>
              <a:rPr sz="1100" dirty="0">
                <a:solidFill>
                  <a:srgbClr val="002577"/>
                </a:solidFill>
                <a:latin typeface="Arial"/>
                <a:cs typeface="Arial"/>
              </a:rPr>
              <a:t>a</a:t>
            </a:r>
            <a:r>
              <a:rPr sz="1100" spc="-15" dirty="0">
                <a:solidFill>
                  <a:srgbClr val="002577"/>
                </a:solidFill>
                <a:latin typeface="Arial"/>
                <a:cs typeface="Arial"/>
              </a:rPr>
              <a:t> </a:t>
            </a:r>
            <a:r>
              <a:rPr sz="1100" dirty="0">
                <a:solidFill>
                  <a:srgbClr val="002577"/>
                </a:solidFill>
                <a:latin typeface="Arial"/>
                <a:cs typeface="Arial"/>
              </a:rPr>
              <a:t>submission.</a:t>
            </a:r>
            <a:r>
              <a:rPr sz="1100" spc="290"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plan</a:t>
            </a:r>
            <a:r>
              <a:rPr sz="1100" spc="-5" dirty="0">
                <a:solidFill>
                  <a:srgbClr val="002577"/>
                </a:solidFill>
                <a:latin typeface="Arial"/>
                <a:cs typeface="Arial"/>
              </a:rPr>
              <a:t> </a:t>
            </a:r>
            <a:r>
              <a:rPr sz="1100" dirty="0">
                <a:solidFill>
                  <a:srgbClr val="002577"/>
                </a:solidFill>
                <a:latin typeface="Arial"/>
                <a:cs typeface="Arial"/>
              </a:rPr>
              <a:t>lists</a:t>
            </a:r>
            <a:r>
              <a:rPr sz="1100" spc="-20" dirty="0">
                <a:solidFill>
                  <a:srgbClr val="002577"/>
                </a:solidFill>
                <a:latin typeface="Arial"/>
                <a:cs typeface="Arial"/>
              </a:rPr>
              <a:t> </a:t>
            </a:r>
            <a:r>
              <a:rPr sz="1100" dirty="0">
                <a:solidFill>
                  <a:srgbClr val="002577"/>
                </a:solidFill>
                <a:latin typeface="Arial"/>
                <a:cs typeface="Arial"/>
              </a:rPr>
              <a:t>also</a:t>
            </a:r>
            <a:r>
              <a:rPr sz="1100" spc="-10" dirty="0">
                <a:solidFill>
                  <a:srgbClr val="002577"/>
                </a:solidFill>
                <a:latin typeface="Arial"/>
                <a:cs typeface="Arial"/>
              </a:rPr>
              <a:t> </a:t>
            </a:r>
            <a:r>
              <a:rPr sz="1100" dirty="0">
                <a:solidFill>
                  <a:srgbClr val="002577"/>
                </a:solidFill>
                <a:latin typeface="Arial"/>
                <a:cs typeface="Arial"/>
              </a:rPr>
              <a:t>collect</a:t>
            </a:r>
            <a:r>
              <a:rPr sz="1100" spc="-10" dirty="0">
                <a:solidFill>
                  <a:srgbClr val="002577"/>
                </a:solidFill>
                <a:latin typeface="Arial"/>
                <a:cs typeface="Arial"/>
              </a:rPr>
              <a:t> plan-</a:t>
            </a:r>
            <a:r>
              <a:rPr sz="1100" dirty="0">
                <a:solidFill>
                  <a:srgbClr val="002577"/>
                </a:solidFill>
                <a:latin typeface="Arial"/>
                <a:cs typeface="Arial"/>
              </a:rPr>
              <a:t>level</a:t>
            </a:r>
            <a:r>
              <a:rPr sz="1100" spc="10" dirty="0">
                <a:solidFill>
                  <a:srgbClr val="002577"/>
                </a:solidFill>
                <a:latin typeface="Arial"/>
                <a:cs typeface="Arial"/>
              </a:rPr>
              <a:t> </a:t>
            </a:r>
            <a:r>
              <a:rPr sz="1100" spc="-10" dirty="0">
                <a:solidFill>
                  <a:srgbClr val="002577"/>
                </a:solidFill>
                <a:latin typeface="Arial"/>
                <a:cs typeface="Arial"/>
              </a:rPr>
              <a:t>information,</a:t>
            </a:r>
            <a:r>
              <a:rPr sz="1100" spc="-50" dirty="0">
                <a:solidFill>
                  <a:srgbClr val="002577"/>
                </a:solidFill>
                <a:latin typeface="Arial"/>
                <a:cs typeface="Arial"/>
              </a:rPr>
              <a:t> </a:t>
            </a:r>
            <a:r>
              <a:rPr sz="1100" dirty="0">
                <a:solidFill>
                  <a:srgbClr val="002577"/>
                </a:solidFill>
                <a:latin typeface="Arial"/>
                <a:cs typeface="Arial"/>
              </a:rPr>
              <a:t>such</a:t>
            </a:r>
            <a:r>
              <a:rPr sz="1100" spc="-15" dirty="0">
                <a:solidFill>
                  <a:srgbClr val="002577"/>
                </a:solidFill>
                <a:latin typeface="Arial"/>
                <a:cs typeface="Arial"/>
              </a:rPr>
              <a:t> </a:t>
            </a:r>
            <a:r>
              <a:rPr sz="1100" spc="-25" dirty="0">
                <a:solidFill>
                  <a:srgbClr val="002577"/>
                </a:solidFill>
                <a:latin typeface="Arial"/>
                <a:cs typeface="Arial"/>
              </a:rPr>
              <a:t>as </a:t>
            </a:r>
            <a:r>
              <a:rPr sz="1100" dirty="0">
                <a:solidFill>
                  <a:srgbClr val="002577"/>
                </a:solidFill>
                <a:latin typeface="Arial"/>
                <a:cs typeface="Arial"/>
              </a:rPr>
              <a:t>the</a:t>
            </a:r>
            <a:r>
              <a:rPr sz="1100" spc="-50" dirty="0">
                <a:solidFill>
                  <a:srgbClr val="002577"/>
                </a:solidFill>
                <a:latin typeface="Arial"/>
                <a:cs typeface="Arial"/>
              </a:rPr>
              <a:t> </a:t>
            </a:r>
            <a:r>
              <a:rPr sz="1100" dirty="0">
                <a:solidFill>
                  <a:srgbClr val="002577"/>
                </a:solidFill>
                <a:latin typeface="Arial"/>
                <a:cs typeface="Arial"/>
              </a:rPr>
              <a:t>beginning</a:t>
            </a:r>
            <a:r>
              <a:rPr sz="1100" spc="-10"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end</a:t>
            </a:r>
            <a:r>
              <a:rPr sz="1100" spc="-20" dirty="0">
                <a:solidFill>
                  <a:srgbClr val="002577"/>
                </a:solidFill>
                <a:latin typeface="Arial"/>
                <a:cs typeface="Arial"/>
              </a:rPr>
              <a:t> </a:t>
            </a:r>
            <a:r>
              <a:rPr sz="1100" dirty="0">
                <a:solidFill>
                  <a:srgbClr val="002577"/>
                </a:solidFill>
                <a:latin typeface="Arial"/>
                <a:cs typeface="Arial"/>
              </a:rPr>
              <a:t>dates</a:t>
            </a:r>
            <a:r>
              <a:rPr sz="1100" spc="-30"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year,</a:t>
            </a:r>
            <a:r>
              <a:rPr sz="1100" spc="-25" dirty="0">
                <a:solidFill>
                  <a:srgbClr val="002577"/>
                </a:solidFill>
                <a:latin typeface="Arial"/>
                <a:cs typeface="Arial"/>
              </a:rPr>
              <a:t> </a:t>
            </a:r>
            <a:r>
              <a:rPr sz="1100" dirty="0">
                <a:solidFill>
                  <a:srgbClr val="002577"/>
                </a:solidFill>
                <a:latin typeface="Arial"/>
                <a:cs typeface="Arial"/>
              </a:rPr>
              <a:t>number</a:t>
            </a:r>
            <a:r>
              <a:rPr sz="1100" spc="-25"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spc="-10" dirty="0">
                <a:solidFill>
                  <a:srgbClr val="002577"/>
                </a:solidFill>
                <a:latin typeface="Arial"/>
                <a:cs typeface="Arial"/>
              </a:rPr>
              <a:t>members,</a:t>
            </a:r>
            <a:r>
              <a:rPr sz="1100" spc="-60"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states</a:t>
            </a:r>
            <a:r>
              <a:rPr sz="1100" spc="-40"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dirty="0">
                <a:solidFill>
                  <a:srgbClr val="002577"/>
                </a:solidFill>
                <a:latin typeface="Arial"/>
                <a:cs typeface="Arial"/>
              </a:rPr>
              <a:t>which</a:t>
            </a:r>
            <a:r>
              <a:rPr sz="1100" spc="5" dirty="0">
                <a:solidFill>
                  <a:srgbClr val="002577"/>
                </a:solidFill>
                <a:latin typeface="Arial"/>
                <a:cs typeface="Arial"/>
              </a:rPr>
              <a:t> </a:t>
            </a:r>
            <a:r>
              <a:rPr sz="1100" dirty="0">
                <a:solidFill>
                  <a:srgbClr val="002577"/>
                </a:solidFill>
                <a:latin typeface="Arial"/>
                <a:cs typeface="Arial"/>
              </a:rPr>
              <a:t>the</a:t>
            </a:r>
            <a:r>
              <a:rPr sz="1100" spc="-20" dirty="0">
                <a:solidFill>
                  <a:srgbClr val="002577"/>
                </a:solidFill>
                <a:latin typeface="Arial"/>
                <a:cs typeface="Arial"/>
              </a:rPr>
              <a:t> </a:t>
            </a:r>
            <a:r>
              <a:rPr sz="1100" dirty="0">
                <a:solidFill>
                  <a:srgbClr val="002577"/>
                </a:solidFill>
                <a:latin typeface="Arial"/>
                <a:cs typeface="Arial"/>
              </a:rPr>
              <a:t>plan</a:t>
            </a:r>
            <a:r>
              <a:rPr sz="1100" spc="-20" dirty="0">
                <a:solidFill>
                  <a:srgbClr val="002577"/>
                </a:solidFill>
                <a:latin typeface="Arial"/>
                <a:cs typeface="Arial"/>
              </a:rPr>
              <a:t> </a:t>
            </a:r>
            <a:r>
              <a:rPr sz="1100" spc="-25" dirty="0">
                <a:solidFill>
                  <a:srgbClr val="002577"/>
                </a:solidFill>
                <a:latin typeface="Arial"/>
                <a:cs typeface="Arial"/>
              </a:rPr>
              <a:t>or </a:t>
            </a:r>
            <a:r>
              <a:rPr sz="1100" dirty="0">
                <a:solidFill>
                  <a:srgbClr val="002577"/>
                </a:solidFill>
                <a:latin typeface="Arial"/>
                <a:cs typeface="Arial"/>
              </a:rPr>
              <a:t>coverage</a:t>
            </a:r>
            <a:r>
              <a:rPr sz="1100" spc="-40" dirty="0">
                <a:solidFill>
                  <a:srgbClr val="002577"/>
                </a:solidFill>
                <a:latin typeface="Arial"/>
                <a:cs typeface="Arial"/>
              </a:rPr>
              <a:t> </a:t>
            </a:r>
            <a:r>
              <a:rPr sz="1100" dirty="0">
                <a:solidFill>
                  <a:srgbClr val="002577"/>
                </a:solidFill>
                <a:latin typeface="Arial"/>
                <a:cs typeface="Arial"/>
              </a:rPr>
              <a:t>is</a:t>
            </a:r>
            <a:r>
              <a:rPr sz="1100" spc="-10" dirty="0">
                <a:solidFill>
                  <a:srgbClr val="002577"/>
                </a:solidFill>
                <a:latin typeface="Arial"/>
                <a:cs typeface="Arial"/>
              </a:rPr>
              <a:t> offered.</a:t>
            </a:r>
            <a:endParaRPr sz="1100" dirty="0">
              <a:latin typeface="Arial"/>
              <a:cs typeface="Arial"/>
            </a:endParaRPr>
          </a:p>
          <a:p>
            <a:pPr>
              <a:lnSpc>
                <a:spcPct val="100000"/>
              </a:lnSpc>
              <a:spcBef>
                <a:spcPts val="45"/>
              </a:spcBef>
            </a:pPr>
            <a:endParaRPr sz="1450" dirty="0">
              <a:latin typeface="Arial"/>
              <a:cs typeface="Arial"/>
            </a:endParaRPr>
          </a:p>
          <a:p>
            <a:pPr marL="447675">
              <a:lnSpc>
                <a:spcPct val="100000"/>
              </a:lnSpc>
            </a:pPr>
            <a:r>
              <a:rPr sz="1100" b="1" dirty="0">
                <a:solidFill>
                  <a:srgbClr val="002577"/>
                </a:solidFill>
                <a:latin typeface="Arial"/>
                <a:cs typeface="Arial"/>
              </a:rPr>
              <a:t>P2</a:t>
            </a:r>
            <a:r>
              <a:rPr sz="1100" b="1" spc="-20" dirty="0">
                <a:solidFill>
                  <a:srgbClr val="002577"/>
                </a:solidFill>
                <a:latin typeface="Arial"/>
                <a:cs typeface="Arial"/>
              </a:rPr>
              <a:t> </a:t>
            </a:r>
            <a:r>
              <a:rPr sz="1100" b="1" dirty="0">
                <a:solidFill>
                  <a:srgbClr val="002577"/>
                </a:solidFill>
                <a:latin typeface="Arial"/>
                <a:cs typeface="Arial"/>
              </a:rPr>
              <a:t>Definitions</a:t>
            </a:r>
            <a:r>
              <a:rPr sz="1100" b="1" spc="-45" dirty="0">
                <a:solidFill>
                  <a:srgbClr val="002577"/>
                </a:solidFill>
                <a:latin typeface="Arial"/>
                <a:cs typeface="Arial"/>
              </a:rPr>
              <a:t> </a:t>
            </a:r>
            <a:r>
              <a:rPr sz="1100" b="1" dirty="0">
                <a:solidFill>
                  <a:srgbClr val="002577"/>
                </a:solidFill>
                <a:latin typeface="Arial"/>
                <a:cs typeface="Arial"/>
              </a:rPr>
              <a:t>-</a:t>
            </a:r>
            <a:r>
              <a:rPr sz="1100" b="1" spc="-15" dirty="0">
                <a:solidFill>
                  <a:srgbClr val="002577"/>
                </a:solidFill>
                <a:latin typeface="Arial"/>
                <a:cs typeface="Arial"/>
              </a:rPr>
              <a:t> </a:t>
            </a:r>
            <a:r>
              <a:rPr sz="1100" b="1" dirty="0">
                <a:solidFill>
                  <a:srgbClr val="002577"/>
                </a:solidFill>
                <a:latin typeface="Arial"/>
                <a:cs typeface="Arial"/>
              </a:rPr>
              <a:t>What</a:t>
            </a:r>
            <a:r>
              <a:rPr sz="1100" b="1" spc="-25" dirty="0">
                <a:solidFill>
                  <a:srgbClr val="002577"/>
                </a:solidFill>
                <a:latin typeface="Arial"/>
                <a:cs typeface="Arial"/>
              </a:rPr>
              <a:t> </a:t>
            </a:r>
            <a:r>
              <a:rPr sz="1100" b="1" dirty="0">
                <a:solidFill>
                  <a:srgbClr val="002577"/>
                </a:solidFill>
                <a:latin typeface="Arial"/>
                <a:cs typeface="Arial"/>
              </a:rPr>
              <a:t>is</a:t>
            </a:r>
            <a:r>
              <a:rPr sz="1100" b="1" spc="-30" dirty="0">
                <a:solidFill>
                  <a:srgbClr val="002577"/>
                </a:solidFill>
                <a:latin typeface="Arial"/>
                <a:cs typeface="Arial"/>
              </a:rPr>
              <a:t> </a:t>
            </a:r>
            <a:r>
              <a:rPr sz="1100" b="1" dirty="0">
                <a:solidFill>
                  <a:srgbClr val="002577"/>
                </a:solidFill>
                <a:latin typeface="Arial"/>
                <a:cs typeface="Arial"/>
              </a:rPr>
              <a:t>a</a:t>
            </a:r>
            <a:r>
              <a:rPr sz="1100" b="1" spc="-20" dirty="0">
                <a:solidFill>
                  <a:srgbClr val="002577"/>
                </a:solidFill>
                <a:latin typeface="Arial"/>
                <a:cs typeface="Arial"/>
              </a:rPr>
              <a:t> </a:t>
            </a:r>
            <a:r>
              <a:rPr sz="1100" b="1" dirty="0">
                <a:solidFill>
                  <a:srgbClr val="002577"/>
                </a:solidFill>
                <a:latin typeface="Arial"/>
                <a:cs typeface="Arial"/>
              </a:rPr>
              <a:t>Group</a:t>
            </a:r>
            <a:r>
              <a:rPr sz="1100" b="1" spc="-30" dirty="0">
                <a:solidFill>
                  <a:srgbClr val="002577"/>
                </a:solidFill>
                <a:latin typeface="Arial"/>
                <a:cs typeface="Arial"/>
              </a:rPr>
              <a:t> </a:t>
            </a:r>
            <a:r>
              <a:rPr sz="1100" b="1" dirty="0">
                <a:solidFill>
                  <a:srgbClr val="002577"/>
                </a:solidFill>
                <a:latin typeface="Arial"/>
                <a:cs typeface="Arial"/>
              </a:rPr>
              <a:t>Health</a:t>
            </a:r>
            <a:r>
              <a:rPr sz="1100" b="1" spc="-25" dirty="0">
                <a:solidFill>
                  <a:srgbClr val="002577"/>
                </a:solidFill>
                <a:latin typeface="Arial"/>
                <a:cs typeface="Arial"/>
              </a:rPr>
              <a:t> </a:t>
            </a:r>
            <a:r>
              <a:rPr sz="1100" b="1" spc="-20" dirty="0">
                <a:solidFill>
                  <a:srgbClr val="002577"/>
                </a:solidFill>
                <a:latin typeface="Arial"/>
                <a:cs typeface="Arial"/>
              </a:rPr>
              <a:t>Plan?</a:t>
            </a:r>
            <a:endParaRPr sz="1100" dirty="0">
              <a:latin typeface="Arial"/>
              <a:cs typeface="Arial"/>
            </a:endParaRPr>
          </a:p>
          <a:p>
            <a:pPr marL="599440" lvl="1" indent="-122555">
              <a:lnSpc>
                <a:spcPct val="100000"/>
              </a:lnSpc>
              <a:spcBef>
                <a:spcPts val="95"/>
              </a:spcBef>
              <a:buFont typeface="Wingdings"/>
              <a:buChar char=""/>
              <a:tabLst>
                <a:tab pos="600075" algn="l"/>
              </a:tabLst>
            </a:pPr>
            <a:r>
              <a:rPr sz="1100" b="1" dirty="0">
                <a:solidFill>
                  <a:srgbClr val="00BDD4"/>
                </a:solidFill>
                <a:latin typeface="Arial"/>
                <a:cs typeface="Arial"/>
              </a:rPr>
              <a:t>Group</a:t>
            </a:r>
            <a:r>
              <a:rPr sz="1100" b="1" spc="-45" dirty="0">
                <a:solidFill>
                  <a:srgbClr val="00BDD4"/>
                </a:solidFill>
                <a:latin typeface="Arial"/>
                <a:cs typeface="Arial"/>
              </a:rPr>
              <a:t> </a:t>
            </a:r>
            <a:r>
              <a:rPr sz="1100" b="1" dirty="0">
                <a:solidFill>
                  <a:srgbClr val="00BDD4"/>
                </a:solidFill>
                <a:latin typeface="Arial"/>
                <a:cs typeface="Arial"/>
              </a:rPr>
              <a:t>Health</a:t>
            </a:r>
            <a:r>
              <a:rPr sz="1100" b="1" spc="-40" dirty="0">
                <a:solidFill>
                  <a:srgbClr val="00BDD4"/>
                </a:solidFill>
                <a:latin typeface="Arial"/>
                <a:cs typeface="Arial"/>
              </a:rPr>
              <a:t> </a:t>
            </a:r>
            <a:r>
              <a:rPr sz="1100" b="1" dirty="0">
                <a:solidFill>
                  <a:srgbClr val="00BDD4"/>
                </a:solidFill>
                <a:latin typeface="Arial"/>
                <a:cs typeface="Arial"/>
              </a:rPr>
              <a:t>Plan</a:t>
            </a:r>
            <a:r>
              <a:rPr sz="1100" b="1" spc="-25" dirty="0">
                <a:solidFill>
                  <a:srgbClr val="00BDD4"/>
                </a:solidFill>
                <a:latin typeface="Arial"/>
                <a:cs typeface="Arial"/>
              </a:rPr>
              <a:t> </a:t>
            </a:r>
            <a:r>
              <a:rPr sz="1100" b="1" dirty="0">
                <a:solidFill>
                  <a:srgbClr val="00BDD4"/>
                </a:solidFill>
                <a:latin typeface="Arial"/>
                <a:cs typeface="Arial"/>
              </a:rPr>
              <a:t>Name</a:t>
            </a:r>
            <a:r>
              <a:rPr sz="1100" b="1" spc="-20" dirty="0">
                <a:solidFill>
                  <a:srgbClr val="00BDD4"/>
                </a:solidFill>
                <a:latin typeface="Arial"/>
                <a:cs typeface="Arial"/>
              </a:rPr>
              <a:t> </a:t>
            </a:r>
            <a:r>
              <a:rPr sz="1100" dirty="0">
                <a:solidFill>
                  <a:srgbClr val="00BDD4"/>
                </a:solidFill>
                <a:latin typeface="Arial"/>
                <a:cs typeface="Arial"/>
              </a:rPr>
              <a:t>will</a:t>
            </a:r>
            <a:r>
              <a:rPr sz="1100" spc="10" dirty="0">
                <a:solidFill>
                  <a:srgbClr val="00BDD4"/>
                </a:solidFill>
                <a:latin typeface="Arial"/>
                <a:cs typeface="Arial"/>
              </a:rPr>
              <a:t> </a:t>
            </a:r>
            <a:r>
              <a:rPr sz="1100" dirty="0">
                <a:solidFill>
                  <a:srgbClr val="00BDD4"/>
                </a:solidFill>
                <a:latin typeface="Arial"/>
                <a:cs typeface="Arial"/>
              </a:rPr>
              <a:t>be</a:t>
            </a:r>
            <a:r>
              <a:rPr sz="1100" spc="-25" dirty="0">
                <a:solidFill>
                  <a:srgbClr val="00BDD4"/>
                </a:solidFill>
                <a:latin typeface="Arial"/>
                <a:cs typeface="Arial"/>
              </a:rPr>
              <a:t> </a:t>
            </a:r>
            <a:r>
              <a:rPr sz="1100" dirty="0">
                <a:solidFill>
                  <a:srgbClr val="00BDD4"/>
                </a:solidFill>
                <a:latin typeface="Arial"/>
                <a:cs typeface="Arial"/>
              </a:rPr>
              <a:t>the</a:t>
            </a:r>
            <a:r>
              <a:rPr sz="1100" spc="-45" dirty="0">
                <a:solidFill>
                  <a:srgbClr val="00BDD4"/>
                </a:solidFill>
                <a:latin typeface="Arial"/>
                <a:cs typeface="Arial"/>
              </a:rPr>
              <a:t> </a:t>
            </a:r>
            <a:r>
              <a:rPr sz="1100" dirty="0">
                <a:solidFill>
                  <a:srgbClr val="00BDD4"/>
                </a:solidFill>
                <a:latin typeface="Arial"/>
                <a:cs typeface="Arial"/>
              </a:rPr>
              <a:t>employer</a:t>
            </a:r>
            <a:r>
              <a:rPr sz="1100" spc="-25" dirty="0">
                <a:solidFill>
                  <a:srgbClr val="00BDD4"/>
                </a:solidFill>
                <a:latin typeface="Arial"/>
                <a:cs typeface="Arial"/>
              </a:rPr>
              <a:t> </a:t>
            </a:r>
            <a:r>
              <a:rPr sz="1100" dirty="0">
                <a:solidFill>
                  <a:srgbClr val="00BDD4"/>
                </a:solidFill>
                <a:latin typeface="Arial"/>
                <a:cs typeface="Arial"/>
              </a:rPr>
              <a:t>group</a:t>
            </a:r>
            <a:r>
              <a:rPr sz="1100" spc="-35" dirty="0">
                <a:solidFill>
                  <a:srgbClr val="00BDD4"/>
                </a:solidFill>
                <a:latin typeface="Arial"/>
                <a:cs typeface="Arial"/>
              </a:rPr>
              <a:t> </a:t>
            </a:r>
            <a:r>
              <a:rPr sz="1100" dirty="0">
                <a:solidFill>
                  <a:srgbClr val="00BDD4"/>
                </a:solidFill>
                <a:latin typeface="Arial"/>
                <a:cs typeface="Arial"/>
              </a:rPr>
              <a:t>health</a:t>
            </a:r>
            <a:r>
              <a:rPr sz="1100" spc="-30" dirty="0">
                <a:solidFill>
                  <a:srgbClr val="00BDD4"/>
                </a:solidFill>
                <a:latin typeface="Arial"/>
                <a:cs typeface="Arial"/>
              </a:rPr>
              <a:t> </a:t>
            </a:r>
            <a:r>
              <a:rPr sz="1100" dirty="0">
                <a:solidFill>
                  <a:srgbClr val="00BDD4"/>
                </a:solidFill>
                <a:latin typeface="Arial"/>
                <a:cs typeface="Arial"/>
              </a:rPr>
              <a:t>benefit</a:t>
            </a:r>
            <a:r>
              <a:rPr sz="1100" spc="-40" dirty="0">
                <a:solidFill>
                  <a:srgbClr val="00BDD4"/>
                </a:solidFill>
                <a:latin typeface="Arial"/>
                <a:cs typeface="Arial"/>
              </a:rPr>
              <a:t> </a:t>
            </a:r>
            <a:r>
              <a:rPr sz="1100" spc="-20" dirty="0">
                <a:solidFill>
                  <a:srgbClr val="00BDD4"/>
                </a:solidFill>
                <a:latin typeface="Arial"/>
                <a:cs typeface="Arial"/>
              </a:rPr>
              <a:t>plan</a:t>
            </a:r>
            <a:endParaRPr sz="1100" dirty="0">
              <a:latin typeface="Arial"/>
              <a:cs typeface="Arial"/>
            </a:endParaRPr>
          </a:p>
          <a:p>
            <a:pPr marL="1099185" lvl="2" indent="-172720">
              <a:lnSpc>
                <a:spcPct val="100000"/>
              </a:lnSpc>
              <a:spcBef>
                <a:spcPts val="409"/>
              </a:spcBef>
              <a:buClr>
                <a:srgbClr val="00BDD4"/>
              </a:buClr>
              <a:buSzPct val="109090"/>
              <a:buFont typeface="Wingdings"/>
              <a:buChar char=""/>
              <a:tabLst>
                <a:tab pos="1099820" algn="l"/>
              </a:tabLst>
            </a:pPr>
            <a:r>
              <a:rPr sz="1100" dirty="0">
                <a:solidFill>
                  <a:srgbClr val="002577"/>
                </a:solidFill>
                <a:latin typeface="Arial"/>
                <a:cs typeface="Arial"/>
              </a:rPr>
              <a:t>Client</a:t>
            </a:r>
            <a:r>
              <a:rPr sz="1100" spc="-20" dirty="0">
                <a:solidFill>
                  <a:srgbClr val="002577"/>
                </a:solidFill>
                <a:latin typeface="Arial"/>
                <a:cs typeface="Arial"/>
              </a:rPr>
              <a:t> </a:t>
            </a:r>
            <a:r>
              <a:rPr sz="1100" dirty="0">
                <a:solidFill>
                  <a:srgbClr val="002577"/>
                </a:solidFill>
                <a:latin typeface="Arial"/>
                <a:cs typeface="Arial"/>
              </a:rPr>
              <a:t>Group</a:t>
            </a:r>
            <a:r>
              <a:rPr sz="1100" spc="-40" dirty="0">
                <a:solidFill>
                  <a:srgbClr val="002577"/>
                </a:solidFill>
                <a:latin typeface="Arial"/>
                <a:cs typeface="Arial"/>
              </a:rPr>
              <a:t> </a:t>
            </a:r>
            <a:r>
              <a:rPr sz="1100" dirty="0">
                <a:solidFill>
                  <a:srgbClr val="002577"/>
                </a:solidFill>
                <a:latin typeface="Arial"/>
                <a:cs typeface="Arial"/>
              </a:rPr>
              <a:t>Health</a:t>
            </a:r>
            <a:r>
              <a:rPr sz="1100" spc="-25"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Name</a:t>
            </a:r>
            <a:r>
              <a:rPr sz="1100" spc="-35" dirty="0">
                <a:solidFill>
                  <a:srgbClr val="002577"/>
                </a:solidFill>
                <a:latin typeface="Arial"/>
                <a:cs typeface="Arial"/>
              </a:rPr>
              <a:t> </a:t>
            </a:r>
            <a:r>
              <a:rPr sz="1100" dirty="0">
                <a:solidFill>
                  <a:srgbClr val="002577"/>
                </a:solidFill>
                <a:latin typeface="Arial"/>
                <a:cs typeface="Arial"/>
              </a:rPr>
              <a:t>should</a:t>
            </a:r>
            <a:r>
              <a:rPr sz="1100" spc="-20" dirty="0">
                <a:solidFill>
                  <a:srgbClr val="002577"/>
                </a:solidFill>
                <a:latin typeface="Arial"/>
                <a:cs typeface="Arial"/>
              </a:rPr>
              <a:t> </a:t>
            </a:r>
            <a:r>
              <a:rPr sz="1100" dirty="0">
                <a:solidFill>
                  <a:srgbClr val="002577"/>
                </a:solidFill>
                <a:latin typeface="Arial"/>
                <a:cs typeface="Arial"/>
              </a:rPr>
              <a:t>already</a:t>
            </a:r>
            <a:r>
              <a:rPr sz="1100" spc="-30" dirty="0">
                <a:solidFill>
                  <a:srgbClr val="002577"/>
                </a:solidFill>
                <a:latin typeface="Arial"/>
                <a:cs typeface="Arial"/>
              </a:rPr>
              <a:t> </a:t>
            </a:r>
            <a:r>
              <a:rPr sz="1100" dirty="0">
                <a:solidFill>
                  <a:srgbClr val="002577"/>
                </a:solidFill>
                <a:latin typeface="Arial"/>
                <a:cs typeface="Arial"/>
              </a:rPr>
              <a:t>be</a:t>
            </a:r>
            <a:r>
              <a:rPr sz="1100" spc="-25" dirty="0">
                <a:solidFill>
                  <a:srgbClr val="002577"/>
                </a:solidFill>
                <a:latin typeface="Arial"/>
                <a:cs typeface="Arial"/>
              </a:rPr>
              <a:t> </a:t>
            </a:r>
            <a:r>
              <a:rPr sz="1100" dirty="0">
                <a:solidFill>
                  <a:srgbClr val="002577"/>
                </a:solidFill>
                <a:latin typeface="Arial"/>
                <a:cs typeface="Arial"/>
              </a:rPr>
              <a:t>completed</a:t>
            </a:r>
            <a:r>
              <a:rPr sz="1100" spc="-40"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dirty="0">
                <a:solidFill>
                  <a:srgbClr val="002577"/>
                </a:solidFill>
                <a:latin typeface="Arial"/>
                <a:cs typeface="Arial"/>
              </a:rPr>
              <a:t>the</a:t>
            </a:r>
            <a:r>
              <a:rPr sz="1100" spc="-25" dirty="0">
                <a:solidFill>
                  <a:srgbClr val="002577"/>
                </a:solidFill>
                <a:latin typeface="Arial"/>
                <a:cs typeface="Arial"/>
              </a:rPr>
              <a:t> </a:t>
            </a:r>
            <a:r>
              <a:rPr sz="1100" b="1" dirty="0">
                <a:solidFill>
                  <a:srgbClr val="002577"/>
                </a:solidFill>
                <a:latin typeface="Arial"/>
                <a:cs typeface="Arial"/>
              </a:rPr>
              <a:t>5500</a:t>
            </a:r>
            <a:r>
              <a:rPr sz="1100" b="1" spc="-25" dirty="0">
                <a:solidFill>
                  <a:srgbClr val="002577"/>
                </a:solidFill>
                <a:latin typeface="Arial"/>
                <a:cs typeface="Arial"/>
              </a:rPr>
              <a:t> </a:t>
            </a:r>
            <a:r>
              <a:rPr sz="1100" spc="-10" dirty="0">
                <a:solidFill>
                  <a:srgbClr val="002577"/>
                </a:solidFill>
                <a:latin typeface="Arial"/>
                <a:cs typeface="Arial"/>
              </a:rPr>
              <a:t>website</a:t>
            </a:r>
            <a:endParaRPr sz="1100" dirty="0">
              <a:latin typeface="Arial"/>
              <a:cs typeface="Arial"/>
            </a:endParaRPr>
          </a:p>
          <a:p>
            <a:pPr marL="1099185" lvl="2" indent="-172720">
              <a:lnSpc>
                <a:spcPct val="100000"/>
              </a:lnSpc>
              <a:spcBef>
                <a:spcPts val="300"/>
              </a:spcBef>
              <a:buClr>
                <a:srgbClr val="00BDD4"/>
              </a:buClr>
              <a:buSzPct val="109090"/>
              <a:buFont typeface="Wingdings"/>
              <a:buChar char=""/>
              <a:tabLst>
                <a:tab pos="1099820" algn="l"/>
              </a:tabLst>
            </a:pPr>
            <a:r>
              <a:rPr sz="1100" dirty="0">
                <a:solidFill>
                  <a:srgbClr val="002577"/>
                </a:solidFill>
                <a:latin typeface="Arial"/>
                <a:cs typeface="Arial"/>
              </a:rPr>
              <a:t>UHC</a:t>
            </a:r>
            <a:r>
              <a:rPr sz="1100" spc="-20" dirty="0">
                <a:solidFill>
                  <a:srgbClr val="002577"/>
                </a:solidFill>
                <a:latin typeface="Arial"/>
                <a:cs typeface="Arial"/>
              </a:rPr>
              <a:t> </a:t>
            </a:r>
            <a:r>
              <a:rPr sz="1100" dirty="0">
                <a:solidFill>
                  <a:srgbClr val="002577"/>
                </a:solidFill>
                <a:latin typeface="Arial"/>
                <a:cs typeface="Arial"/>
              </a:rPr>
              <a:t>will</a:t>
            </a:r>
            <a:r>
              <a:rPr sz="1100" spc="10" dirty="0">
                <a:solidFill>
                  <a:srgbClr val="002577"/>
                </a:solidFill>
                <a:latin typeface="Arial"/>
                <a:cs typeface="Arial"/>
              </a:rPr>
              <a:t> </a:t>
            </a:r>
            <a:r>
              <a:rPr sz="1100" dirty="0">
                <a:solidFill>
                  <a:srgbClr val="002577"/>
                </a:solidFill>
                <a:latin typeface="Arial"/>
                <a:cs typeface="Arial"/>
              </a:rPr>
              <a:t>reconcile</a:t>
            </a:r>
            <a:r>
              <a:rPr sz="1100" spc="-20" dirty="0">
                <a:solidFill>
                  <a:srgbClr val="002577"/>
                </a:solidFill>
                <a:latin typeface="Arial"/>
                <a:cs typeface="Arial"/>
              </a:rPr>
              <a:t> </a:t>
            </a:r>
            <a:r>
              <a:rPr sz="1100" dirty="0">
                <a:solidFill>
                  <a:srgbClr val="002577"/>
                </a:solidFill>
                <a:latin typeface="Arial"/>
                <a:cs typeface="Arial"/>
              </a:rPr>
              <a:t>to</a:t>
            </a:r>
            <a:r>
              <a:rPr sz="1100" spc="-4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b="1" dirty="0">
                <a:solidFill>
                  <a:srgbClr val="002577"/>
                </a:solidFill>
                <a:latin typeface="Arial"/>
                <a:cs typeface="Arial"/>
              </a:rPr>
              <a:t>Group</a:t>
            </a:r>
            <a:r>
              <a:rPr sz="1100" b="1" spc="-40" dirty="0">
                <a:solidFill>
                  <a:srgbClr val="002577"/>
                </a:solidFill>
                <a:latin typeface="Arial"/>
                <a:cs typeface="Arial"/>
              </a:rPr>
              <a:t> </a:t>
            </a:r>
            <a:r>
              <a:rPr sz="1100" b="1" dirty="0">
                <a:solidFill>
                  <a:srgbClr val="002577"/>
                </a:solidFill>
                <a:latin typeface="Arial"/>
                <a:cs typeface="Arial"/>
              </a:rPr>
              <a:t>Health</a:t>
            </a:r>
            <a:r>
              <a:rPr sz="1100" b="1" spc="-45" dirty="0">
                <a:solidFill>
                  <a:srgbClr val="002577"/>
                </a:solidFill>
                <a:latin typeface="Arial"/>
                <a:cs typeface="Arial"/>
              </a:rPr>
              <a:t> </a:t>
            </a:r>
            <a:r>
              <a:rPr sz="1100" b="1" dirty="0">
                <a:solidFill>
                  <a:srgbClr val="002577"/>
                </a:solidFill>
                <a:latin typeface="Arial"/>
                <a:cs typeface="Arial"/>
              </a:rPr>
              <a:t>Plan</a:t>
            </a:r>
            <a:r>
              <a:rPr sz="1100" b="1" spc="-35" dirty="0">
                <a:solidFill>
                  <a:srgbClr val="002577"/>
                </a:solidFill>
                <a:latin typeface="Arial"/>
                <a:cs typeface="Arial"/>
              </a:rPr>
              <a:t> </a:t>
            </a:r>
            <a:r>
              <a:rPr sz="1100" b="1" dirty="0">
                <a:solidFill>
                  <a:srgbClr val="002577"/>
                </a:solidFill>
                <a:latin typeface="Arial"/>
                <a:cs typeface="Arial"/>
              </a:rPr>
              <a:t>Name</a:t>
            </a:r>
            <a:r>
              <a:rPr sz="1100" b="1" spc="-20" dirty="0">
                <a:solidFill>
                  <a:srgbClr val="002577"/>
                </a:solidFill>
                <a:latin typeface="Arial"/>
                <a:cs typeface="Arial"/>
              </a:rPr>
              <a:t> </a:t>
            </a:r>
            <a:r>
              <a:rPr sz="1100" dirty="0">
                <a:solidFill>
                  <a:srgbClr val="002577"/>
                </a:solidFill>
                <a:latin typeface="Arial"/>
                <a:cs typeface="Arial"/>
              </a:rPr>
              <a:t>based</a:t>
            </a:r>
            <a:r>
              <a:rPr sz="1100" spc="-30" dirty="0">
                <a:solidFill>
                  <a:srgbClr val="002577"/>
                </a:solidFill>
                <a:latin typeface="Arial"/>
                <a:cs typeface="Arial"/>
              </a:rPr>
              <a:t> </a:t>
            </a:r>
            <a:r>
              <a:rPr sz="1100" dirty="0">
                <a:solidFill>
                  <a:srgbClr val="002577"/>
                </a:solidFill>
                <a:latin typeface="Arial"/>
                <a:cs typeface="Arial"/>
              </a:rPr>
              <a:t>on</a:t>
            </a:r>
            <a:r>
              <a:rPr sz="1100" spc="-35"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Sponsor</a:t>
            </a:r>
            <a:r>
              <a:rPr sz="1100" spc="-40" dirty="0">
                <a:solidFill>
                  <a:srgbClr val="002577"/>
                </a:solidFill>
                <a:latin typeface="Arial"/>
                <a:cs typeface="Arial"/>
              </a:rPr>
              <a:t> </a:t>
            </a:r>
            <a:r>
              <a:rPr sz="1100" dirty="0">
                <a:solidFill>
                  <a:srgbClr val="002577"/>
                </a:solidFill>
                <a:latin typeface="Arial"/>
                <a:cs typeface="Arial"/>
              </a:rPr>
              <a:t>name</a:t>
            </a:r>
            <a:r>
              <a:rPr sz="1100" spc="-40"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spc="-25" dirty="0">
                <a:solidFill>
                  <a:srgbClr val="002577"/>
                </a:solidFill>
                <a:latin typeface="Arial"/>
                <a:cs typeface="Arial"/>
              </a:rPr>
              <a:t>the</a:t>
            </a:r>
            <a:endParaRPr sz="1100" dirty="0">
              <a:latin typeface="Arial"/>
              <a:cs typeface="Arial"/>
            </a:endParaRPr>
          </a:p>
          <a:p>
            <a:pPr marL="1099185">
              <a:lnSpc>
                <a:spcPct val="100000"/>
              </a:lnSpc>
              <a:spcBef>
                <a:spcPts val="5"/>
              </a:spcBef>
            </a:pPr>
            <a:r>
              <a:rPr sz="1100" b="1" spc="-20" dirty="0">
                <a:solidFill>
                  <a:srgbClr val="002577"/>
                </a:solidFill>
                <a:latin typeface="Arial"/>
                <a:cs typeface="Arial"/>
              </a:rPr>
              <a:t>5500</a:t>
            </a:r>
            <a:endParaRPr sz="1100" dirty="0">
              <a:latin typeface="Arial"/>
              <a:cs typeface="Arial"/>
            </a:endParaRPr>
          </a:p>
          <a:p>
            <a:pPr marL="1099185" lvl="2" indent="-172720">
              <a:lnSpc>
                <a:spcPct val="100000"/>
              </a:lnSpc>
              <a:spcBef>
                <a:spcPts val="300"/>
              </a:spcBef>
              <a:buClr>
                <a:srgbClr val="00BDD4"/>
              </a:buClr>
              <a:buSzPct val="109090"/>
              <a:buFont typeface="Wingdings"/>
              <a:buChar char=""/>
              <a:tabLst>
                <a:tab pos="1099820" algn="l"/>
              </a:tabLst>
            </a:pPr>
            <a:r>
              <a:rPr sz="1100" dirty="0">
                <a:solidFill>
                  <a:srgbClr val="002577"/>
                </a:solidFill>
                <a:latin typeface="Arial"/>
                <a:cs typeface="Arial"/>
              </a:rPr>
              <a:t>Where</a:t>
            </a:r>
            <a:r>
              <a:rPr sz="1100" spc="-70" dirty="0">
                <a:solidFill>
                  <a:srgbClr val="002577"/>
                </a:solidFill>
                <a:latin typeface="Arial"/>
                <a:cs typeface="Arial"/>
              </a:rPr>
              <a:t> </a:t>
            </a:r>
            <a:r>
              <a:rPr sz="1100" dirty="0">
                <a:solidFill>
                  <a:srgbClr val="002577"/>
                </a:solidFill>
                <a:latin typeface="Arial"/>
                <a:cs typeface="Arial"/>
              </a:rPr>
              <a:t>blank,</a:t>
            </a:r>
            <a:r>
              <a:rPr sz="1100" spc="-25" dirty="0">
                <a:solidFill>
                  <a:srgbClr val="002577"/>
                </a:solidFill>
                <a:latin typeface="Arial"/>
                <a:cs typeface="Arial"/>
              </a:rPr>
              <a:t> </a:t>
            </a:r>
            <a:r>
              <a:rPr sz="1100" dirty="0">
                <a:solidFill>
                  <a:srgbClr val="002577"/>
                </a:solidFill>
                <a:latin typeface="Arial"/>
                <a:cs typeface="Arial"/>
              </a:rPr>
              <a:t>UHC will</a:t>
            </a:r>
            <a:r>
              <a:rPr sz="1100" spc="20" dirty="0">
                <a:solidFill>
                  <a:srgbClr val="002577"/>
                </a:solidFill>
                <a:latin typeface="Arial"/>
                <a:cs typeface="Arial"/>
              </a:rPr>
              <a:t> </a:t>
            </a:r>
            <a:r>
              <a:rPr sz="1100" dirty="0">
                <a:solidFill>
                  <a:srgbClr val="002577"/>
                </a:solidFill>
                <a:latin typeface="Arial"/>
                <a:cs typeface="Arial"/>
              </a:rPr>
              <a:t>default</a:t>
            </a:r>
            <a:r>
              <a:rPr sz="1100" spc="-35"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lang="en-US" sz="1100" dirty="0">
                <a:solidFill>
                  <a:srgbClr val="002577"/>
                </a:solidFill>
                <a:latin typeface="Arial"/>
                <a:cs typeface="Arial"/>
              </a:rPr>
              <a:t>customer's</a:t>
            </a:r>
            <a:r>
              <a:rPr sz="1100" spc="-50" dirty="0">
                <a:solidFill>
                  <a:srgbClr val="002577"/>
                </a:solidFill>
                <a:latin typeface="Arial"/>
                <a:cs typeface="Arial"/>
              </a:rPr>
              <a:t> </a:t>
            </a:r>
            <a:r>
              <a:rPr sz="1100" dirty="0">
                <a:solidFill>
                  <a:srgbClr val="002577"/>
                </a:solidFill>
                <a:latin typeface="Arial"/>
                <a:cs typeface="Arial"/>
              </a:rPr>
              <a:t>name</a:t>
            </a:r>
            <a:r>
              <a:rPr sz="1100" spc="-30"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lang="en-US" sz="1100" dirty="0">
                <a:solidFill>
                  <a:srgbClr val="002577"/>
                </a:solidFill>
                <a:latin typeface="Arial"/>
                <a:cs typeface="Arial"/>
              </a:rPr>
              <a:t>UHC's</a:t>
            </a:r>
            <a:r>
              <a:rPr sz="1100" spc="5" dirty="0">
                <a:solidFill>
                  <a:srgbClr val="002577"/>
                </a:solidFill>
                <a:latin typeface="Arial"/>
                <a:cs typeface="Arial"/>
              </a:rPr>
              <a:t> </a:t>
            </a:r>
            <a:r>
              <a:rPr sz="1100" spc="-10" dirty="0">
                <a:solidFill>
                  <a:srgbClr val="002577"/>
                </a:solidFill>
                <a:latin typeface="Arial"/>
                <a:cs typeface="Arial"/>
              </a:rPr>
              <a:t>system</a:t>
            </a:r>
            <a:endParaRPr sz="1100" dirty="0">
              <a:latin typeface="Arial"/>
              <a:cs typeface="Arial"/>
            </a:endParaRPr>
          </a:p>
          <a:p>
            <a:pPr marL="599440" lvl="1" indent="-122555">
              <a:lnSpc>
                <a:spcPct val="100000"/>
              </a:lnSpc>
              <a:spcBef>
                <a:spcPts val="320"/>
              </a:spcBef>
              <a:buFont typeface="Wingdings"/>
              <a:buChar char=""/>
              <a:tabLst>
                <a:tab pos="600075" algn="l"/>
              </a:tabLst>
            </a:pPr>
            <a:r>
              <a:rPr sz="1100" b="1" dirty="0">
                <a:solidFill>
                  <a:srgbClr val="00BDD4"/>
                </a:solidFill>
                <a:latin typeface="Arial"/>
                <a:cs typeface="Arial"/>
              </a:rPr>
              <a:t>Group</a:t>
            </a:r>
            <a:r>
              <a:rPr sz="1100" b="1" spc="-55" dirty="0">
                <a:solidFill>
                  <a:srgbClr val="00BDD4"/>
                </a:solidFill>
                <a:latin typeface="Arial"/>
                <a:cs typeface="Arial"/>
              </a:rPr>
              <a:t> </a:t>
            </a:r>
            <a:r>
              <a:rPr sz="1100" b="1" dirty="0">
                <a:solidFill>
                  <a:srgbClr val="00BDD4"/>
                </a:solidFill>
                <a:latin typeface="Arial"/>
                <a:cs typeface="Arial"/>
              </a:rPr>
              <a:t>Health</a:t>
            </a:r>
            <a:r>
              <a:rPr sz="1100" b="1" spc="-40" dirty="0">
                <a:solidFill>
                  <a:srgbClr val="00BDD4"/>
                </a:solidFill>
                <a:latin typeface="Arial"/>
                <a:cs typeface="Arial"/>
              </a:rPr>
              <a:t> </a:t>
            </a:r>
            <a:r>
              <a:rPr sz="1100" b="1" dirty="0">
                <a:solidFill>
                  <a:srgbClr val="00BDD4"/>
                </a:solidFill>
                <a:latin typeface="Arial"/>
                <a:cs typeface="Arial"/>
              </a:rPr>
              <a:t>Plan</a:t>
            </a:r>
            <a:r>
              <a:rPr sz="1100" b="1" spc="-25" dirty="0">
                <a:solidFill>
                  <a:srgbClr val="00BDD4"/>
                </a:solidFill>
                <a:latin typeface="Arial"/>
                <a:cs typeface="Arial"/>
              </a:rPr>
              <a:t> </a:t>
            </a:r>
            <a:r>
              <a:rPr sz="1100" b="1" dirty="0">
                <a:solidFill>
                  <a:srgbClr val="00BDD4"/>
                </a:solidFill>
                <a:latin typeface="Arial"/>
                <a:cs typeface="Arial"/>
              </a:rPr>
              <a:t>Number</a:t>
            </a:r>
            <a:r>
              <a:rPr sz="1100" b="1" spc="-20" dirty="0">
                <a:solidFill>
                  <a:srgbClr val="00BDD4"/>
                </a:solidFill>
                <a:latin typeface="Arial"/>
                <a:cs typeface="Arial"/>
              </a:rPr>
              <a:t> </a:t>
            </a:r>
            <a:r>
              <a:rPr sz="1100" dirty="0">
                <a:solidFill>
                  <a:srgbClr val="00BDD4"/>
                </a:solidFill>
                <a:latin typeface="Arial"/>
                <a:cs typeface="Arial"/>
              </a:rPr>
              <a:t>will</a:t>
            </a:r>
            <a:r>
              <a:rPr sz="1100" spc="10" dirty="0">
                <a:solidFill>
                  <a:srgbClr val="00BDD4"/>
                </a:solidFill>
                <a:latin typeface="Arial"/>
                <a:cs typeface="Arial"/>
              </a:rPr>
              <a:t> </a:t>
            </a:r>
            <a:r>
              <a:rPr sz="1100" dirty="0">
                <a:solidFill>
                  <a:srgbClr val="00BDD4"/>
                </a:solidFill>
                <a:latin typeface="Arial"/>
                <a:cs typeface="Arial"/>
              </a:rPr>
              <a:t>be</a:t>
            </a:r>
            <a:r>
              <a:rPr sz="1100" spc="-25" dirty="0">
                <a:solidFill>
                  <a:srgbClr val="00BDD4"/>
                </a:solidFill>
                <a:latin typeface="Arial"/>
                <a:cs typeface="Arial"/>
              </a:rPr>
              <a:t> </a:t>
            </a:r>
            <a:r>
              <a:rPr sz="1100" dirty="0">
                <a:solidFill>
                  <a:srgbClr val="00BDD4"/>
                </a:solidFill>
                <a:latin typeface="Arial"/>
                <a:cs typeface="Arial"/>
              </a:rPr>
              <a:t>the</a:t>
            </a:r>
            <a:r>
              <a:rPr sz="1100" spc="-45" dirty="0">
                <a:solidFill>
                  <a:srgbClr val="00BDD4"/>
                </a:solidFill>
                <a:latin typeface="Arial"/>
                <a:cs typeface="Arial"/>
              </a:rPr>
              <a:t> </a:t>
            </a:r>
            <a:r>
              <a:rPr sz="1100" dirty="0">
                <a:solidFill>
                  <a:srgbClr val="00BDD4"/>
                </a:solidFill>
                <a:latin typeface="Arial"/>
                <a:cs typeface="Arial"/>
              </a:rPr>
              <a:t>unique</a:t>
            </a:r>
            <a:r>
              <a:rPr sz="1100" spc="-30" dirty="0">
                <a:solidFill>
                  <a:srgbClr val="00BDD4"/>
                </a:solidFill>
                <a:latin typeface="Arial"/>
                <a:cs typeface="Arial"/>
              </a:rPr>
              <a:t> </a:t>
            </a:r>
            <a:r>
              <a:rPr sz="1100" dirty="0">
                <a:solidFill>
                  <a:srgbClr val="00BDD4"/>
                </a:solidFill>
                <a:latin typeface="Arial"/>
                <a:cs typeface="Arial"/>
              </a:rPr>
              <a:t>plan</a:t>
            </a:r>
            <a:r>
              <a:rPr sz="1100" spc="-20" dirty="0">
                <a:solidFill>
                  <a:srgbClr val="00BDD4"/>
                </a:solidFill>
                <a:latin typeface="Arial"/>
                <a:cs typeface="Arial"/>
              </a:rPr>
              <a:t> </a:t>
            </a:r>
            <a:r>
              <a:rPr sz="1100" dirty="0">
                <a:solidFill>
                  <a:srgbClr val="00BDD4"/>
                </a:solidFill>
                <a:latin typeface="Arial"/>
                <a:cs typeface="Arial"/>
              </a:rPr>
              <a:t>identification</a:t>
            </a:r>
            <a:r>
              <a:rPr sz="1100" spc="-25" dirty="0">
                <a:solidFill>
                  <a:srgbClr val="00BDD4"/>
                </a:solidFill>
                <a:latin typeface="Arial"/>
                <a:cs typeface="Arial"/>
              </a:rPr>
              <a:t> </a:t>
            </a:r>
            <a:r>
              <a:rPr sz="1100" spc="-10" dirty="0">
                <a:solidFill>
                  <a:srgbClr val="00BDD4"/>
                </a:solidFill>
                <a:latin typeface="Arial"/>
                <a:cs typeface="Arial"/>
              </a:rPr>
              <a:t>number.</a:t>
            </a:r>
            <a:endParaRPr sz="1100" dirty="0">
              <a:latin typeface="Arial"/>
              <a:cs typeface="Arial"/>
            </a:endParaRPr>
          </a:p>
          <a:p>
            <a:pPr marL="1099185" lvl="2" indent="-172720">
              <a:lnSpc>
                <a:spcPct val="100000"/>
              </a:lnSpc>
              <a:spcBef>
                <a:spcPts val="520"/>
              </a:spcBef>
              <a:buClr>
                <a:srgbClr val="00BDD4"/>
              </a:buClr>
              <a:buSzPct val="109090"/>
              <a:buFont typeface="Wingdings"/>
              <a:buChar char=""/>
              <a:tabLst>
                <a:tab pos="1099820" algn="l"/>
              </a:tabLst>
            </a:pPr>
            <a:r>
              <a:rPr sz="1100" dirty="0">
                <a:solidFill>
                  <a:srgbClr val="002577"/>
                </a:solidFill>
                <a:latin typeface="Arial"/>
                <a:cs typeface="Arial"/>
              </a:rPr>
              <a:t>UHC</a:t>
            </a:r>
            <a:r>
              <a:rPr sz="1100" spc="-20" dirty="0">
                <a:solidFill>
                  <a:srgbClr val="002577"/>
                </a:solidFill>
                <a:latin typeface="Arial"/>
                <a:cs typeface="Arial"/>
              </a:rPr>
              <a:t> </a:t>
            </a:r>
            <a:r>
              <a:rPr sz="1100" dirty="0">
                <a:solidFill>
                  <a:srgbClr val="002577"/>
                </a:solidFill>
                <a:latin typeface="Arial"/>
                <a:cs typeface="Arial"/>
              </a:rPr>
              <a:t>will</a:t>
            </a:r>
            <a:r>
              <a:rPr sz="1100" spc="20" dirty="0">
                <a:solidFill>
                  <a:srgbClr val="002577"/>
                </a:solidFill>
                <a:latin typeface="Arial"/>
                <a:cs typeface="Arial"/>
              </a:rPr>
              <a:t> </a:t>
            </a:r>
            <a:r>
              <a:rPr sz="1100" dirty="0">
                <a:solidFill>
                  <a:srgbClr val="002577"/>
                </a:solidFill>
                <a:latin typeface="Arial"/>
                <a:cs typeface="Arial"/>
              </a:rPr>
              <a:t>use</a:t>
            </a:r>
            <a:r>
              <a:rPr sz="1100" spc="-2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b="1" dirty="0">
                <a:solidFill>
                  <a:srgbClr val="002577"/>
                </a:solidFill>
                <a:latin typeface="Arial"/>
                <a:cs typeface="Arial"/>
              </a:rPr>
              <a:t>EIN</a:t>
            </a:r>
            <a:r>
              <a:rPr sz="1100" b="1" spc="-25" dirty="0">
                <a:solidFill>
                  <a:srgbClr val="002577"/>
                </a:solidFill>
                <a:latin typeface="Arial"/>
                <a:cs typeface="Arial"/>
              </a:rPr>
              <a:t> </a:t>
            </a:r>
            <a:r>
              <a:rPr sz="1100" dirty="0">
                <a:solidFill>
                  <a:srgbClr val="002577"/>
                </a:solidFill>
                <a:latin typeface="Arial"/>
                <a:cs typeface="Arial"/>
              </a:rPr>
              <a:t>from</a:t>
            </a:r>
            <a:r>
              <a:rPr sz="1100" spc="-50" dirty="0">
                <a:solidFill>
                  <a:srgbClr val="002577"/>
                </a:solidFill>
                <a:latin typeface="Arial"/>
                <a:cs typeface="Arial"/>
              </a:rPr>
              <a:t> </a:t>
            </a:r>
            <a:r>
              <a:rPr sz="1100" dirty="0">
                <a:solidFill>
                  <a:srgbClr val="002577"/>
                </a:solidFill>
                <a:latin typeface="Arial"/>
                <a:cs typeface="Arial"/>
              </a:rPr>
              <a:t>our</a:t>
            </a:r>
            <a:r>
              <a:rPr sz="1100" spc="-30" dirty="0">
                <a:solidFill>
                  <a:srgbClr val="002577"/>
                </a:solidFill>
                <a:latin typeface="Arial"/>
                <a:cs typeface="Arial"/>
              </a:rPr>
              <a:t> </a:t>
            </a:r>
            <a:r>
              <a:rPr sz="1100" dirty="0">
                <a:solidFill>
                  <a:srgbClr val="002577"/>
                </a:solidFill>
                <a:latin typeface="Arial"/>
                <a:cs typeface="Arial"/>
              </a:rPr>
              <a:t>system</a:t>
            </a:r>
            <a:r>
              <a:rPr sz="1100" spc="-45" dirty="0">
                <a:solidFill>
                  <a:srgbClr val="002577"/>
                </a:solidFill>
                <a:latin typeface="Arial"/>
                <a:cs typeface="Arial"/>
              </a:rPr>
              <a:t> </a:t>
            </a:r>
            <a:r>
              <a:rPr sz="1100" dirty="0">
                <a:solidFill>
                  <a:srgbClr val="002577"/>
                </a:solidFill>
                <a:latin typeface="Arial"/>
                <a:cs typeface="Arial"/>
              </a:rPr>
              <a:t>as</a:t>
            </a:r>
            <a:r>
              <a:rPr sz="1100" spc="-25"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unique</a:t>
            </a:r>
            <a:r>
              <a:rPr sz="1100" spc="-25" dirty="0">
                <a:solidFill>
                  <a:srgbClr val="002577"/>
                </a:solidFill>
                <a:latin typeface="Arial"/>
                <a:cs typeface="Arial"/>
              </a:rPr>
              <a:t> </a:t>
            </a:r>
            <a:r>
              <a:rPr sz="1100" dirty="0">
                <a:solidFill>
                  <a:srgbClr val="002577"/>
                </a:solidFill>
                <a:latin typeface="Arial"/>
                <a:cs typeface="Arial"/>
              </a:rPr>
              <a:t>plan</a:t>
            </a:r>
            <a:r>
              <a:rPr sz="1100" spc="-15" dirty="0">
                <a:solidFill>
                  <a:srgbClr val="002577"/>
                </a:solidFill>
                <a:latin typeface="Arial"/>
                <a:cs typeface="Arial"/>
              </a:rPr>
              <a:t> </a:t>
            </a:r>
            <a:r>
              <a:rPr sz="1100" dirty="0">
                <a:solidFill>
                  <a:srgbClr val="002577"/>
                </a:solidFill>
                <a:latin typeface="Arial"/>
                <a:cs typeface="Arial"/>
              </a:rPr>
              <a:t>identification</a:t>
            </a:r>
            <a:r>
              <a:rPr sz="1100" spc="-20" dirty="0">
                <a:solidFill>
                  <a:srgbClr val="002577"/>
                </a:solidFill>
                <a:latin typeface="Arial"/>
                <a:cs typeface="Arial"/>
              </a:rPr>
              <a:t> </a:t>
            </a:r>
            <a:r>
              <a:rPr sz="1100" spc="-10" dirty="0">
                <a:solidFill>
                  <a:srgbClr val="002577"/>
                </a:solidFill>
                <a:latin typeface="Arial"/>
                <a:cs typeface="Arial"/>
              </a:rPr>
              <a:t>number</a:t>
            </a:r>
            <a:endParaRPr sz="1100" dirty="0">
              <a:latin typeface="Arial"/>
              <a:cs typeface="Arial"/>
            </a:endParaRPr>
          </a:p>
          <a:p>
            <a:pPr marL="1099185" lvl="2" indent="-172720">
              <a:spcBef>
                <a:spcPts val="300"/>
              </a:spcBef>
              <a:buClr>
                <a:srgbClr val="00BDD4"/>
              </a:buClr>
              <a:buSzPct val="109090"/>
              <a:buFont typeface="Wingdings"/>
              <a:buChar char=""/>
              <a:tabLst>
                <a:tab pos="1099820" algn="l"/>
              </a:tabLst>
            </a:pPr>
            <a:r>
              <a:rPr sz="1100" dirty="0">
                <a:solidFill>
                  <a:srgbClr val="002577"/>
                </a:solidFill>
                <a:latin typeface="Arial"/>
                <a:cs typeface="Arial"/>
              </a:rPr>
              <a:t>UHC</a:t>
            </a:r>
            <a:r>
              <a:rPr sz="1100" spc="-15" dirty="0">
                <a:solidFill>
                  <a:srgbClr val="002577"/>
                </a:solidFill>
                <a:latin typeface="Arial"/>
                <a:cs typeface="Arial"/>
              </a:rPr>
              <a:t> </a:t>
            </a:r>
            <a:r>
              <a:rPr sz="1100" dirty="0">
                <a:solidFill>
                  <a:srgbClr val="002577"/>
                </a:solidFill>
                <a:latin typeface="Arial"/>
                <a:cs typeface="Arial"/>
              </a:rPr>
              <a:t>will</a:t>
            </a:r>
            <a:r>
              <a:rPr lang="en-US" sz="1100" spc="20" dirty="0">
                <a:solidFill>
                  <a:srgbClr val="002577"/>
                </a:solidFill>
                <a:latin typeface="Arial"/>
                <a:cs typeface="Arial"/>
              </a:rPr>
              <a:t> </a:t>
            </a:r>
            <a:r>
              <a:rPr sz="1100" b="1" dirty="0">
                <a:solidFill>
                  <a:srgbClr val="002577"/>
                </a:solidFill>
                <a:latin typeface="Arial"/>
                <a:cs typeface="Arial"/>
              </a:rPr>
              <a:t>reconcile</a:t>
            </a:r>
            <a:r>
              <a:rPr sz="1100" b="1" spc="-30"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Sponsor</a:t>
            </a:r>
            <a:r>
              <a:rPr sz="1100" spc="-15" dirty="0">
                <a:solidFill>
                  <a:srgbClr val="002577"/>
                </a:solidFill>
                <a:latin typeface="Arial"/>
                <a:cs typeface="Arial"/>
              </a:rPr>
              <a:t> </a:t>
            </a:r>
            <a:r>
              <a:rPr sz="1100" b="1" dirty="0">
                <a:solidFill>
                  <a:srgbClr val="002577"/>
                </a:solidFill>
                <a:latin typeface="Arial"/>
                <a:cs typeface="Arial"/>
              </a:rPr>
              <a:t>EIN</a:t>
            </a:r>
            <a:r>
              <a:rPr sz="1100" b="1" spc="-20" dirty="0">
                <a:solidFill>
                  <a:srgbClr val="002577"/>
                </a:solidFill>
                <a:latin typeface="Arial"/>
                <a:cs typeface="Arial"/>
              </a:rPr>
              <a:t> </a:t>
            </a:r>
            <a:r>
              <a:rPr sz="1100" dirty="0">
                <a:solidFill>
                  <a:srgbClr val="002577"/>
                </a:solidFill>
                <a:latin typeface="Arial"/>
                <a:cs typeface="Arial"/>
              </a:rPr>
              <a:t>from</a:t>
            </a:r>
            <a:r>
              <a:rPr sz="1100" spc="-6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b="1" spc="-20" dirty="0">
                <a:solidFill>
                  <a:srgbClr val="002577"/>
                </a:solidFill>
                <a:latin typeface="Arial"/>
                <a:cs typeface="Arial"/>
              </a:rPr>
              <a:t>5500</a:t>
            </a:r>
            <a:endParaRPr sz="1100" dirty="0">
              <a:latin typeface="Arial"/>
              <a:cs typeface="Arial"/>
            </a:endParaRPr>
          </a:p>
          <a:p>
            <a:pPr marL="1099185">
              <a:lnSpc>
                <a:spcPct val="100000"/>
              </a:lnSpc>
            </a:pPr>
            <a:r>
              <a:rPr sz="1100" spc="-10" dirty="0">
                <a:solidFill>
                  <a:srgbClr val="002577"/>
                </a:solidFill>
                <a:latin typeface="Arial"/>
                <a:cs typeface="Arial"/>
              </a:rPr>
              <a:t>website</a:t>
            </a:r>
            <a:endParaRPr sz="1100" dirty="0">
              <a:latin typeface="Arial"/>
              <a:cs typeface="Arial"/>
            </a:endParaRPr>
          </a:p>
          <a:p>
            <a:pPr marL="1099185" lvl="2" indent="-172720">
              <a:lnSpc>
                <a:spcPct val="100000"/>
              </a:lnSpc>
              <a:buClr>
                <a:srgbClr val="00BDD4"/>
              </a:buClr>
              <a:buSzPct val="109090"/>
              <a:buFont typeface="Wingdings"/>
              <a:buChar char=""/>
              <a:tabLst>
                <a:tab pos="1099820" algn="l"/>
              </a:tabLst>
            </a:pPr>
            <a:r>
              <a:rPr sz="1100" dirty="0">
                <a:solidFill>
                  <a:srgbClr val="002577"/>
                </a:solidFill>
                <a:latin typeface="Arial"/>
                <a:cs typeface="Arial"/>
              </a:rPr>
              <a:t>For</a:t>
            </a:r>
            <a:r>
              <a:rPr sz="1100" spc="-45" dirty="0">
                <a:solidFill>
                  <a:srgbClr val="002577"/>
                </a:solidFill>
                <a:latin typeface="Arial"/>
                <a:cs typeface="Arial"/>
              </a:rPr>
              <a:t> </a:t>
            </a:r>
            <a:r>
              <a:rPr sz="1100" dirty="0">
                <a:solidFill>
                  <a:srgbClr val="002577"/>
                </a:solidFill>
                <a:latin typeface="Arial"/>
                <a:cs typeface="Arial"/>
              </a:rPr>
              <a:t>companies</a:t>
            </a:r>
            <a:r>
              <a:rPr sz="1100" spc="-30" dirty="0">
                <a:solidFill>
                  <a:srgbClr val="002577"/>
                </a:solidFill>
                <a:latin typeface="Arial"/>
                <a:cs typeface="Arial"/>
              </a:rPr>
              <a:t> </a:t>
            </a:r>
            <a:r>
              <a:rPr sz="1100" dirty="0">
                <a:solidFill>
                  <a:srgbClr val="002577"/>
                </a:solidFill>
                <a:latin typeface="Arial"/>
                <a:cs typeface="Arial"/>
              </a:rPr>
              <a:t>that</a:t>
            </a:r>
            <a:r>
              <a:rPr sz="1100" spc="-45" dirty="0">
                <a:solidFill>
                  <a:srgbClr val="002577"/>
                </a:solidFill>
                <a:latin typeface="Arial"/>
                <a:cs typeface="Arial"/>
              </a:rPr>
              <a:t> </a:t>
            </a:r>
            <a:r>
              <a:rPr sz="1100" dirty="0">
                <a:solidFill>
                  <a:srgbClr val="002577"/>
                </a:solidFill>
                <a:latin typeface="Arial"/>
                <a:cs typeface="Arial"/>
              </a:rPr>
              <a:t>use</a:t>
            </a:r>
            <a:r>
              <a:rPr sz="1100" spc="-30" dirty="0">
                <a:solidFill>
                  <a:srgbClr val="002577"/>
                </a:solidFill>
                <a:latin typeface="Arial"/>
                <a:cs typeface="Arial"/>
              </a:rPr>
              <a:t> </a:t>
            </a:r>
            <a:r>
              <a:rPr sz="1100" dirty="0">
                <a:solidFill>
                  <a:srgbClr val="002577"/>
                </a:solidFill>
                <a:latin typeface="Arial"/>
                <a:cs typeface="Arial"/>
              </a:rPr>
              <a:t>multiple</a:t>
            </a:r>
            <a:r>
              <a:rPr sz="1100" spc="-20" dirty="0">
                <a:solidFill>
                  <a:srgbClr val="002577"/>
                </a:solidFill>
                <a:latin typeface="Arial"/>
                <a:cs typeface="Arial"/>
              </a:rPr>
              <a:t> </a:t>
            </a:r>
            <a:r>
              <a:rPr sz="1100" dirty="0">
                <a:solidFill>
                  <a:srgbClr val="002577"/>
                </a:solidFill>
                <a:latin typeface="Arial"/>
                <a:cs typeface="Arial"/>
              </a:rPr>
              <a:t>EINs,</a:t>
            </a:r>
            <a:r>
              <a:rPr sz="1100" spc="-35" dirty="0">
                <a:solidFill>
                  <a:srgbClr val="002577"/>
                </a:solidFill>
                <a:latin typeface="Arial"/>
                <a:cs typeface="Arial"/>
              </a:rPr>
              <a:t> </a:t>
            </a:r>
            <a:r>
              <a:rPr sz="1100" dirty="0">
                <a:solidFill>
                  <a:srgbClr val="002577"/>
                </a:solidFill>
                <a:latin typeface="Arial"/>
                <a:cs typeface="Arial"/>
              </a:rPr>
              <a:t>UHC</a:t>
            </a:r>
            <a:r>
              <a:rPr sz="1100" spc="-10" dirty="0">
                <a:solidFill>
                  <a:srgbClr val="002577"/>
                </a:solidFill>
                <a:latin typeface="Arial"/>
                <a:cs typeface="Arial"/>
              </a:rPr>
              <a:t> </a:t>
            </a:r>
            <a:r>
              <a:rPr sz="1100" dirty="0">
                <a:solidFill>
                  <a:srgbClr val="002577"/>
                </a:solidFill>
                <a:latin typeface="Arial"/>
                <a:cs typeface="Arial"/>
              </a:rPr>
              <a:t>will</a:t>
            </a:r>
            <a:r>
              <a:rPr sz="1100" spc="15" dirty="0">
                <a:solidFill>
                  <a:srgbClr val="002577"/>
                </a:solidFill>
                <a:latin typeface="Arial"/>
                <a:cs typeface="Arial"/>
              </a:rPr>
              <a:t> </a:t>
            </a:r>
            <a:r>
              <a:rPr sz="1100" dirty="0">
                <a:solidFill>
                  <a:srgbClr val="002577"/>
                </a:solidFill>
                <a:latin typeface="Arial"/>
                <a:cs typeface="Arial"/>
              </a:rPr>
              <a:t>use</a:t>
            </a:r>
            <a:r>
              <a:rPr sz="1100" spc="-30" dirty="0">
                <a:solidFill>
                  <a:srgbClr val="002577"/>
                </a:solidFill>
                <a:latin typeface="Arial"/>
                <a:cs typeface="Arial"/>
              </a:rPr>
              <a:t> </a:t>
            </a:r>
            <a:r>
              <a:rPr sz="1100" dirty="0">
                <a:solidFill>
                  <a:srgbClr val="002577"/>
                </a:solidFill>
                <a:latin typeface="Arial"/>
                <a:cs typeface="Arial"/>
              </a:rPr>
              <a:t>the</a:t>
            </a:r>
            <a:r>
              <a:rPr sz="1100" spc="-45" dirty="0">
                <a:solidFill>
                  <a:srgbClr val="002577"/>
                </a:solidFill>
                <a:latin typeface="Arial"/>
                <a:cs typeface="Arial"/>
              </a:rPr>
              <a:t> </a:t>
            </a:r>
            <a:r>
              <a:rPr sz="1100" dirty="0">
                <a:solidFill>
                  <a:srgbClr val="002577"/>
                </a:solidFill>
                <a:latin typeface="Arial"/>
                <a:cs typeface="Arial"/>
              </a:rPr>
              <a:t>primary</a:t>
            </a:r>
            <a:r>
              <a:rPr sz="1100" spc="-50" dirty="0">
                <a:solidFill>
                  <a:srgbClr val="002577"/>
                </a:solidFill>
                <a:latin typeface="Arial"/>
                <a:cs typeface="Arial"/>
              </a:rPr>
              <a:t> </a:t>
            </a:r>
            <a:r>
              <a:rPr sz="1100" dirty="0">
                <a:solidFill>
                  <a:srgbClr val="002577"/>
                </a:solidFill>
                <a:latin typeface="Arial"/>
                <a:cs typeface="Arial"/>
              </a:rPr>
              <a:t>EIN</a:t>
            </a:r>
            <a:r>
              <a:rPr sz="1100" spc="-35" dirty="0">
                <a:solidFill>
                  <a:srgbClr val="002577"/>
                </a:solidFill>
                <a:latin typeface="Arial"/>
                <a:cs typeface="Arial"/>
              </a:rPr>
              <a:t> </a:t>
            </a:r>
            <a:r>
              <a:rPr sz="1100" dirty="0">
                <a:solidFill>
                  <a:srgbClr val="002577"/>
                </a:solidFill>
                <a:latin typeface="Arial"/>
                <a:cs typeface="Arial"/>
              </a:rPr>
              <a:t>associated</a:t>
            </a:r>
            <a:r>
              <a:rPr sz="1100" spc="-25" dirty="0">
                <a:solidFill>
                  <a:srgbClr val="002577"/>
                </a:solidFill>
                <a:latin typeface="Arial"/>
                <a:cs typeface="Arial"/>
              </a:rPr>
              <a:t> </a:t>
            </a:r>
            <a:r>
              <a:rPr sz="1100" dirty="0">
                <a:solidFill>
                  <a:srgbClr val="002577"/>
                </a:solidFill>
                <a:latin typeface="Arial"/>
                <a:cs typeface="Arial"/>
              </a:rPr>
              <a:t>with</a:t>
            </a:r>
            <a:r>
              <a:rPr sz="1100" spc="-20" dirty="0">
                <a:solidFill>
                  <a:srgbClr val="002577"/>
                </a:solidFill>
                <a:latin typeface="Arial"/>
                <a:cs typeface="Arial"/>
              </a:rPr>
              <a:t> </a:t>
            </a:r>
            <a:r>
              <a:rPr sz="1100" spc="-25" dirty="0">
                <a:solidFill>
                  <a:srgbClr val="002577"/>
                </a:solidFill>
                <a:latin typeface="Arial"/>
                <a:cs typeface="Arial"/>
              </a:rPr>
              <a:t>the</a:t>
            </a:r>
            <a:r>
              <a:rPr lang="en-US" sz="1100" spc="-25" dirty="0">
                <a:solidFill>
                  <a:srgbClr val="002577"/>
                </a:solidFill>
                <a:latin typeface="Arial"/>
                <a:cs typeface="Arial"/>
              </a:rPr>
              <a:t> </a:t>
            </a:r>
            <a:r>
              <a:rPr sz="1100" b="1" spc="-20" dirty="0">
                <a:solidFill>
                  <a:srgbClr val="002577"/>
                </a:solidFill>
                <a:latin typeface="Arial"/>
                <a:cs typeface="Arial"/>
              </a:rPr>
              <a:t>5500</a:t>
            </a:r>
            <a:endParaRPr sz="1100" dirty="0">
              <a:latin typeface="Arial"/>
              <a:cs typeface="Arial"/>
            </a:endParaRPr>
          </a:p>
          <a:p>
            <a:pPr marL="447675">
              <a:lnSpc>
                <a:spcPts val="1255"/>
              </a:lnSpc>
              <a:spcBef>
                <a:spcPts val="1055"/>
              </a:spcBef>
            </a:pPr>
            <a:r>
              <a:rPr lang="en-US" sz="1100" dirty="0">
                <a:solidFill>
                  <a:srgbClr val="002577"/>
                </a:solidFill>
                <a:latin typeface="Arial"/>
                <a:cs typeface="Arial"/>
              </a:rPr>
              <a:t>Please note: </a:t>
            </a:r>
            <a:r>
              <a:rPr sz="1100" dirty="0">
                <a:solidFill>
                  <a:srgbClr val="002577"/>
                </a:solidFill>
                <a:latin typeface="Arial"/>
                <a:cs typeface="Arial"/>
              </a:rPr>
              <a:t>Any</a:t>
            </a:r>
            <a:r>
              <a:rPr sz="1100" spc="-30" dirty="0">
                <a:solidFill>
                  <a:srgbClr val="002577"/>
                </a:solidFill>
                <a:latin typeface="Arial"/>
                <a:cs typeface="Arial"/>
              </a:rPr>
              <a:t> </a:t>
            </a:r>
            <a:r>
              <a:rPr sz="1100" dirty="0">
                <a:solidFill>
                  <a:srgbClr val="002577"/>
                </a:solidFill>
                <a:latin typeface="Arial"/>
                <a:cs typeface="Arial"/>
              </a:rPr>
              <a:t>entity</a:t>
            </a:r>
            <a:r>
              <a:rPr sz="1100" spc="-30" dirty="0">
                <a:solidFill>
                  <a:srgbClr val="002577"/>
                </a:solidFill>
                <a:latin typeface="Arial"/>
                <a:cs typeface="Arial"/>
              </a:rPr>
              <a:t> </a:t>
            </a:r>
            <a:r>
              <a:rPr sz="1100" dirty="0">
                <a:solidFill>
                  <a:srgbClr val="002577"/>
                </a:solidFill>
                <a:latin typeface="Arial"/>
                <a:cs typeface="Arial"/>
              </a:rPr>
              <a:t>that</a:t>
            </a:r>
            <a:r>
              <a:rPr sz="1100" spc="-30" dirty="0">
                <a:solidFill>
                  <a:srgbClr val="002577"/>
                </a:solidFill>
                <a:latin typeface="Arial"/>
                <a:cs typeface="Arial"/>
              </a:rPr>
              <a:t> </a:t>
            </a:r>
            <a:r>
              <a:rPr sz="1100" dirty="0">
                <a:solidFill>
                  <a:srgbClr val="002577"/>
                </a:solidFill>
                <a:latin typeface="Arial"/>
                <a:cs typeface="Arial"/>
              </a:rPr>
              <a:t>submits</a:t>
            </a:r>
            <a:r>
              <a:rPr sz="1100" spc="-30" dirty="0">
                <a:solidFill>
                  <a:srgbClr val="002577"/>
                </a:solidFill>
                <a:latin typeface="Arial"/>
                <a:cs typeface="Arial"/>
              </a:rPr>
              <a:t> </a:t>
            </a:r>
            <a:r>
              <a:rPr sz="1100" dirty="0">
                <a:solidFill>
                  <a:srgbClr val="002577"/>
                </a:solidFill>
                <a:latin typeface="Arial"/>
                <a:cs typeface="Arial"/>
              </a:rPr>
              <a:t>a</a:t>
            </a:r>
            <a:r>
              <a:rPr sz="1100" spc="-20" dirty="0">
                <a:solidFill>
                  <a:srgbClr val="002577"/>
                </a:solidFill>
                <a:latin typeface="Arial"/>
                <a:cs typeface="Arial"/>
              </a:rPr>
              <a:t> </a:t>
            </a:r>
            <a:r>
              <a:rPr lang="en-US" sz="1100" dirty="0">
                <a:solidFill>
                  <a:srgbClr val="002577"/>
                </a:solidFill>
                <a:latin typeface="Arial"/>
                <a:cs typeface="Arial"/>
              </a:rPr>
              <a:t>D</a:t>
            </a:r>
            <a:r>
              <a:rPr sz="1100" dirty="0">
                <a:solidFill>
                  <a:srgbClr val="002577"/>
                </a:solidFill>
                <a:latin typeface="Arial"/>
                <a:cs typeface="Arial"/>
              </a:rPr>
              <a:t>ata</a:t>
            </a:r>
            <a:r>
              <a:rPr sz="1100" spc="-25" dirty="0">
                <a:solidFill>
                  <a:srgbClr val="002577"/>
                </a:solidFill>
                <a:latin typeface="Arial"/>
                <a:cs typeface="Arial"/>
              </a:rPr>
              <a:t> </a:t>
            </a:r>
            <a:r>
              <a:rPr sz="1100" dirty="0">
                <a:solidFill>
                  <a:srgbClr val="002577"/>
                </a:solidFill>
                <a:latin typeface="Arial"/>
                <a:cs typeface="Arial"/>
              </a:rPr>
              <a:t>file,</a:t>
            </a:r>
            <a:r>
              <a:rPr sz="1100" spc="-25" dirty="0">
                <a:solidFill>
                  <a:srgbClr val="002577"/>
                </a:solidFill>
                <a:latin typeface="Arial"/>
                <a:cs typeface="Arial"/>
              </a:rPr>
              <a:t> </a:t>
            </a:r>
            <a:r>
              <a:rPr sz="1100" dirty="0">
                <a:solidFill>
                  <a:srgbClr val="002577"/>
                </a:solidFill>
                <a:latin typeface="Arial"/>
                <a:cs typeface="Arial"/>
              </a:rPr>
              <a:t>must</a:t>
            </a:r>
            <a:r>
              <a:rPr sz="1100" spc="-40" dirty="0">
                <a:solidFill>
                  <a:srgbClr val="002577"/>
                </a:solidFill>
                <a:latin typeface="Arial"/>
                <a:cs typeface="Arial"/>
              </a:rPr>
              <a:t> </a:t>
            </a:r>
            <a:r>
              <a:rPr sz="1100" dirty="0">
                <a:solidFill>
                  <a:srgbClr val="002577"/>
                </a:solidFill>
                <a:latin typeface="Arial"/>
                <a:cs typeface="Arial"/>
              </a:rPr>
              <a:t>also</a:t>
            </a:r>
            <a:r>
              <a:rPr sz="1100" spc="-15" dirty="0">
                <a:solidFill>
                  <a:srgbClr val="002577"/>
                </a:solidFill>
                <a:latin typeface="Arial"/>
                <a:cs typeface="Arial"/>
              </a:rPr>
              <a:t> </a:t>
            </a:r>
            <a:r>
              <a:rPr sz="1100" dirty="0">
                <a:solidFill>
                  <a:srgbClr val="002577"/>
                </a:solidFill>
                <a:latin typeface="Arial"/>
                <a:cs typeface="Arial"/>
              </a:rPr>
              <a:t>submit</a:t>
            </a:r>
            <a:r>
              <a:rPr sz="1100" spc="-25" dirty="0">
                <a:solidFill>
                  <a:srgbClr val="002577"/>
                </a:solidFill>
                <a:latin typeface="Arial"/>
                <a:cs typeface="Arial"/>
              </a:rPr>
              <a:t> </a:t>
            </a:r>
            <a:r>
              <a:rPr sz="1100" dirty="0">
                <a:solidFill>
                  <a:srgbClr val="002577"/>
                </a:solidFill>
                <a:latin typeface="Arial"/>
                <a:cs typeface="Arial"/>
              </a:rPr>
              <a:t>a</a:t>
            </a:r>
            <a:r>
              <a:rPr sz="1100" spc="-20" dirty="0">
                <a:solidFill>
                  <a:srgbClr val="002577"/>
                </a:solidFill>
                <a:latin typeface="Arial"/>
                <a:cs typeface="Arial"/>
              </a:rPr>
              <a:t> </a:t>
            </a:r>
            <a:r>
              <a:rPr sz="1100" dirty="0">
                <a:solidFill>
                  <a:srgbClr val="002577"/>
                </a:solidFill>
                <a:latin typeface="Arial"/>
                <a:cs typeface="Arial"/>
              </a:rPr>
              <a:t>corresponding</a:t>
            </a:r>
            <a:r>
              <a:rPr sz="1100" spc="-30" dirty="0">
                <a:solidFill>
                  <a:srgbClr val="002577"/>
                </a:solidFill>
                <a:latin typeface="Arial"/>
                <a:cs typeface="Arial"/>
              </a:rPr>
              <a:t> </a:t>
            </a:r>
            <a:r>
              <a:rPr sz="1100" dirty="0">
                <a:solidFill>
                  <a:srgbClr val="002577"/>
                </a:solidFill>
                <a:latin typeface="Arial"/>
                <a:cs typeface="Arial"/>
              </a:rPr>
              <a:t>P2.</a:t>
            </a:r>
            <a:r>
              <a:rPr sz="1100" spc="305" dirty="0">
                <a:solidFill>
                  <a:srgbClr val="002577"/>
                </a:solidFill>
                <a:latin typeface="Arial"/>
                <a:cs typeface="Arial"/>
              </a:rPr>
              <a:t> </a:t>
            </a:r>
            <a:r>
              <a:rPr sz="1100" spc="-10" dirty="0">
                <a:solidFill>
                  <a:srgbClr val="002577"/>
                </a:solidFill>
                <a:latin typeface="Arial"/>
                <a:cs typeface="Arial"/>
              </a:rPr>
              <a:t>Therefore,</a:t>
            </a:r>
            <a:r>
              <a:rPr sz="1100" spc="-60" dirty="0">
                <a:solidFill>
                  <a:srgbClr val="002577"/>
                </a:solidFill>
                <a:latin typeface="Arial"/>
                <a:cs typeface="Arial"/>
              </a:rPr>
              <a:t> </a:t>
            </a:r>
            <a:r>
              <a:rPr sz="1100" dirty="0">
                <a:solidFill>
                  <a:srgbClr val="002577"/>
                </a:solidFill>
                <a:latin typeface="Arial"/>
                <a:cs typeface="Arial"/>
              </a:rPr>
              <a:t>there</a:t>
            </a:r>
            <a:r>
              <a:rPr sz="1100" spc="-45" dirty="0">
                <a:solidFill>
                  <a:srgbClr val="002577"/>
                </a:solidFill>
                <a:latin typeface="Arial"/>
                <a:cs typeface="Arial"/>
              </a:rPr>
              <a:t> </a:t>
            </a:r>
            <a:r>
              <a:rPr sz="1100" dirty="0">
                <a:solidFill>
                  <a:srgbClr val="002577"/>
                </a:solidFill>
                <a:latin typeface="Arial"/>
                <a:cs typeface="Arial"/>
              </a:rPr>
              <a:t>will</a:t>
            </a:r>
            <a:r>
              <a:rPr sz="1100" spc="25" dirty="0">
                <a:solidFill>
                  <a:srgbClr val="002577"/>
                </a:solidFill>
                <a:latin typeface="Arial"/>
                <a:cs typeface="Arial"/>
              </a:rPr>
              <a:t> </a:t>
            </a:r>
            <a:r>
              <a:rPr sz="1100" dirty="0">
                <a:solidFill>
                  <a:srgbClr val="002577"/>
                </a:solidFill>
                <a:latin typeface="Arial"/>
                <a:cs typeface="Arial"/>
              </a:rPr>
              <a:t>be</a:t>
            </a:r>
            <a:r>
              <a:rPr sz="1100" spc="-15" dirty="0">
                <a:solidFill>
                  <a:srgbClr val="002577"/>
                </a:solidFill>
                <a:latin typeface="Arial"/>
                <a:cs typeface="Arial"/>
              </a:rPr>
              <a:t> </a:t>
            </a:r>
            <a:r>
              <a:rPr sz="1100" spc="-10" dirty="0">
                <a:solidFill>
                  <a:srgbClr val="002577"/>
                </a:solidFill>
                <a:latin typeface="Arial"/>
                <a:cs typeface="Arial"/>
              </a:rPr>
              <a:t>multiple</a:t>
            </a:r>
            <a:r>
              <a:rPr lang="en-US" sz="1100" spc="-10" dirty="0">
                <a:solidFill>
                  <a:srgbClr val="002577"/>
                </a:solidFill>
                <a:latin typeface="Arial"/>
                <a:cs typeface="Arial"/>
              </a:rPr>
              <a:t> </a:t>
            </a:r>
            <a:r>
              <a:rPr sz="1100" spc="-10" dirty="0">
                <a:solidFill>
                  <a:srgbClr val="002577"/>
                </a:solidFill>
                <a:latin typeface="Arial"/>
                <a:cs typeface="Arial"/>
              </a:rPr>
              <a:t>submitters</a:t>
            </a:r>
            <a:r>
              <a:rPr sz="1100" spc="-20" dirty="0">
                <a:solidFill>
                  <a:srgbClr val="002577"/>
                </a:solidFill>
                <a:latin typeface="Arial"/>
                <a:cs typeface="Arial"/>
              </a:rPr>
              <a:t> </a:t>
            </a:r>
            <a:r>
              <a:rPr sz="1100" dirty="0">
                <a:solidFill>
                  <a:srgbClr val="002577"/>
                </a:solidFill>
                <a:latin typeface="Arial"/>
                <a:cs typeface="Arial"/>
              </a:rPr>
              <a:t>of</a:t>
            </a:r>
            <a:r>
              <a:rPr sz="1100" spc="15" dirty="0">
                <a:solidFill>
                  <a:srgbClr val="002577"/>
                </a:solidFill>
                <a:latin typeface="Arial"/>
                <a:cs typeface="Arial"/>
              </a:rPr>
              <a:t> </a:t>
            </a:r>
            <a:r>
              <a:rPr sz="1100" spc="-25" dirty="0">
                <a:solidFill>
                  <a:srgbClr val="002577"/>
                </a:solidFill>
                <a:latin typeface="Arial"/>
                <a:cs typeface="Arial"/>
              </a:rPr>
              <a:t>P2.</a:t>
            </a:r>
            <a:r>
              <a:rPr lang="en-US" sz="1100" spc="-25" dirty="0">
                <a:solidFill>
                  <a:srgbClr val="002577"/>
                </a:solidFill>
                <a:latin typeface="Arial"/>
                <a:cs typeface="Arial"/>
              </a:rPr>
              <a:t> The Client will submit a Master P2 record which will incorporate the details for all TPAs and PBMs who will be submitting Data on their behalf. </a:t>
            </a:r>
            <a:endParaRPr sz="1100" dirty="0">
              <a:latin typeface="Arial"/>
              <a:cs typeface="Arial"/>
            </a:endParaRPr>
          </a:p>
          <a:p>
            <a:pPr marL="469900" marR="406400">
              <a:lnSpc>
                <a:spcPct val="100000"/>
              </a:lnSpc>
              <a:spcBef>
                <a:spcPts val="300"/>
              </a:spcBef>
            </a:pPr>
            <a:r>
              <a:rPr sz="1100" b="1" dirty="0">
                <a:solidFill>
                  <a:srgbClr val="002577"/>
                </a:solidFill>
                <a:latin typeface="Arial"/>
                <a:cs typeface="Arial"/>
              </a:rPr>
              <a:t>Best</a:t>
            </a:r>
            <a:r>
              <a:rPr sz="1100" b="1" spc="-40" dirty="0">
                <a:solidFill>
                  <a:srgbClr val="002577"/>
                </a:solidFill>
                <a:latin typeface="Arial"/>
                <a:cs typeface="Arial"/>
              </a:rPr>
              <a:t> </a:t>
            </a:r>
            <a:r>
              <a:rPr sz="1100" b="1" dirty="0">
                <a:solidFill>
                  <a:srgbClr val="002577"/>
                </a:solidFill>
                <a:latin typeface="Arial"/>
                <a:cs typeface="Arial"/>
              </a:rPr>
              <a:t>practice:</a:t>
            </a:r>
            <a:r>
              <a:rPr sz="1100" b="1" spc="235" dirty="0">
                <a:solidFill>
                  <a:srgbClr val="002577"/>
                </a:solidFill>
                <a:latin typeface="Arial"/>
                <a:cs typeface="Arial"/>
              </a:rPr>
              <a:t> </a:t>
            </a:r>
            <a:r>
              <a:rPr lang="en-US" sz="1100" b="1" dirty="0">
                <a:solidFill>
                  <a:srgbClr val="00BDD4"/>
                </a:solidFill>
                <a:latin typeface="Arial"/>
                <a:cs typeface="Arial"/>
              </a:rPr>
              <a:t>As noted, data from the 5500 website should be used to ensure consistency in the submission of P2 by multiple parties.  The Client should use the Group Health Plan Name based on the Plan Sponsor Name and the Group Health Plan Number based on the Plan Sponsor EIN.</a:t>
            </a:r>
          </a:p>
          <a:p>
            <a:pPr marL="469900" marR="610235">
              <a:lnSpc>
                <a:spcPct val="115500"/>
              </a:lnSpc>
              <a:spcBef>
                <a:spcPts val="830"/>
              </a:spcBef>
            </a:pPr>
            <a:r>
              <a:rPr sz="1100" b="1" dirty="0">
                <a:solidFill>
                  <a:srgbClr val="002577"/>
                </a:solidFill>
                <a:latin typeface="Arial"/>
                <a:cs typeface="Arial"/>
              </a:rPr>
              <a:t>Narrative</a:t>
            </a:r>
            <a:r>
              <a:rPr sz="1050" baseline="27777" dirty="0">
                <a:solidFill>
                  <a:srgbClr val="002577"/>
                </a:solidFill>
                <a:latin typeface="Arial"/>
                <a:cs typeface="Arial"/>
              </a:rPr>
              <a:t>1</a:t>
            </a:r>
            <a:r>
              <a:rPr sz="1050" spc="104" baseline="27777" dirty="0">
                <a:solidFill>
                  <a:srgbClr val="002577"/>
                </a:solidFill>
                <a:latin typeface="Arial"/>
                <a:cs typeface="Arial"/>
              </a:rPr>
              <a:t> </a:t>
            </a:r>
            <a:r>
              <a:rPr sz="1100" dirty="0">
                <a:solidFill>
                  <a:srgbClr val="002577"/>
                </a:solidFill>
                <a:latin typeface="Arial"/>
                <a:cs typeface="Arial"/>
              </a:rPr>
              <a:t>-</a:t>
            </a:r>
            <a:r>
              <a:rPr sz="1100" spc="-35" dirty="0">
                <a:solidFill>
                  <a:srgbClr val="002577"/>
                </a:solidFill>
                <a:latin typeface="Arial"/>
                <a:cs typeface="Arial"/>
              </a:rPr>
              <a:t> </a:t>
            </a:r>
            <a:r>
              <a:rPr sz="1100" dirty="0">
                <a:solidFill>
                  <a:srgbClr val="002577"/>
                </a:solidFill>
                <a:latin typeface="Arial"/>
                <a:cs typeface="Arial"/>
              </a:rPr>
              <a:t>A</a:t>
            </a:r>
            <a:r>
              <a:rPr sz="1100" spc="-20" dirty="0">
                <a:solidFill>
                  <a:srgbClr val="002577"/>
                </a:solidFill>
                <a:latin typeface="Arial"/>
                <a:cs typeface="Arial"/>
              </a:rPr>
              <a:t> </a:t>
            </a:r>
            <a:r>
              <a:rPr sz="1100" dirty="0">
                <a:solidFill>
                  <a:srgbClr val="002577"/>
                </a:solidFill>
                <a:latin typeface="Arial"/>
                <a:cs typeface="Arial"/>
              </a:rPr>
              <a:t>narrative</a:t>
            </a:r>
            <a:r>
              <a:rPr sz="1100" spc="-35" dirty="0">
                <a:solidFill>
                  <a:srgbClr val="002577"/>
                </a:solidFill>
                <a:latin typeface="Arial"/>
                <a:cs typeface="Arial"/>
              </a:rPr>
              <a:t> </a:t>
            </a:r>
            <a:r>
              <a:rPr sz="1100" dirty="0">
                <a:solidFill>
                  <a:srgbClr val="002577"/>
                </a:solidFill>
                <a:latin typeface="Arial"/>
                <a:cs typeface="Arial"/>
              </a:rPr>
              <a:t>response</a:t>
            </a:r>
            <a:r>
              <a:rPr sz="1100" spc="-40" dirty="0">
                <a:solidFill>
                  <a:srgbClr val="002577"/>
                </a:solidFill>
                <a:latin typeface="Arial"/>
                <a:cs typeface="Arial"/>
              </a:rPr>
              <a:t> </a:t>
            </a:r>
            <a:r>
              <a:rPr sz="1100" dirty="0">
                <a:solidFill>
                  <a:srgbClr val="002577"/>
                </a:solidFill>
                <a:latin typeface="Arial"/>
                <a:cs typeface="Arial"/>
              </a:rPr>
              <a:t>is</a:t>
            </a:r>
            <a:r>
              <a:rPr sz="1100" spc="-15" dirty="0">
                <a:solidFill>
                  <a:srgbClr val="002577"/>
                </a:solidFill>
                <a:latin typeface="Arial"/>
                <a:cs typeface="Arial"/>
              </a:rPr>
              <a:t> </a:t>
            </a:r>
            <a:r>
              <a:rPr sz="1100" dirty="0">
                <a:solidFill>
                  <a:srgbClr val="002577"/>
                </a:solidFill>
                <a:latin typeface="Arial"/>
                <a:cs typeface="Arial"/>
              </a:rPr>
              <a:t>required</a:t>
            </a:r>
            <a:r>
              <a:rPr sz="1100" spc="-50" dirty="0">
                <a:solidFill>
                  <a:srgbClr val="002577"/>
                </a:solidFill>
                <a:latin typeface="Arial"/>
                <a:cs typeface="Arial"/>
              </a:rPr>
              <a:t> </a:t>
            </a:r>
            <a:r>
              <a:rPr sz="1100" dirty="0">
                <a:solidFill>
                  <a:srgbClr val="002577"/>
                </a:solidFill>
                <a:latin typeface="Arial"/>
                <a:cs typeface="Arial"/>
              </a:rPr>
              <a:t>to</a:t>
            </a:r>
            <a:r>
              <a:rPr sz="1100" spc="-40" dirty="0">
                <a:solidFill>
                  <a:srgbClr val="002577"/>
                </a:solidFill>
                <a:latin typeface="Arial"/>
                <a:cs typeface="Arial"/>
              </a:rPr>
              <a:t> </a:t>
            </a:r>
            <a:r>
              <a:rPr sz="1100" dirty="0">
                <a:solidFill>
                  <a:srgbClr val="002577"/>
                </a:solidFill>
                <a:latin typeface="Arial"/>
                <a:cs typeface="Arial"/>
              </a:rPr>
              <a:t>describe</a:t>
            </a:r>
            <a:r>
              <a:rPr sz="1100" spc="-3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impact</a:t>
            </a:r>
            <a:r>
              <a:rPr sz="1100" spc="-35" dirty="0">
                <a:solidFill>
                  <a:srgbClr val="002577"/>
                </a:solidFill>
                <a:latin typeface="Arial"/>
                <a:cs typeface="Arial"/>
              </a:rPr>
              <a:t> </a:t>
            </a:r>
            <a:r>
              <a:rPr sz="1100" dirty="0">
                <a:solidFill>
                  <a:srgbClr val="002577"/>
                </a:solidFill>
                <a:latin typeface="Arial"/>
                <a:cs typeface="Arial"/>
              </a:rPr>
              <a:t>of</a:t>
            </a:r>
            <a:r>
              <a:rPr sz="1100" spc="-40" dirty="0">
                <a:solidFill>
                  <a:srgbClr val="002577"/>
                </a:solidFill>
                <a:latin typeface="Arial"/>
                <a:cs typeface="Arial"/>
              </a:rPr>
              <a:t> </a:t>
            </a:r>
            <a:r>
              <a:rPr sz="1100" dirty="0">
                <a:solidFill>
                  <a:srgbClr val="002577"/>
                </a:solidFill>
                <a:latin typeface="Arial"/>
                <a:cs typeface="Arial"/>
              </a:rPr>
              <a:t>prescription</a:t>
            </a:r>
            <a:r>
              <a:rPr sz="1100" spc="-35" dirty="0">
                <a:solidFill>
                  <a:srgbClr val="002577"/>
                </a:solidFill>
                <a:latin typeface="Arial"/>
                <a:cs typeface="Arial"/>
              </a:rPr>
              <a:t> </a:t>
            </a:r>
            <a:r>
              <a:rPr sz="1100" dirty="0">
                <a:solidFill>
                  <a:srgbClr val="002577"/>
                </a:solidFill>
                <a:latin typeface="Arial"/>
                <a:cs typeface="Arial"/>
              </a:rPr>
              <a:t>drug</a:t>
            </a:r>
            <a:r>
              <a:rPr sz="1100" spc="-30" dirty="0">
                <a:solidFill>
                  <a:srgbClr val="002577"/>
                </a:solidFill>
                <a:latin typeface="Arial"/>
                <a:cs typeface="Arial"/>
              </a:rPr>
              <a:t> </a:t>
            </a:r>
            <a:r>
              <a:rPr sz="1100" dirty="0">
                <a:solidFill>
                  <a:srgbClr val="002577"/>
                </a:solidFill>
                <a:latin typeface="Arial"/>
                <a:cs typeface="Arial"/>
              </a:rPr>
              <a:t>rebates</a:t>
            </a:r>
            <a:r>
              <a:rPr sz="1100" spc="-45" dirty="0">
                <a:solidFill>
                  <a:srgbClr val="002577"/>
                </a:solidFill>
                <a:latin typeface="Arial"/>
                <a:cs typeface="Arial"/>
              </a:rPr>
              <a:t> </a:t>
            </a:r>
            <a:r>
              <a:rPr sz="1100" spc="-25" dirty="0">
                <a:solidFill>
                  <a:srgbClr val="002577"/>
                </a:solidFill>
                <a:latin typeface="Arial"/>
                <a:cs typeface="Arial"/>
              </a:rPr>
              <a:t>on </a:t>
            </a:r>
            <a:r>
              <a:rPr sz="1100" dirty="0">
                <a:solidFill>
                  <a:srgbClr val="002577"/>
                </a:solidFill>
                <a:latin typeface="Arial"/>
                <a:cs typeface="Arial"/>
              </a:rPr>
              <a:t>premium</a:t>
            </a:r>
            <a:r>
              <a:rPr sz="1100" spc="-45"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cost</a:t>
            </a:r>
            <a:r>
              <a:rPr sz="1100" spc="-25" dirty="0">
                <a:solidFill>
                  <a:srgbClr val="002577"/>
                </a:solidFill>
                <a:latin typeface="Arial"/>
                <a:cs typeface="Arial"/>
              </a:rPr>
              <a:t> </a:t>
            </a:r>
            <a:r>
              <a:rPr sz="1100" spc="-10" dirty="0">
                <a:solidFill>
                  <a:srgbClr val="002577"/>
                </a:solidFill>
                <a:latin typeface="Arial"/>
                <a:cs typeface="Arial"/>
              </a:rPr>
              <a:t>sharing.</a:t>
            </a:r>
            <a:r>
              <a:rPr lang="en-US" sz="1100" spc="-10" dirty="0">
                <a:solidFill>
                  <a:srgbClr val="002577"/>
                </a:solidFill>
                <a:latin typeface="Arial"/>
                <a:cs typeface="Arial"/>
              </a:rPr>
              <a:t>  UnitedHealthcare will submit the appropriate Narrative for each Data file submitted.</a:t>
            </a:r>
            <a:endParaRPr lang="en-US" sz="1100" dirty="0">
              <a:solidFill>
                <a:srgbClr val="002577"/>
              </a:solidFill>
              <a:latin typeface="Arial"/>
              <a:cs typeface="Arial"/>
            </a:endParaRPr>
          </a:p>
          <a:p>
            <a:pPr marL="469900">
              <a:lnSpc>
                <a:spcPct val="100000"/>
              </a:lnSpc>
            </a:pPr>
            <a:endParaRPr lang="en-US" sz="1100" b="1" dirty="0">
              <a:solidFill>
                <a:srgbClr val="002577"/>
              </a:solidFill>
              <a:latin typeface="Arial"/>
              <a:cs typeface="Arial"/>
            </a:endParaRPr>
          </a:p>
          <a:p>
            <a:pPr marL="469900">
              <a:lnSpc>
                <a:spcPct val="100000"/>
              </a:lnSpc>
            </a:pPr>
            <a:r>
              <a:rPr sz="1100" b="1" dirty="0">
                <a:solidFill>
                  <a:srgbClr val="002577"/>
                </a:solidFill>
                <a:latin typeface="Arial"/>
                <a:cs typeface="Arial"/>
              </a:rPr>
              <a:t>Market</a:t>
            </a:r>
            <a:r>
              <a:rPr sz="1100" b="1" spc="-45" dirty="0">
                <a:solidFill>
                  <a:srgbClr val="002577"/>
                </a:solidFill>
                <a:latin typeface="Arial"/>
                <a:cs typeface="Arial"/>
              </a:rPr>
              <a:t> </a:t>
            </a:r>
            <a:r>
              <a:rPr sz="1100" b="1" dirty="0">
                <a:solidFill>
                  <a:srgbClr val="002577"/>
                </a:solidFill>
                <a:latin typeface="Arial"/>
                <a:cs typeface="Arial"/>
              </a:rPr>
              <a:t>Segment</a:t>
            </a:r>
            <a:r>
              <a:rPr sz="1050" baseline="27777" dirty="0">
                <a:solidFill>
                  <a:srgbClr val="002577"/>
                </a:solidFill>
                <a:latin typeface="Arial"/>
                <a:cs typeface="Arial"/>
              </a:rPr>
              <a:t>1</a:t>
            </a:r>
            <a:r>
              <a:rPr sz="1050" spc="127" baseline="27777" dirty="0">
                <a:solidFill>
                  <a:srgbClr val="002577"/>
                </a:solidFill>
                <a:latin typeface="Arial"/>
                <a:cs typeface="Arial"/>
              </a:rPr>
              <a:t> </a:t>
            </a:r>
            <a:r>
              <a:rPr sz="1100" dirty="0">
                <a:solidFill>
                  <a:srgbClr val="002577"/>
                </a:solidFill>
                <a:latin typeface="Arial"/>
                <a:cs typeface="Arial"/>
              </a:rPr>
              <a:t>is</a:t>
            </a:r>
            <a:r>
              <a:rPr sz="1100" spc="-25" dirty="0">
                <a:solidFill>
                  <a:srgbClr val="002577"/>
                </a:solidFill>
                <a:latin typeface="Arial"/>
                <a:cs typeface="Arial"/>
              </a:rPr>
              <a:t> </a:t>
            </a:r>
            <a:r>
              <a:rPr sz="1100" dirty="0">
                <a:solidFill>
                  <a:srgbClr val="002577"/>
                </a:solidFill>
                <a:latin typeface="Arial"/>
                <a:cs typeface="Arial"/>
              </a:rPr>
              <a:t>also</a:t>
            </a:r>
            <a:r>
              <a:rPr sz="1100" spc="-10" dirty="0">
                <a:solidFill>
                  <a:srgbClr val="002577"/>
                </a:solidFill>
                <a:latin typeface="Arial"/>
                <a:cs typeface="Arial"/>
              </a:rPr>
              <a:t> required</a:t>
            </a:r>
            <a:endParaRPr sz="1100" dirty="0">
              <a:latin typeface="Arial"/>
              <a:cs typeface="Arial"/>
            </a:endParaRPr>
          </a:p>
          <a:p>
            <a:pPr>
              <a:lnSpc>
                <a:spcPct val="100000"/>
              </a:lnSpc>
            </a:pPr>
            <a:endParaRPr sz="1200" dirty="0">
              <a:latin typeface="Arial"/>
              <a:cs typeface="Arial"/>
            </a:endParaRPr>
          </a:p>
          <a:p>
            <a:pPr>
              <a:lnSpc>
                <a:spcPct val="100000"/>
              </a:lnSpc>
              <a:spcBef>
                <a:spcPts val="10"/>
              </a:spcBef>
            </a:pPr>
            <a:endParaRPr sz="1200" dirty="0">
              <a:latin typeface="Arial"/>
              <a:cs typeface="Arial"/>
            </a:endParaRPr>
          </a:p>
          <a:p>
            <a:pPr marL="485775" marR="17780">
              <a:spcBef>
                <a:spcPts val="5"/>
              </a:spcBef>
              <a:tabLst>
                <a:tab pos="7092315" algn="l"/>
              </a:tabLst>
            </a:pPr>
            <a:endParaRPr lang="en-US" sz="1100" dirty="0">
              <a:solidFill>
                <a:srgbClr val="002577"/>
              </a:solidFill>
              <a:latin typeface="Arial"/>
              <a:cs typeface="Arial"/>
            </a:endParaRPr>
          </a:p>
          <a:p>
            <a:pPr marL="485775" marR="17780">
              <a:spcBef>
                <a:spcPts val="5"/>
              </a:spcBef>
              <a:tabLst>
                <a:tab pos="7092315" algn="l"/>
              </a:tabLst>
            </a:pPr>
            <a:endParaRPr lang="en-US" sz="1100" dirty="0">
              <a:solidFill>
                <a:srgbClr val="002577"/>
              </a:solidFill>
              <a:latin typeface="Arial"/>
              <a:cs typeface="Arial"/>
            </a:endParaRPr>
          </a:p>
          <a:p>
            <a:pPr marL="485775" marR="17780">
              <a:spcBef>
                <a:spcPts val="5"/>
              </a:spcBef>
              <a:tabLst>
                <a:tab pos="7092315" algn="l"/>
              </a:tabLst>
            </a:pPr>
            <a:endParaRPr lang="en-US" sz="1100" dirty="0">
              <a:solidFill>
                <a:srgbClr val="002577"/>
              </a:solidFill>
              <a:latin typeface="Arial"/>
              <a:cs typeface="Arial"/>
            </a:endParaRPr>
          </a:p>
          <a:p>
            <a:pPr marL="485775" marR="17780" algn="l">
              <a:spcBef>
                <a:spcPts val="5"/>
              </a:spcBef>
              <a:tabLst>
                <a:tab pos="7092315" algn="l"/>
              </a:tabLst>
            </a:pPr>
            <a:r>
              <a:rPr sz="1100" dirty="0">
                <a:solidFill>
                  <a:srgbClr val="002577"/>
                </a:solidFill>
                <a:latin typeface="Arial"/>
                <a:cs typeface="Arial"/>
              </a:rPr>
              <a:t>For</a:t>
            </a:r>
            <a:r>
              <a:rPr sz="1100" spc="-40" dirty="0">
                <a:solidFill>
                  <a:srgbClr val="002577"/>
                </a:solidFill>
                <a:latin typeface="Arial"/>
                <a:cs typeface="Arial"/>
              </a:rPr>
              <a:t> </a:t>
            </a:r>
            <a:r>
              <a:rPr sz="1100" b="1" spc="-10" dirty="0">
                <a:solidFill>
                  <a:srgbClr val="002577"/>
                </a:solidFill>
                <a:latin typeface="Arial"/>
                <a:cs typeface="Arial"/>
              </a:rPr>
              <a:t>mixed-</a:t>
            </a:r>
            <a:r>
              <a:rPr sz="1100" b="1" dirty="0">
                <a:solidFill>
                  <a:srgbClr val="002577"/>
                </a:solidFill>
                <a:latin typeface="Arial"/>
                <a:cs typeface="Arial"/>
              </a:rPr>
              <a:t>funded</a:t>
            </a:r>
            <a:r>
              <a:rPr sz="1100" b="1" spc="-30" dirty="0">
                <a:solidFill>
                  <a:srgbClr val="002577"/>
                </a:solidFill>
                <a:latin typeface="Arial"/>
                <a:cs typeface="Arial"/>
              </a:rPr>
              <a:t> </a:t>
            </a:r>
            <a:r>
              <a:rPr sz="1100" b="1" dirty="0">
                <a:solidFill>
                  <a:srgbClr val="002577"/>
                </a:solidFill>
                <a:latin typeface="Arial"/>
                <a:cs typeface="Arial"/>
              </a:rPr>
              <a:t>plans</a:t>
            </a:r>
            <a:r>
              <a:rPr sz="1100" dirty="0">
                <a:solidFill>
                  <a:srgbClr val="002577"/>
                </a:solidFill>
                <a:latin typeface="Arial"/>
                <a:cs typeface="Arial"/>
              </a:rPr>
              <a:t>,</a:t>
            </a:r>
            <a:r>
              <a:rPr sz="1100" spc="-40" dirty="0">
                <a:solidFill>
                  <a:srgbClr val="002577"/>
                </a:solidFill>
                <a:latin typeface="Arial"/>
                <a:cs typeface="Arial"/>
              </a:rPr>
              <a:t> </a:t>
            </a:r>
            <a:r>
              <a:rPr sz="1100" dirty="0">
                <a:solidFill>
                  <a:srgbClr val="002577"/>
                </a:solidFill>
                <a:latin typeface="Arial"/>
                <a:cs typeface="Arial"/>
              </a:rPr>
              <a:t>which</a:t>
            </a:r>
            <a:r>
              <a:rPr sz="1100" spc="10" dirty="0">
                <a:solidFill>
                  <a:srgbClr val="002577"/>
                </a:solidFill>
                <a:latin typeface="Arial"/>
                <a:cs typeface="Arial"/>
              </a:rPr>
              <a:t> </a:t>
            </a:r>
            <a:r>
              <a:rPr sz="1100" dirty="0">
                <a:solidFill>
                  <a:srgbClr val="002577"/>
                </a:solidFill>
                <a:latin typeface="Arial"/>
                <a:cs typeface="Arial"/>
              </a:rPr>
              <a:t>generally</a:t>
            </a:r>
            <a:r>
              <a:rPr sz="1100" spc="-30" dirty="0">
                <a:solidFill>
                  <a:srgbClr val="002577"/>
                </a:solidFill>
                <a:latin typeface="Arial"/>
                <a:cs typeface="Arial"/>
              </a:rPr>
              <a:t> </a:t>
            </a:r>
            <a:r>
              <a:rPr sz="1100" dirty="0">
                <a:solidFill>
                  <a:srgbClr val="002577"/>
                </a:solidFill>
                <a:latin typeface="Arial"/>
                <a:cs typeface="Arial"/>
              </a:rPr>
              <a:t>self-fund</a:t>
            </a:r>
            <a:r>
              <a:rPr sz="1100" spc="-45" dirty="0">
                <a:solidFill>
                  <a:srgbClr val="002577"/>
                </a:solidFill>
                <a:latin typeface="Arial"/>
                <a:cs typeface="Arial"/>
              </a:rPr>
              <a:t> </a:t>
            </a:r>
            <a:r>
              <a:rPr sz="1100" dirty="0">
                <a:solidFill>
                  <a:srgbClr val="002577"/>
                </a:solidFill>
                <a:latin typeface="Arial"/>
                <a:cs typeface="Arial"/>
              </a:rPr>
              <a:t>some</a:t>
            </a:r>
            <a:r>
              <a:rPr sz="1100" spc="-45" dirty="0">
                <a:solidFill>
                  <a:srgbClr val="002577"/>
                </a:solidFill>
                <a:latin typeface="Arial"/>
                <a:cs typeface="Arial"/>
              </a:rPr>
              <a:t> </a:t>
            </a:r>
            <a:r>
              <a:rPr sz="1100" dirty="0">
                <a:solidFill>
                  <a:srgbClr val="002577"/>
                </a:solidFill>
                <a:latin typeface="Arial"/>
                <a:cs typeface="Arial"/>
              </a:rPr>
              <a:t>benefits</a:t>
            </a:r>
            <a:r>
              <a:rPr sz="1100" spc="-4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fully</a:t>
            </a:r>
            <a:r>
              <a:rPr sz="1100" spc="-20" dirty="0">
                <a:solidFill>
                  <a:srgbClr val="002577"/>
                </a:solidFill>
                <a:latin typeface="Arial"/>
                <a:cs typeface="Arial"/>
              </a:rPr>
              <a:t> </a:t>
            </a:r>
            <a:r>
              <a:rPr sz="1100" dirty="0">
                <a:solidFill>
                  <a:srgbClr val="002577"/>
                </a:solidFill>
                <a:latin typeface="Arial"/>
                <a:cs typeface="Arial"/>
              </a:rPr>
              <a:t>insure</a:t>
            </a:r>
            <a:r>
              <a:rPr sz="1100" spc="-20" dirty="0">
                <a:solidFill>
                  <a:srgbClr val="002577"/>
                </a:solidFill>
                <a:latin typeface="Arial"/>
                <a:cs typeface="Arial"/>
              </a:rPr>
              <a:t> </a:t>
            </a:r>
            <a:r>
              <a:rPr sz="1100" dirty="0">
                <a:solidFill>
                  <a:srgbClr val="002577"/>
                </a:solidFill>
                <a:latin typeface="Arial"/>
                <a:cs typeface="Arial"/>
              </a:rPr>
              <a:t>other</a:t>
            </a:r>
            <a:r>
              <a:rPr sz="1100" spc="-40" dirty="0">
                <a:solidFill>
                  <a:srgbClr val="002577"/>
                </a:solidFill>
                <a:latin typeface="Arial"/>
                <a:cs typeface="Arial"/>
              </a:rPr>
              <a:t> </a:t>
            </a:r>
            <a:r>
              <a:rPr sz="1100" spc="-10" dirty="0">
                <a:solidFill>
                  <a:srgbClr val="002577"/>
                </a:solidFill>
                <a:latin typeface="Arial"/>
                <a:cs typeface="Arial"/>
              </a:rPr>
              <a:t>benefits,</a:t>
            </a:r>
            <a:r>
              <a:rPr lang="en-US" sz="1100" spc="500" dirty="0">
                <a:solidFill>
                  <a:srgbClr val="002577"/>
                </a:solidFill>
                <a:latin typeface="Arial"/>
                <a:cs typeface="Arial"/>
              </a:rPr>
              <a:t> </a:t>
            </a:r>
            <a:r>
              <a:rPr sz="1650" baseline="2525" dirty="0">
                <a:solidFill>
                  <a:srgbClr val="002577"/>
                </a:solidFill>
                <a:latin typeface="Arial"/>
                <a:cs typeface="Arial"/>
              </a:rPr>
              <a:t>submitters</a:t>
            </a:r>
            <a:r>
              <a:rPr sz="1650" spc="-89" baseline="2525" dirty="0">
                <a:solidFill>
                  <a:srgbClr val="002577"/>
                </a:solidFill>
                <a:latin typeface="Arial"/>
                <a:cs typeface="Arial"/>
              </a:rPr>
              <a:t> </a:t>
            </a:r>
            <a:r>
              <a:rPr sz="1650" baseline="2525" dirty="0">
                <a:solidFill>
                  <a:srgbClr val="002577"/>
                </a:solidFill>
                <a:latin typeface="Arial"/>
                <a:cs typeface="Arial"/>
              </a:rPr>
              <a:t>must</a:t>
            </a:r>
            <a:r>
              <a:rPr sz="1650" spc="-52" baseline="2525" dirty="0">
                <a:solidFill>
                  <a:srgbClr val="002577"/>
                </a:solidFill>
                <a:latin typeface="Arial"/>
                <a:cs typeface="Arial"/>
              </a:rPr>
              <a:t> </a:t>
            </a:r>
            <a:r>
              <a:rPr sz="1650" baseline="2525" dirty="0">
                <a:solidFill>
                  <a:srgbClr val="002577"/>
                </a:solidFill>
                <a:latin typeface="Arial"/>
                <a:cs typeface="Arial"/>
              </a:rPr>
              <a:t>report</a:t>
            </a:r>
            <a:r>
              <a:rPr sz="1650" spc="-75" baseline="2525" dirty="0">
                <a:solidFill>
                  <a:srgbClr val="002577"/>
                </a:solidFill>
                <a:latin typeface="Arial"/>
                <a:cs typeface="Arial"/>
              </a:rPr>
              <a:t> </a:t>
            </a:r>
            <a:r>
              <a:rPr sz="1650" baseline="2525" dirty="0">
                <a:solidFill>
                  <a:srgbClr val="002577"/>
                </a:solidFill>
                <a:latin typeface="Arial"/>
                <a:cs typeface="Arial"/>
              </a:rPr>
              <a:t>the</a:t>
            </a:r>
            <a:r>
              <a:rPr sz="1650" spc="-52" baseline="2525" dirty="0">
                <a:solidFill>
                  <a:srgbClr val="002577"/>
                </a:solidFill>
                <a:latin typeface="Arial"/>
                <a:cs typeface="Arial"/>
              </a:rPr>
              <a:t> </a:t>
            </a:r>
            <a:r>
              <a:rPr sz="1650" baseline="2525" dirty="0">
                <a:solidFill>
                  <a:srgbClr val="002577"/>
                </a:solidFill>
                <a:latin typeface="Arial"/>
                <a:cs typeface="Arial"/>
              </a:rPr>
              <a:t>self-funded</a:t>
            </a:r>
            <a:r>
              <a:rPr sz="1650" spc="-60" baseline="2525" dirty="0">
                <a:solidFill>
                  <a:srgbClr val="002577"/>
                </a:solidFill>
                <a:latin typeface="Arial"/>
                <a:cs typeface="Arial"/>
              </a:rPr>
              <a:t> </a:t>
            </a:r>
            <a:r>
              <a:rPr sz="1650" baseline="2525" dirty="0">
                <a:solidFill>
                  <a:srgbClr val="002577"/>
                </a:solidFill>
                <a:latin typeface="Arial"/>
                <a:cs typeface="Arial"/>
              </a:rPr>
              <a:t>business</a:t>
            </a:r>
            <a:r>
              <a:rPr sz="1650" spc="-30" baseline="2525" dirty="0">
                <a:solidFill>
                  <a:srgbClr val="002577"/>
                </a:solidFill>
                <a:latin typeface="Arial"/>
                <a:cs typeface="Arial"/>
              </a:rPr>
              <a:t> </a:t>
            </a:r>
            <a:r>
              <a:rPr sz="1650" baseline="2525" dirty="0">
                <a:solidFill>
                  <a:srgbClr val="002577"/>
                </a:solidFill>
                <a:latin typeface="Arial"/>
                <a:cs typeface="Arial"/>
              </a:rPr>
              <a:t>in</a:t>
            </a:r>
            <a:r>
              <a:rPr sz="1650" spc="-7" baseline="2525" dirty="0">
                <a:solidFill>
                  <a:srgbClr val="002577"/>
                </a:solidFill>
                <a:latin typeface="Arial"/>
                <a:cs typeface="Arial"/>
              </a:rPr>
              <a:t> </a:t>
            </a:r>
            <a:r>
              <a:rPr sz="1650" baseline="2525" dirty="0">
                <a:solidFill>
                  <a:srgbClr val="002577"/>
                </a:solidFill>
                <a:latin typeface="Arial"/>
                <a:cs typeface="Arial"/>
              </a:rPr>
              <a:t>the</a:t>
            </a:r>
            <a:r>
              <a:rPr sz="1650" spc="-52" baseline="2525" dirty="0">
                <a:solidFill>
                  <a:srgbClr val="002577"/>
                </a:solidFill>
                <a:latin typeface="Arial"/>
                <a:cs typeface="Arial"/>
              </a:rPr>
              <a:t> </a:t>
            </a:r>
            <a:r>
              <a:rPr sz="1650" baseline="2525" dirty="0">
                <a:solidFill>
                  <a:srgbClr val="002577"/>
                </a:solidFill>
                <a:latin typeface="Arial"/>
                <a:cs typeface="Arial"/>
              </a:rPr>
              <a:t>self-funded</a:t>
            </a:r>
            <a:r>
              <a:rPr sz="1650" spc="-75" baseline="2525" dirty="0">
                <a:solidFill>
                  <a:srgbClr val="002577"/>
                </a:solidFill>
                <a:latin typeface="Arial"/>
                <a:cs typeface="Arial"/>
              </a:rPr>
              <a:t> </a:t>
            </a:r>
            <a:r>
              <a:rPr sz="1650" baseline="2525" dirty="0">
                <a:solidFill>
                  <a:srgbClr val="002577"/>
                </a:solidFill>
                <a:latin typeface="Arial"/>
                <a:cs typeface="Arial"/>
              </a:rPr>
              <a:t>market</a:t>
            </a:r>
            <a:r>
              <a:rPr sz="1650" spc="-97" baseline="2525" dirty="0">
                <a:solidFill>
                  <a:srgbClr val="002577"/>
                </a:solidFill>
                <a:latin typeface="Arial"/>
                <a:cs typeface="Arial"/>
              </a:rPr>
              <a:t> </a:t>
            </a:r>
            <a:r>
              <a:rPr sz="1650" baseline="2525" dirty="0">
                <a:solidFill>
                  <a:srgbClr val="002577"/>
                </a:solidFill>
                <a:latin typeface="Arial"/>
                <a:cs typeface="Arial"/>
              </a:rPr>
              <a:t>segment</a:t>
            </a:r>
            <a:r>
              <a:rPr sz="1650" spc="-67" baseline="2525" dirty="0">
                <a:solidFill>
                  <a:srgbClr val="002577"/>
                </a:solidFill>
                <a:latin typeface="Arial"/>
                <a:cs typeface="Arial"/>
              </a:rPr>
              <a:t> </a:t>
            </a:r>
            <a:r>
              <a:rPr sz="1650" baseline="2525" dirty="0">
                <a:solidFill>
                  <a:srgbClr val="002577"/>
                </a:solidFill>
                <a:latin typeface="Arial"/>
                <a:cs typeface="Arial"/>
              </a:rPr>
              <a:t>and</a:t>
            </a:r>
            <a:r>
              <a:rPr sz="1650" spc="-30" baseline="2525" dirty="0">
                <a:solidFill>
                  <a:srgbClr val="002577"/>
                </a:solidFill>
                <a:latin typeface="Arial"/>
                <a:cs typeface="Arial"/>
              </a:rPr>
              <a:t> </a:t>
            </a:r>
            <a:r>
              <a:rPr sz="1650" baseline="2525" dirty="0">
                <a:solidFill>
                  <a:srgbClr val="002577"/>
                </a:solidFill>
                <a:latin typeface="Arial"/>
                <a:cs typeface="Arial"/>
              </a:rPr>
              <a:t>the</a:t>
            </a:r>
            <a:r>
              <a:rPr sz="1650" spc="-22" baseline="2525" dirty="0">
                <a:solidFill>
                  <a:srgbClr val="002577"/>
                </a:solidFill>
                <a:latin typeface="Arial"/>
                <a:cs typeface="Arial"/>
              </a:rPr>
              <a:t> </a:t>
            </a:r>
            <a:r>
              <a:rPr sz="1650" spc="-15" baseline="2525" dirty="0">
                <a:solidFill>
                  <a:srgbClr val="002577"/>
                </a:solidFill>
                <a:latin typeface="Arial"/>
                <a:cs typeface="Arial"/>
              </a:rPr>
              <a:t>fully-insured</a:t>
            </a:r>
            <a:r>
              <a:rPr lang="en-US" sz="1650" spc="-15" baseline="2525" dirty="0">
                <a:solidFill>
                  <a:srgbClr val="002577"/>
                </a:solidFill>
                <a:latin typeface="Arial"/>
                <a:cs typeface="Arial"/>
              </a:rPr>
              <a:t> </a:t>
            </a:r>
            <a:r>
              <a:rPr sz="800" spc="-50" dirty="0">
                <a:solidFill>
                  <a:srgbClr val="002577"/>
                </a:solidFill>
                <a:latin typeface="Arial"/>
                <a:cs typeface="Arial"/>
              </a:rPr>
              <a:t>2</a:t>
            </a:r>
            <a:r>
              <a:rPr sz="800" dirty="0">
                <a:solidFill>
                  <a:srgbClr val="002577"/>
                </a:solidFill>
                <a:latin typeface="Arial"/>
                <a:cs typeface="Arial"/>
              </a:rPr>
              <a:t> </a:t>
            </a:r>
            <a:r>
              <a:rPr sz="1100" dirty="0">
                <a:solidFill>
                  <a:srgbClr val="002577"/>
                </a:solidFill>
                <a:latin typeface="Arial"/>
                <a:cs typeface="Arial"/>
              </a:rPr>
              <a:t>business</a:t>
            </a:r>
            <a:r>
              <a:rPr sz="1100" spc="-25"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fully</a:t>
            </a:r>
            <a:r>
              <a:rPr sz="1100" spc="-25" dirty="0">
                <a:solidFill>
                  <a:srgbClr val="002577"/>
                </a:solidFill>
                <a:latin typeface="Arial"/>
                <a:cs typeface="Arial"/>
              </a:rPr>
              <a:t> </a:t>
            </a:r>
            <a:r>
              <a:rPr sz="1100" dirty="0">
                <a:solidFill>
                  <a:srgbClr val="002577"/>
                </a:solidFill>
                <a:latin typeface="Arial"/>
                <a:cs typeface="Arial"/>
              </a:rPr>
              <a:t>insured</a:t>
            </a:r>
            <a:r>
              <a:rPr sz="1100" spc="-25" dirty="0">
                <a:solidFill>
                  <a:srgbClr val="002577"/>
                </a:solidFill>
                <a:latin typeface="Arial"/>
                <a:cs typeface="Arial"/>
              </a:rPr>
              <a:t> </a:t>
            </a:r>
            <a:r>
              <a:rPr sz="1100" dirty="0">
                <a:solidFill>
                  <a:srgbClr val="002577"/>
                </a:solidFill>
                <a:latin typeface="Arial"/>
                <a:cs typeface="Arial"/>
              </a:rPr>
              <a:t>market</a:t>
            </a:r>
            <a:r>
              <a:rPr sz="1100" spc="-65" dirty="0">
                <a:solidFill>
                  <a:srgbClr val="002577"/>
                </a:solidFill>
                <a:latin typeface="Arial"/>
                <a:cs typeface="Arial"/>
              </a:rPr>
              <a:t> </a:t>
            </a:r>
            <a:r>
              <a:rPr sz="1100" spc="-10" dirty="0">
                <a:solidFill>
                  <a:srgbClr val="002577"/>
                </a:solidFill>
                <a:latin typeface="Arial"/>
                <a:cs typeface="Arial"/>
              </a:rPr>
              <a:t>segment.</a:t>
            </a:r>
            <a:endParaRPr sz="1100" dirty="0">
              <a:latin typeface="Arial"/>
              <a:cs typeface="Arial"/>
            </a:endParaRPr>
          </a:p>
        </p:txBody>
      </p:sp>
      <p:pic>
        <p:nvPicPr>
          <p:cNvPr id="7" name="object 7"/>
          <p:cNvPicPr/>
          <p:nvPr/>
        </p:nvPicPr>
        <p:blipFill>
          <a:blip r:embed="rId3" cstate="print"/>
          <a:stretch>
            <a:fillRect/>
          </a:stretch>
        </p:blipFill>
        <p:spPr>
          <a:xfrm>
            <a:off x="4317873" y="7765773"/>
            <a:ext cx="2895728" cy="1149447"/>
          </a:xfrm>
          <a:prstGeom prst="rect">
            <a:avLst/>
          </a:prstGeom>
        </p:spPr>
      </p:pic>
      <p:grpSp>
        <p:nvGrpSpPr>
          <p:cNvPr id="8" name="object 8"/>
          <p:cNvGrpSpPr/>
          <p:nvPr/>
        </p:nvGrpSpPr>
        <p:grpSpPr>
          <a:xfrm>
            <a:off x="591921" y="9809072"/>
            <a:ext cx="6442710" cy="128270"/>
            <a:chOff x="591921" y="9809072"/>
            <a:chExt cx="6442710" cy="128270"/>
          </a:xfrm>
        </p:grpSpPr>
        <p:pic>
          <p:nvPicPr>
            <p:cNvPr id="9" name="object 9"/>
            <p:cNvPicPr/>
            <p:nvPr/>
          </p:nvPicPr>
          <p:blipFill>
            <a:blip r:embed="rId4" cstate="print"/>
            <a:stretch>
              <a:fillRect/>
            </a:stretch>
          </p:blipFill>
          <p:spPr>
            <a:xfrm>
              <a:off x="591921" y="9809072"/>
              <a:ext cx="6157975" cy="128016"/>
            </a:xfrm>
            <a:prstGeom prst="rect">
              <a:avLst/>
            </a:prstGeom>
          </p:spPr>
        </p:pic>
        <p:pic>
          <p:nvPicPr>
            <p:cNvPr id="10" name="object 10"/>
            <p:cNvPicPr/>
            <p:nvPr/>
          </p:nvPicPr>
          <p:blipFill>
            <a:blip r:embed="rId5" cstate="print"/>
            <a:stretch>
              <a:fillRect/>
            </a:stretch>
          </p:blipFill>
          <p:spPr>
            <a:xfrm>
              <a:off x="6701028" y="9809072"/>
              <a:ext cx="178816" cy="128016"/>
            </a:xfrm>
            <a:prstGeom prst="rect">
              <a:avLst/>
            </a:prstGeom>
          </p:spPr>
        </p:pic>
        <p:pic>
          <p:nvPicPr>
            <p:cNvPr id="11" name="object 11"/>
            <p:cNvPicPr/>
            <p:nvPr/>
          </p:nvPicPr>
          <p:blipFill>
            <a:blip r:embed="rId6" cstate="print"/>
            <a:stretch>
              <a:fillRect/>
            </a:stretch>
          </p:blipFill>
          <p:spPr>
            <a:xfrm>
              <a:off x="6835140" y="9809072"/>
              <a:ext cx="199339" cy="128016"/>
            </a:xfrm>
            <a:prstGeom prst="rect">
              <a:avLst/>
            </a:prstGeom>
          </p:spPr>
        </p:pic>
      </p:grpSp>
      <p:sp>
        <p:nvSpPr>
          <p:cNvPr id="12" name="TextBox 11">
            <a:extLst>
              <a:ext uri="{FF2B5EF4-FFF2-40B4-BE49-F238E27FC236}">
                <a16:creationId xmlns:a16="http://schemas.microsoft.com/office/drawing/2014/main" id="{AA6513C8-5B19-45E2-AE0F-8EE2C3D8445C}"/>
              </a:ext>
            </a:extLst>
          </p:cNvPr>
          <p:cNvSpPr txBox="1"/>
          <p:nvPr/>
        </p:nvSpPr>
        <p:spPr>
          <a:xfrm>
            <a:off x="131955" y="8215461"/>
            <a:ext cx="5499653" cy="845809"/>
          </a:xfrm>
          <a:prstGeom prst="rect">
            <a:avLst/>
          </a:prstGeom>
          <a:noFill/>
        </p:spPr>
        <p:txBody>
          <a:bodyPr wrap="square" rtlCol="0">
            <a:spAutoFit/>
          </a:bodyPr>
          <a:lstStyle/>
          <a:p>
            <a:pPr marL="469900" marR="1197610" lvl="0" indent="0" defTabSz="914400" eaLnBrk="1" fontAlgn="auto" latinLnBrk="0" hangingPunct="1">
              <a:lnSpc>
                <a:spcPts val="1520"/>
              </a:lnSpc>
              <a:spcBef>
                <a:spcPts val="80"/>
              </a:spcBef>
              <a:spcAft>
                <a:spcPts val="0"/>
              </a:spcAft>
              <a:buClrTx/>
              <a:buSzTx/>
              <a:buFontTx/>
              <a:buNone/>
              <a:tabLst/>
              <a:defRPr/>
            </a:pP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5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table</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has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names</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abbreviations</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for</a:t>
            </a:r>
            <a:r>
              <a:rPr kumimoji="0" lang="en-US" sz="1100" b="0" i="0" u="none" strike="noStrike" kern="0" cap="none" spc="-5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 market</a:t>
            </a:r>
            <a:r>
              <a:rPr kumimoji="0" lang="en-US" sz="1100" b="0" i="0" u="none" strike="noStrike" kern="0" cap="none" spc="-6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segments. </a:t>
            </a:r>
            <a:r>
              <a:rPr kumimoji="0" lang="en-US" sz="1100" b="0" i="0" u="none" strike="noStrike" kern="0" cap="none" spc="0" normalizeH="0" baseline="0" noProof="0" dirty="0">
                <a:ln>
                  <a:noFill/>
                </a:ln>
                <a:solidFill>
                  <a:srgbClr val="002577"/>
                </a:solidFill>
                <a:effectLst/>
                <a:uLnTx/>
                <a:uFillTx/>
                <a:latin typeface="Arial"/>
                <a:cs typeface="Arial"/>
              </a:rPr>
              <a:t>Submitters</a:t>
            </a:r>
            <a:r>
              <a:rPr kumimoji="0" lang="en-US" sz="1100" b="0" i="0" u="none" strike="noStrike" kern="0" cap="none" spc="-7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must</a:t>
            </a:r>
            <a:r>
              <a:rPr kumimoji="0" lang="en-US" sz="1100" b="0" i="0" u="none" strike="noStrike" kern="0" cap="none" spc="-5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use</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4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appropriate abbreviation</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when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filling</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out</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plan</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lists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data</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files. T</a:t>
            </a:r>
            <a:r>
              <a:rPr kumimoji="0" lang="en-US" sz="1100" b="0" i="0" u="none" strike="noStrike" kern="0" cap="none" spc="0" normalizeH="0" baseline="0" noProof="0" dirty="0">
                <a:ln>
                  <a:noFill/>
                </a:ln>
                <a:solidFill>
                  <a:srgbClr val="002577"/>
                </a:solidFill>
                <a:effectLst/>
                <a:uLnTx/>
                <a:uFillTx/>
                <a:latin typeface="Arial"/>
                <a:cs typeface="Arial"/>
              </a:rPr>
              <a:t>he</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exact</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spelling</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of</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abbreviation</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must</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be</a:t>
            </a:r>
            <a:r>
              <a:rPr kumimoji="0" lang="en-US" sz="1100" b="0" i="0" u="none" strike="noStrike" kern="0" cap="none" spc="-20" normalizeH="0" baseline="0" noProof="0" dirty="0">
                <a:ln>
                  <a:noFill/>
                </a:ln>
                <a:solidFill>
                  <a:srgbClr val="002577"/>
                </a:solidFill>
                <a:effectLst/>
                <a:uLnTx/>
                <a:uFillTx/>
                <a:latin typeface="Arial"/>
                <a:cs typeface="Arial"/>
              </a:rPr>
              <a:t> used.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7560" y="481075"/>
            <a:ext cx="4174440" cy="320601"/>
          </a:xfrm>
          <a:prstGeom prst="rect">
            <a:avLst/>
          </a:prstGeom>
        </p:spPr>
        <p:txBody>
          <a:bodyPr vert="horz" wrap="square" lIns="0" tIns="12700" rIns="0" bIns="0" rtlCol="0">
            <a:spAutoFit/>
          </a:bodyPr>
          <a:lstStyle/>
          <a:p>
            <a:pPr marL="12700">
              <a:lnSpc>
                <a:spcPct val="100000"/>
              </a:lnSpc>
              <a:spcBef>
                <a:spcPts val="100"/>
              </a:spcBef>
            </a:pPr>
            <a:r>
              <a:rPr lang="en-US" sz="2000" b="1" dirty="0">
                <a:solidFill>
                  <a:schemeClr val="tx2"/>
                </a:solidFill>
                <a:latin typeface="Georgia"/>
                <a:cs typeface="Georgia"/>
              </a:rPr>
              <a:t>Creating a </a:t>
            </a:r>
            <a:r>
              <a:rPr sz="2000" b="1" dirty="0">
                <a:solidFill>
                  <a:schemeClr val="tx2"/>
                </a:solidFill>
                <a:latin typeface="Georgia"/>
                <a:cs typeface="Georgia"/>
              </a:rPr>
              <a:t>Master</a:t>
            </a:r>
            <a:r>
              <a:rPr sz="2000" b="1" spc="-35" dirty="0">
                <a:solidFill>
                  <a:schemeClr val="tx2"/>
                </a:solidFill>
                <a:latin typeface="Georgia"/>
                <a:cs typeface="Georgia"/>
              </a:rPr>
              <a:t> </a:t>
            </a:r>
            <a:r>
              <a:rPr sz="2000" b="1" spc="-25" dirty="0">
                <a:solidFill>
                  <a:schemeClr val="tx2"/>
                </a:solidFill>
                <a:latin typeface="Georgia"/>
                <a:cs typeface="Georgia"/>
              </a:rPr>
              <a:t>P2</a:t>
            </a:r>
            <a:r>
              <a:rPr lang="en-US" sz="2000" b="1" spc="-25" dirty="0">
                <a:solidFill>
                  <a:schemeClr val="tx2"/>
                </a:solidFill>
                <a:latin typeface="Georgia"/>
                <a:cs typeface="Georgia"/>
              </a:rPr>
              <a:t> </a:t>
            </a:r>
            <a:endParaRPr sz="2000" dirty="0">
              <a:solidFill>
                <a:schemeClr val="tx2"/>
              </a:solidFill>
              <a:latin typeface="Georgia"/>
              <a:cs typeface="Georgia"/>
            </a:endParaRPr>
          </a:p>
        </p:txBody>
      </p:sp>
      <p:sp>
        <p:nvSpPr>
          <p:cNvPr id="3" name="object 3"/>
          <p:cNvSpPr txBox="1"/>
          <p:nvPr/>
        </p:nvSpPr>
        <p:spPr>
          <a:xfrm>
            <a:off x="397560" y="939545"/>
            <a:ext cx="6806565" cy="3643883"/>
          </a:xfrm>
          <a:prstGeom prst="rect">
            <a:avLst/>
          </a:prstGeom>
        </p:spPr>
        <p:txBody>
          <a:bodyPr vert="horz" wrap="square" lIns="0" tIns="33020" rIns="0" bIns="0" rtlCol="0">
            <a:spAutoFit/>
          </a:bodyPr>
          <a:lstStyle/>
          <a:p>
            <a:pPr marL="183515" marR="5080" indent="-171450">
              <a:lnSpc>
                <a:spcPct val="114000"/>
              </a:lnSpc>
              <a:spcBef>
                <a:spcPts val="600"/>
              </a:spcBef>
              <a:buFont typeface="Symbol" panose="05050102010706020507" pitchFamily="18" charset="2"/>
              <a:buChar char="·"/>
              <a:tabLst>
                <a:tab pos="110489" algn="l"/>
              </a:tabLst>
            </a:pPr>
            <a:r>
              <a:rPr lang="en-US" sz="1100" dirty="0">
                <a:solidFill>
                  <a:schemeClr val="tx2"/>
                </a:solidFill>
                <a:latin typeface="Arial"/>
                <a:cs typeface="Arial"/>
              </a:rPr>
              <a:t>The P2 identifies each unique Group Health Plan and is the common thread to link all D files to a particular Group Health Plan.</a:t>
            </a:r>
          </a:p>
          <a:p>
            <a:pPr marL="183515" marR="5080" indent="-171450">
              <a:lnSpc>
                <a:spcPct val="114000"/>
              </a:lnSpc>
              <a:spcBef>
                <a:spcPts val="600"/>
              </a:spcBef>
              <a:buFont typeface="Symbol" panose="05050102010706020507" pitchFamily="18" charset="2"/>
              <a:buChar char="·"/>
              <a:tabLst>
                <a:tab pos="110489" algn="l"/>
              </a:tabLst>
            </a:pPr>
            <a:r>
              <a:rPr sz="1100" dirty="0">
                <a:solidFill>
                  <a:schemeClr val="tx2"/>
                </a:solidFill>
                <a:latin typeface="Arial"/>
                <a:cs typeface="Arial"/>
              </a:rPr>
              <a:t>Clarification</a:t>
            </a:r>
            <a:r>
              <a:rPr sz="1100" spc="-55" dirty="0">
                <a:solidFill>
                  <a:schemeClr val="tx2"/>
                </a:solidFill>
                <a:latin typeface="Arial"/>
                <a:cs typeface="Arial"/>
              </a:rPr>
              <a:t> </a:t>
            </a:r>
            <a:r>
              <a:rPr sz="1100" dirty="0">
                <a:solidFill>
                  <a:schemeClr val="tx2"/>
                </a:solidFill>
                <a:latin typeface="Arial"/>
                <a:cs typeface="Arial"/>
              </a:rPr>
              <a:t>was</a:t>
            </a:r>
            <a:r>
              <a:rPr sz="1100" spc="-15" dirty="0">
                <a:solidFill>
                  <a:schemeClr val="tx2"/>
                </a:solidFill>
                <a:latin typeface="Arial"/>
                <a:cs typeface="Arial"/>
              </a:rPr>
              <a:t> </a:t>
            </a:r>
            <a:r>
              <a:rPr sz="1100" dirty="0">
                <a:solidFill>
                  <a:schemeClr val="tx2"/>
                </a:solidFill>
                <a:latin typeface="Arial"/>
                <a:cs typeface="Arial"/>
              </a:rPr>
              <a:t>received</a:t>
            </a:r>
            <a:r>
              <a:rPr sz="1100" spc="-30" dirty="0">
                <a:solidFill>
                  <a:schemeClr val="tx2"/>
                </a:solidFill>
                <a:latin typeface="Arial"/>
                <a:cs typeface="Arial"/>
              </a:rPr>
              <a:t> </a:t>
            </a:r>
            <a:r>
              <a:rPr sz="1100" dirty="0">
                <a:solidFill>
                  <a:schemeClr val="tx2"/>
                </a:solidFill>
                <a:latin typeface="Arial"/>
                <a:cs typeface="Arial"/>
              </a:rPr>
              <a:t>from</a:t>
            </a:r>
            <a:r>
              <a:rPr sz="1100" spc="-30" dirty="0">
                <a:solidFill>
                  <a:schemeClr val="tx2"/>
                </a:solidFill>
                <a:latin typeface="Arial"/>
                <a:cs typeface="Arial"/>
              </a:rPr>
              <a:t> </a:t>
            </a:r>
            <a:r>
              <a:rPr sz="1100" dirty="0">
                <a:solidFill>
                  <a:schemeClr val="tx2"/>
                </a:solidFill>
                <a:latin typeface="Arial"/>
                <a:cs typeface="Arial"/>
              </a:rPr>
              <a:t>CMS</a:t>
            </a:r>
            <a:r>
              <a:rPr sz="1100" spc="-15" dirty="0">
                <a:solidFill>
                  <a:schemeClr val="tx2"/>
                </a:solidFill>
                <a:latin typeface="Arial"/>
                <a:cs typeface="Arial"/>
              </a:rPr>
              <a:t> </a:t>
            </a:r>
            <a:r>
              <a:rPr sz="1100" dirty="0">
                <a:solidFill>
                  <a:schemeClr val="tx2"/>
                </a:solidFill>
                <a:latin typeface="Arial"/>
                <a:cs typeface="Arial"/>
              </a:rPr>
              <a:t>which</a:t>
            </a:r>
            <a:r>
              <a:rPr sz="1100" spc="-15" dirty="0">
                <a:solidFill>
                  <a:schemeClr val="tx2"/>
                </a:solidFill>
                <a:latin typeface="Arial"/>
                <a:cs typeface="Arial"/>
              </a:rPr>
              <a:t> </a:t>
            </a:r>
            <a:r>
              <a:rPr sz="1100" dirty="0">
                <a:solidFill>
                  <a:schemeClr val="tx2"/>
                </a:solidFill>
                <a:latin typeface="Arial"/>
                <a:cs typeface="Arial"/>
              </a:rPr>
              <a:t>implies</a:t>
            </a:r>
            <a:r>
              <a:rPr sz="1100" spc="-45" dirty="0">
                <a:solidFill>
                  <a:schemeClr val="tx2"/>
                </a:solidFill>
                <a:latin typeface="Arial"/>
                <a:cs typeface="Arial"/>
              </a:rPr>
              <a:t> </a:t>
            </a:r>
            <a:r>
              <a:rPr sz="1100" dirty="0">
                <a:solidFill>
                  <a:schemeClr val="tx2"/>
                </a:solidFill>
                <a:latin typeface="Arial"/>
                <a:cs typeface="Arial"/>
              </a:rPr>
              <a:t>that</a:t>
            </a:r>
            <a:r>
              <a:rPr sz="1100" spc="-25" dirty="0">
                <a:solidFill>
                  <a:schemeClr val="tx2"/>
                </a:solidFill>
                <a:latin typeface="Arial"/>
                <a:cs typeface="Arial"/>
              </a:rPr>
              <a:t> </a:t>
            </a:r>
            <a:r>
              <a:rPr sz="1100" dirty="0">
                <a:solidFill>
                  <a:schemeClr val="tx2"/>
                </a:solidFill>
                <a:latin typeface="Arial"/>
                <a:cs typeface="Arial"/>
              </a:rPr>
              <a:t>if</a:t>
            </a:r>
            <a:r>
              <a:rPr sz="1100" spc="-15" dirty="0">
                <a:solidFill>
                  <a:schemeClr val="tx2"/>
                </a:solidFill>
                <a:latin typeface="Arial"/>
                <a:cs typeface="Arial"/>
              </a:rPr>
              <a:t> </a:t>
            </a:r>
            <a:r>
              <a:rPr sz="1100" dirty="0">
                <a:solidFill>
                  <a:schemeClr val="tx2"/>
                </a:solidFill>
                <a:latin typeface="Arial"/>
                <a:cs typeface="Arial"/>
              </a:rPr>
              <a:t>the</a:t>
            </a:r>
            <a:r>
              <a:rPr sz="1100" spc="-20" dirty="0">
                <a:solidFill>
                  <a:schemeClr val="tx2"/>
                </a:solidFill>
                <a:latin typeface="Arial"/>
                <a:cs typeface="Arial"/>
              </a:rPr>
              <a:t> </a:t>
            </a:r>
            <a:r>
              <a:rPr sz="1100" dirty="0">
                <a:solidFill>
                  <a:schemeClr val="tx2"/>
                </a:solidFill>
                <a:latin typeface="Arial"/>
                <a:cs typeface="Arial"/>
              </a:rPr>
              <a:t>Group</a:t>
            </a:r>
            <a:r>
              <a:rPr sz="1100" spc="-35" dirty="0">
                <a:solidFill>
                  <a:schemeClr val="tx2"/>
                </a:solidFill>
                <a:latin typeface="Arial"/>
                <a:cs typeface="Arial"/>
              </a:rPr>
              <a:t> </a:t>
            </a:r>
            <a:r>
              <a:rPr sz="1100" dirty="0">
                <a:solidFill>
                  <a:schemeClr val="tx2"/>
                </a:solidFill>
                <a:latin typeface="Arial"/>
                <a:cs typeface="Arial"/>
              </a:rPr>
              <a:t>Health</a:t>
            </a:r>
            <a:r>
              <a:rPr sz="1100" spc="-40" dirty="0">
                <a:solidFill>
                  <a:schemeClr val="tx2"/>
                </a:solidFill>
                <a:latin typeface="Arial"/>
                <a:cs typeface="Arial"/>
              </a:rPr>
              <a:t> </a:t>
            </a:r>
            <a:r>
              <a:rPr sz="1100" dirty="0">
                <a:solidFill>
                  <a:schemeClr val="tx2"/>
                </a:solidFill>
                <a:latin typeface="Arial"/>
                <a:cs typeface="Arial"/>
              </a:rPr>
              <a:t>Plan</a:t>
            </a:r>
            <a:r>
              <a:rPr sz="1100" spc="-30" dirty="0">
                <a:solidFill>
                  <a:schemeClr val="tx2"/>
                </a:solidFill>
                <a:latin typeface="Arial"/>
                <a:cs typeface="Arial"/>
              </a:rPr>
              <a:t> </a:t>
            </a:r>
            <a:r>
              <a:rPr sz="1100" dirty="0">
                <a:solidFill>
                  <a:schemeClr val="tx2"/>
                </a:solidFill>
                <a:latin typeface="Arial"/>
                <a:cs typeface="Arial"/>
              </a:rPr>
              <a:t>uses</a:t>
            </a:r>
            <a:r>
              <a:rPr sz="1100" spc="-40" dirty="0">
                <a:solidFill>
                  <a:schemeClr val="tx2"/>
                </a:solidFill>
                <a:latin typeface="Arial"/>
                <a:cs typeface="Arial"/>
              </a:rPr>
              <a:t> </a:t>
            </a:r>
            <a:r>
              <a:rPr sz="1100" dirty="0">
                <a:solidFill>
                  <a:schemeClr val="tx2"/>
                </a:solidFill>
                <a:latin typeface="Arial"/>
                <a:cs typeface="Arial"/>
              </a:rPr>
              <a:t>multiple</a:t>
            </a:r>
            <a:r>
              <a:rPr sz="1100" spc="-65" dirty="0">
                <a:solidFill>
                  <a:schemeClr val="tx2"/>
                </a:solidFill>
                <a:latin typeface="Arial"/>
                <a:cs typeface="Arial"/>
              </a:rPr>
              <a:t> </a:t>
            </a:r>
            <a:r>
              <a:rPr sz="1100" spc="-20" dirty="0">
                <a:solidFill>
                  <a:schemeClr val="tx2"/>
                </a:solidFill>
                <a:latin typeface="Arial"/>
                <a:cs typeface="Arial"/>
              </a:rPr>
              <a:t>TPAs </a:t>
            </a:r>
            <a:r>
              <a:rPr sz="1100" dirty="0">
                <a:solidFill>
                  <a:schemeClr val="tx2"/>
                </a:solidFill>
                <a:latin typeface="Arial"/>
                <a:cs typeface="Arial"/>
              </a:rPr>
              <a:t>or</a:t>
            </a:r>
            <a:r>
              <a:rPr sz="1100" spc="-10" dirty="0">
                <a:solidFill>
                  <a:schemeClr val="tx2"/>
                </a:solidFill>
                <a:latin typeface="Arial"/>
                <a:cs typeface="Arial"/>
              </a:rPr>
              <a:t> </a:t>
            </a:r>
            <a:r>
              <a:rPr sz="1100" dirty="0">
                <a:solidFill>
                  <a:schemeClr val="tx2"/>
                </a:solidFill>
                <a:latin typeface="Arial"/>
                <a:cs typeface="Arial"/>
              </a:rPr>
              <a:t>PBMs,</a:t>
            </a:r>
            <a:r>
              <a:rPr sz="1100" spc="-10" dirty="0">
                <a:solidFill>
                  <a:schemeClr val="tx2"/>
                </a:solidFill>
                <a:latin typeface="Arial"/>
                <a:cs typeface="Arial"/>
              </a:rPr>
              <a:t> </a:t>
            </a:r>
            <a:r>
              <a:rPr sz="1100" dirty="0">
                <a:solidFill>
                  <a:schemeClr val="tx2"/>
                </a:solidFill>
                <a:latin typeface="Arial"/>
                <a:cs typeface="Arial"/>
              </a:rPr>
              <a:t>a</a:t>
            </a:r>
            <a:r>
              <a:rPr sz="1100" spc="-15" dirty="0">
                <a:solidFill>
                  <a:schemeClr val="tx2"/>
                </a:solidFill>
                <a:latin typeface="Arial"/>
                <a:cs typeface="Arial"/>
              </a:rPr>
              <a:t> </a:t>
            </a:r>
            <a:r>
              <a:rPr sz="1100" dirty="0">
                <a:solidFill>
                  <a:schemeClr val="tx2"/>
                </a:solidFill>
                <a:latin typeface="Arial"/>
                <a:cs typeface="Arial"/>
              </a:rPr>
              <a:t>P2</a:t>
            </a:r>
            <a:r>
              <a:rPr sz="1100" spc="-20" dirty="0">
                <a:solidFill>
                  <a:schemeClr val="tx2"/>
                </a:solidFill>
                <a:latin typeface="Arial"/>
                <a:cs typeface="Arial"/>
              </a:rPr>
              <a:t> </a:t>
            </a:r>
            <a:r>
              <a:rPr sz="1100" dirty="0">
                <a:solidFill>
                  <a:schemeClr val="tx2"/>
                </a:solidFill>
                <a:latin typeface="Arial"/>
                <a:cs typeface="Arial"/>
              </a:rPr>
              <a:t>should</a:t>
            </a:r>
            <a:r>
              <a:rPr sz="1100" spc="-40" dirty="0">
                <a:solidFill>
                  <a:schemeClr val="tx2"/>
                </a:solidFill>
                <a:latin typeface="Arial"/>
                <a:cs typeface="Arial"/>
              </a:rPr>
              <a:t> </a:t>
            </a:r>
            <a:r>
              <a:rPr sz="1100" dirty="0">
                <a:solidFill>
                  <a:schemeClr val="tx2"/>
                </a:solidFill>
                <a:latin typeface="Arial"/>
                <a:cs typeface="Arial"/>
              </a:rPr>
              <a:t>be</a:t>
            </a:r>
            <a:r>
              <a:rPr sz="1100" spc="-30" dirty="0">
                <a:solidFill>
                  <a:schemeClr val="tx2"/>
                </a:solidFill>
                <a:latin typeface="Arial"/>
                <a:cs typeface="Arial"/>
              </a:rPr>
              <a:t> </a:t>
            </a:r>
            <a:r>
              <a:rPr sz="1100" dirty="0">
                <a:solidFill>
                  <a:schemeClr val="tx2"/>
                </a:solidFill>
                <a:latin typeface="Arial"/>
                <a:cs typeface="Arial"/>
              </a:rPr>
              <a:t>submitted</a:t>
            </a:r>
            <a:r>
              <a:rPr sz="1100" spc="-35" dirty="0">
                <a:solidFill>
                  <a:schemeClr val="tx2"/>
                </a:solidFill>
                <a:latin typeface="Arial"/>
                <a:cs typeface="Arial"/>
              </a:rPr>
              <a:t> </a:t>
            </a:r>
            <a:r>
              <a:rPr sz="1100" dirty="0">
                <a:solidFill>
                  <a:schemeClr val="tx2"/>
                </a:solidFill>
                <a:latin typeface="Arial"/>
                <a:cs typeface="Arial"/>
              </a:rPr>
              <a:t>by</a:t>
            </a:r>
            <a:r>
              <a:rPr sz="1100" spc="-25" dirty="0">
                <a:solidFill>
                  <a:schemeClr val="tx2"/>
                </a:solidFill>
                <a:latin typeface="Arial"/>
                <a:cs typeface="Arial"/>
              </a:rPr>
              <a:t> </a:t>
            </a:r>
            <a:r>
              <a:rPr sz="1100" dirty="0">
                <a:solidFill>
                  <a:schemeClr val="tx2"/>
                </a:solidFill>
                <a:latin typeface="Arial"/>
                <a:cs typeface="Arial"/>
              </a:rPr>
              <a:t>the</a:t>
            </a:r>
            <a:r>
              <a:rPr sz="1100" spc="-15" dirty="0">
                <a:solidFill>
                  <a:schemeClr val="tx2"/>
                </a:solidFill>
                <a:latin typeface="Arial"/>
                <a:cs typeface="Arial"/>
              </a:rPr>
              <a:t> </a:t>
            </a:r>
            <a:r>
              <a:rPr sz="1100" dirty="0">
                <a:solidFill>
                  <a:schemeClr val="tx2"/>
                </a:solidFill>
                <a:latin typeface="Arial"/>
                <a:cs typeface="Arial"/>
              </a:rPr>
              <a:t>Group</a:t>
            </a:r>
            <a:r>
              <a:rPr sz="1100" spc="-30" dirty="0">
                <a:solidFill>
                  <a:schemeClr val="tx2"/>
                </a:solidFill>
                <a:latin typeface="Arial"/>
                <a:cs typeface="Arial"/>
              </a:rPr>
              <a:t> </a:t>
            </a:r>
            <a:r>
              <a:rPr sz="1100" dirty="0">
                <a:solidFill>
                  <a:schemeClr val="tx2"/>
                </a:solidFill>
                <a:latin typeface="Arial"/>
                <a:cs typeface="Arial"/>
              </a:rPr>
              <a:t>Health</a:t>
            </a:r>
            <a:r>
              <a:rPr sz="1100" spc="-25" dirty="0">
                <a:solidFill>
                  <a:schemeClr val="tx2"/>
                </a:solidFill>
                <a:latin typeface="Arial"/>
                <a:cs typeface="Arial"/>
              </a:rPr>
              <a:t> </a:t>
            </a:r>
            <a:r>
              <a:rPr sz="1100" dirty="0">
                <a:solidFill>
                  <a:schemeClr val="tx2"/>
                </a:solidFill>
                <a:latin typeface="Arial"/>
                <a:cs typeface="Arial"/>
              </a:rPr>
              <a:t>Plan</a:t>
            </a:r>
            <a:r>
              <a:rPr sz="1100" spc="-30" dirty="0">
                <a:solidFill>
                  <a:schemeClr val="tx2"/>
                </a:solidFill>
                <a:latin typeface="Arial"/>
                <a:cs typeface="Arial"/>
              </a:rPr>
              <a:t> </a:t>
            </a:r>
            <a:r>
              <a:rPr sz="1100" dirty="0">
                <a:solidFill>
                  <a:schemeClr val="tx2"/>
                </a:solidFill>
                <a:latin typeface="Arial"/>
                <a:cs typeface="Arial"/>
              </a:rPr>
              <a:t>which</a:t>
            </a:r>
            <a:r>
              <a:rPr sz="1100" spc="-15" dirty="0">
                <a:solidFill>
                  <a:schemeClr val="tx2"/>
                </a:solidFill>
                <a:latin typeface="Arial"/>
                <a:cs typeface="Arial"/>
              </a:rPr>
              <a:t> </a:t>
            </a:r>
            <a:r>
              <a:rPr sz="1100" dirty="0">
                <a:solidFill>
                  <a:schemeClr val="tx2"/>
                </a:solidFill>
                <a:latin typeface="Arial"/>
                <a:cs typeface="Arial"/>
              </a:rPr>
              <a:t>incorporates</a:t>
            </a:r>
            <a:r>
              <a:rPr sz="1100" spc="-45" dirty="0">
                <a:solidFill>
                  <a:schemeClr val="tx2"/>
                </a:solidFill>
                <a:latin typeface="Arial"/>
                <a:cs typeface="Arial"/>
              </a:rPr>
              <a:t> </a:t>
            </a:r>
            <a:r>
              <a:rPr sz="1100" b="1" i="1" dirty="0">
                <a:solidFill>
                  <a:schemeClr val="tx2"/>
                </a:solidFill>
                <a:latin typeface="Arial"/>
                <a:cs typeface="Arial"/>
              </a:rPr>
              <a:t>all</a:t>
            </a:r>
            <a:r>
              <a:rPr sz="1100" spc="-45" dirty="0">
                <a:solidFill>
                  <a:schemeClr val="tx2"/>
                </a:solidFill>
                <a:latin typeface="Arial"/>
                <a:cs typeface="Arial"/>
              </a:rPr>
              <a:t> </a:t>
            </a:r>
            <a:r>
              <a:rPr sz="1100" spc="-10" dirty="0">
                <a:solidFill>
                  <a:schemeClr val="tx2"/>
                </a:solidFill>
                <a:latin typeface="Arial"/>
                <a:cs typeface="Arial"/>
              </a:rPr>
              <a:t>TPAs</a:t>
            </a:r>
            <a:r>
              <a:rPr lang="en-US" sz="1100" spc="-10" dirty="0">
                <a:solidFill>
                  <a:schemeClr val="tx2"/>
                </a:solidFill>
                <a:latin typeface="Arial"/>
                <a:cs typeface="Arial"/>
              </a:rPr>
              <a:t>, </a:t>
            </a:r>
            <a:r>
              <a:rPr sz="1100" dirty="0">
                <a:solidFill>
                  <a:schemeClr val="tx2"/>
                </a:solidFill>
                <a:latin typeface="Arial"/>
                <a:cs typeface="Arial"/>
              </a:rPr>
              <a:t>PBMs and</a:t>
            </a:r>
            <a:r>
              <a:rPr lang="en-US" sz="1100" dirty="0">
                <a:solidFill>
                  <a:schemeClr val="tx2"/>
                </a:solidFill>
                <a:latin typeface="Arial"/>
                <a:cs typeface="Arial"/>
              </a:rPr>
              <a:t> associated</a:t>
            </a:r>
            <a:r>
              <a:rPr sz="1100" spc="-20" dirty="0">
                <a:solidFill>
                  <a:schemeClr val="tx2"/>
                </a:solidFill>
                <a:latin typeface="Arial"/>
                <a:cs typeface="Arial"/>
              </a:rPr>
              <a:t> </a:t>
            </a:r>
            <a:r>
              <a:rPr sz="1100" dirty="0">
                <a:solidFill>
                  <a:schemeClr val="tx2"/>
                </a:solidFill>
                <a:latin typeface="Arial"/>
                <a:cs typeface="Arial"/>
              </a:rPr>
              <a:t>EINs.</a:t>
            </a:r>
            <a:r>
              <a:rPr sz="1100" spc="340" dirty="0">
                <a:solidFill>
                  <a:schemeClr val="tx2"/>
                </a:solidFill>
                <a:latin typeface="Arial"/>
                <a:cs typeface="Arial"/>
              </a:rPr>
              <a:t> </a:t>
            </a:r>
            <a:r>
              <a:rPr sz="1100" dirty="0">
                <a:solidFill>
                  <a:schemeClr val="tx2"/>
                </a:solidFill>
                <a:latin typeface="Arial"/>
                <a:cs typeface="Arial"/>
              </a:rPr>
              <a:t>We</a:t>
            </a:r>
            <a:r>
              <a:rPr sz="1100" spc="-40" dirty="0">
                <a:solidFill>
                  <a:schemeClr val="tx2"/>
                </a:solidFill>
                <a:latin typeface="Arial"/>
                <a:cs typeface="Arial"/>
              </a:rPr>
              <a:t> </a:t>
            </a:r>
            <a:r>
              <a:rPr sz="1100" dirty="0">
                <a:solidFill>
                  <a:schemeClr val="tx2"/>
                </a:solidFill>
                <a:latin typeface="Arial"/>
                <a:cs typeface="Arial"/>
              </a:rPr>
              <a:t>are</a:t>
            </a:r>
            <a:r>
              <a:rPr sz="1100" spc="-10" dirty="0">
                <a:solidFill>
                  <a:schemeClr val="tx2"/>
                </a:solidFill>
                <a:latin typeface="Arial"/>
                <a:cs typeface="Arial"/>
              </a:rPr>
              <a:t> </a:t>
            </a:r>
            <a:r>
              <a:rPr sz="1100" dirty="0">
                <a:solidFill>
                  <a:schemeClr val="tx2"/>
                </a:solidFill>
                <a:latin typeface="Arial"/>
                <a:cs typeface="Arial"/>
              </a:rPr>
              <a:t>referring</a:t>
            </a:r>
            <a:r>
              <a:rPr sz="1100" spc="-30" dirty="0">
                <a:solidFill>
                  <a:schemeClr val="tx2"/>
                </a:solidFill>
                <a:latin typeface="Arial"/>
                <a:cs typeface="Arial"/>
              </a:rPr>
              <a:t> </a:t>
            </a:r>
            <a:r>
              <a:rPr sz="1100" dirty="0">
                <a:solidFill>
                  <a:schemeClr val="tx2"/>
                </a:solidFill>
                <a:latin typeface="Arial"/>
                <a:cs typeface="Arial"/>
              </a:rPr>
              <a:t>to this</a:t>
            </a:r>
            <a:r>
              <a:rPr sz="1100" spc="-5" dirty="0">
                <a:solidFill>
                  <a:schemeClr val="tx2"/>
                </a:solidFill>
                <a:latin typeface="Arial"/>
                <a:cs typeface="Arial"/>
              </a:rPr>
              <a:t> </a:t>
            </a:r>
            <a:r>
              <a:rPr sz="1100" dirty="0">
                <a:solidFill>
                  <a:schemeClr val="tx2"/>
                </a:solidFill>
                <a:latin typeface="Arial"/>
                <a:cs typeface="Arial"/>
              </a:rPr>
              <a:t>as</a:t>
            </a:r>
            <a:r>
              <a:rPr sz="1100" spc="-5" dirty="0">
                <a:solidFill>
                  <a:schemeClr val="tx2"/>
                </a:solidFill>
                <a:latin typeface="Arial"/>
                <a:cs typeface="Arial"/>
              </a:rPr>
              <a:t> </a:t>
            </a:r>
            <a:r>
              <a:rPr sz="1100" dirty="0">
                <a:solidFill>
                  <a:schemeClr val="tx2"/>
                </a:solidFill>
                <a:latin typeface="Arial"/>
                <a:cs typeface="Arial"/>
              </a:rPr>
              <a:t>the</a:t>
            </a:r>
            <a:r>
              <a:rPr sz="1100" spc="-10" dirty="0">
                <a:solidFill>
                  <a:schemeClr val="tx2"/>
                </a:solidFill>
                <a:latin typeface="Arial"/>
                <a:cs typeface="Arial"/>
              </a:rPr>
              <a:t> </a:t>
            </a:r>
            <a:r>
              <a:rPr sz="1100" dirty="0">
                <a:solidFill>
                  <a:schemeClr val="tx2"/>
                </a:solidFill>
                <a:latin typeface="Arial"/>
                <a:cs typeface="Arial"/>
              </a:rPr>
              <a:t>Master</a:t>
            </a:r>
            <a:r>
              <a:rPr sz="1100" spc="-10" dirty="0">
                <a:solidFill>
                  <a:schemeClr val="tx2"/>
                </a:solidFill>
                <a:latin typeface="Arial"/>
                <a:cs typeface="Arial"/>
              </a:rPr>
              <a:t> </a:t>
            </a:r>
            <a:r>
              <a:rPr sz="1100" spc="-25" dirty="0">
                <a:solidFill>
                  <a:schemeClr val="tx2"/>
                </a:solidFill>
                <a:latin typeface="Arial"/>
                <a:cs typeface="Arial"/>
              </a:rPr>
              <a:t>P2.</a:t>
            </a:r>
            <a:r>
              <a:rPr lang="en-US" sz="1100" spc="-25" dirty="0">
                <a:solidFill>
                  <a:schemeClr val="tx2"/>
                </a:solidFill>
                <a:latin typeface="Arial"/>
                <a:cs typeface="Arial"/>
              </a:rPr>
              <a:t>  The Master P2 will be used by CMS to identify the TPAs and PBMs who may also submit </a:t>
            </a:r>
            <a:r>
              <a:rPr lang="en-US" sz="1100" b="1" spc="-25" dirty="0">
                <a:solidFill>
                  <a:schemeClr val="tx2"/>
                </a:solidFill>
                <a:latin typeface="Arial"/>
                <a:cs typeface="Arial"/>
              </a:rPr>
              <a:t>P2</a:t>
            </a:r>
            <a:r>
              <a:rPr lang="en-US" sz="1100" spc="-25" dirty="0">
                <a:solidFill>
                  <a:schemeClr val="tx2"/>
                </a:solidFill>
                <a:latin typeface="Arial"/>
                <a:cs typeface="Arial"/>
              </a:rPr>
              <a:t> and </a:t>
            </a:r>
            <a:r>
              <a:rPr lang="en-US" sz="1100" b="1" spc="-25" dirty="0">
                <a:solidFill>
                  <a:schemeClr val="tx2"/>
                </a:solidFill>
                <a:latin typeface="Arial"/>
                <a:cs typeface="Arial"/>
              </a:rPr>
              <a:t>D </a:t>
            </a:r>
            <a:r>
              <a:rPr lang="en-US" sz="1100" spc="-25" dirty="0">
                <a:solidFill>
                  <a:schemeClr val="tx2"/>
                </a:solidFill>
                <a:latin typeface="Arial"/>
                <a:cs typeface="Arial"/>
              </a:rPr>
              <a:t>files on behalf of the Employer group.  </a:t>
            </a:r>
          </a:p>
          <a:p>
            <a:pPr marL="183515" marR="5080" indent="-171450">
              <a:lnSpc>
                <a:spcPct val="114000"/>
              </a:lnSpc>
              <a:spcBef>
                <a:spcPts val="600"/>
              </a:spcBef>
              <a:buFont typeface="Symbol" panose="05050102010706020507" pitchFamily="18" charset="2"/>
              <a:buChar char="·"/>
              <a:tabLst>
                <a:tab pos="110489" algn="l"/>
              </a:tabLst>
            </a:pPr>
            <a:r>
              <a:rPr lang="en-US" sz="1100" dirty="0">
                <a:solidFill>
                  <a:schemeClr val="tx2"/>
                </a:solidFill>
                <a:latin typeface="Arial"/>
                <a:cs typeface="Arial"/>
              </a:rPr>
              <a:t>We are referring to this as the Master P2, which should be created by the Group Health Plan and will include all TPAs and PBMs that will submit a Data file on their behalf. </a:t>
            </a:r>
          </a:p>
          <a:p>
            <a:pPr marL="183515" marR="5080" indent="-171450">
              <a:lnSpc>
                <a:spcPct val="114000"/>
              </a:lnSpc>
              <a:spcBef>
                <a:spcPts val="600"/>
              </a:spcBef>
              <a:buFont typeface="Symbol" panose="05050102010706020507" pitchFamily="18" charset="2"/>
              <a:buChar char="·"/>
              <a:tabLst>
                <a:tab pos="110489" algn="l"/>
              </a:tabLst>
            </a:pPr>
            <a:r>
              <a:rPr lang="en-US" sz="1100" dirty="0">
                <a:solidFill>
                  <a:schemeClr val="tx2"/>
                </a:solidFill>
                <a:latin typeface="Arial"/>
                <a:cs typeface="Arial"/>
              </a:rPr>
              <a:t>The Master P2 will be used by CMS to identify the full list of TPAs and PBMs who may also submit P2 and Data files on behalf of the Employer group. </a:t>
            </a:r>
          </a:p>
          <a:p>
            <a:pPr marL="183515" indent="-171450">
              <a:lnSpc>
                <a:spcPct val="114000"/>
              </a:lnSpc>
              <a:spcBef>
                <a:spcPts val="600"/>
              </a:spcBef>
              <a:buFont typeface="Symbol" panose="05050102010706020507" pitchFamily="18" charset="2"/>
              <a:buChar char="·"/>
              <a:tabLst>
                <a:tab pos="110489" algn="l"/>
              </a:tabLst>
            </a:pPr>
            <a:r>
              <a:rPr lang="en-US" sz="1100" spc="-50" dirty="0">
                <a:solidFill>
                  <a:schemeClr val="tx2"/>
                </a:solidFill>
                <a:latin typeface="Arial"/>
                <a:cs typeface="Arial"/>
              </a:rPr>
              <a:t>Each </a:t>
            </a:r>
            <a:r>
              <a:rPr sz="1100" spc="-35" dirty="0">
                <a:solidFill>
                  <a:schemeClr val="tx2"/>
                </a:solidFill>
                <a:latin typeface="Arial"/>
                <a:cs typeface="Arial"/>
              </a:rPr>
              <a:t>TPA</a:t>
            </a:r>
            <a:r>
              <a:rPr sz="1100" spc="-80" dirty="0">
                <a:solidFill>
                  <a:schemeClr val="tx2"/>
                </a:solidFill>
                <a:latin typeface="Arial"/>
                <a:cs typeface="Arial"/>
              </a:rPr>
              <a:t> </a:t>
            </a:r>
            <a:r>
              <a:rPr sz="1100" dirty="0">
                <a:solidFill>
                  <a:schemeClr val="tx2"/>
                </a:solidFill>
                <a:latin typeface="Arial"/>
                <a:cs typeface="Arial"/>
              </a:rPr>
              <a:t>or</a:t>
            </a:r>
            <a:r>
              <a:rPr sz="1100" spc="-5" dirty="0">
                <a:solidFill>
                  <a:schemeClr val="tx2"/>
                </a:solidFill>
                <a:latin typeface="Arial"/>
                <a:cs typeface="Arial"/>
              </a:rPr>
              <a:t> </a:t>
            </a:r>
            <a:r>
              <a:rPr sz="1100" dirty="0">
                <a:solidFill>
                  <a:schemeClr val="tx2"/>
                </a:solidFill>
                <a:latin typeface="Arial"/>
                <a:cs typeface="Arial"/>
              </a:rPr>
              <a:t>PBM</a:t>
            </a:r>
            <a:r>
              <a:rPr sz="1100" spc="-10" dirty="0">
                <a:solidFill>
                  <a:schemeClr val="tx2"/>
                </a:solidFill>
                <a:latin typeface="Arial"/>
                <a:cs typeface="Arial"/>
              </a:rPr>
              <a:t> </a:t>
            </a:r>
            <a:r>
              <a:rPr sz="1100" dirty="0">
                <a:solidFill>
                  <a:schemeClr val="tx2"/>
                </a:solidFill>
                <a:latin typeface="Arial"/>
                <a:cs typeface="Arial"/>
              </a:rPr>
              <a:t>will</a:t>
            </a:r>
            <a:r>
              <a:rPr sz="1100" spc="-10" dirty="0">
                <a:solidFill>
                  <a:schemeClr val="tx2"/>
                </a:solidFill>
                <a:latin typeface="Arial"/>
                <a:cs typeface="Arial"/>
              </a:rPr>
              <a:t> </a:t>
            </a:r>
            <a:r>
              <a:rPr sz="1100" dirty="0">
                <a:solidFill>
                  <a:schemeClr val="tx2"/>
                </a:solidFill>
                <a:latin typeface="Arial"/>
                <a:cs typeface="Arial"/>
              </a:rPr>
              <a:t>submit</a:t>
            </a:r>
            <a:r>
              <a:rPr sz="1100" spc="-30" dirty="0">
                <a:solidFill>
                  <a:schemeClr val="tx2"/>
                </a:solidFill>
                <a:latin typeface="Arial"/>
                <a:cs typeface="Arial"/>
              </a:rPr>
              <a:t> </a:t>
            </a:r>
            <a:r>
              <a:rPr sz="1100" dirty="0">
                <a:solidFill>
                  <a:schemeClr val="tx2"/>
                </a:solidFill>
                <a:latin typeface="Arial"/>
                <a:cs typeface="Arial"/>
              </a:rPr>
              <a:t>their</a:t>
            </a:r>
            <a:r>
              <a:rPr sz="1100" spc="-25" dirty="0">
                <a:solidFill>
                  <a:schemeClr val="tx2"/>
                </a:solidFill>
                <a:latin typeface="Arial"/>
                <a:cs typeface="Arial"/>
              </a:rPr>
              <a:t> </a:t>
            </a:r>
            <a:r>
              <a:rPr sz="1100" dirty="0">
                <a:solidFill>
                  <a:schemeClr val="tx2"/>
                </a:solidFill>
                <a:latin typeface="Arial"/>
                <a:cs typeface="Arial"/>
              </a:rPr>
              <a:t>own</a:t>
            </a:r>
            <a:r>
              <a:rPr sz="1100" spc="-5" dirty="0">
                <a:solidFill>
                  <a:schemeClr val="tx2"/>
                </a:solidFill>
                <a:latin typeface="Arial"/>
                <a:cs typeface="Arial"/>
              </a:rPr>
              <a:t> </a:t>
            </a:r>
            <a:r>
              <a:rPr sz="1100" dirty="0">
                <a:solidFill>
                  <a:schemeClr val="tx2"/>
                </a:solidFill>
                <a:latin typeface="Arial"/>
                <a:cs typeface="Arial"/>
              </a:rPr>
              <a:t>corresponding</a:t>
            </a:r>
            <a:r>
              <a:rPr sz="1100" spc="-40" dirty="0">
                <a:solidFill>
                  <a:schemeClr val="tx2"/>
                </a:solidFill>
                <a:latin typeface="Arial"/>
                <a:cs typeface="Arial"/>
              </a:rPr>
              <a:t> </a:t>
            </a:r>
            <a:r>
              <a:rPr sz="1100" spc="-25" dirty="0">
                <a:solidFill>
                  <a:schemeClr val="tx2"/>
                </a:solidFill>
                <a:latin typeface="Arial"/>
                <a:cs typeface="Arial"/>
              </a:rPr>
              <a:t>P2</a:t>
            </a:r>
            <a:r>
              <a:rPr lang="en-US" sz="1100" spc="-25" dirty="0">
                <a:solidFill>
                  <a:schemeClr val="tx2"/>
                </a:solidFill>
                <a:latin typeface="Arial"/>
                <a:cs typeface="Arial"/>
              </a:rPr>
              <a:t> along with the Data files they submit on behalf of the Employer group. </a:t>
            </a:r>
          </a:p>
          <a:p>
            <a:pPr marL="12065">
              <a:lnSpc>
                <a:spcPct val="114000"/>
              </a:lnSpc>
              <a:spcBef>
                <a:spcPts val="600"/>
              </a:spcBef>
              <a:tabLst>
                <a:tab pos="110489" algn="l"/>
              </a:tabLst>
            </a:pPr>
            <a:r>
              <a:rPr lang="en-US" sz="1100" dirty="0">
                <a:solidFill>
                  <a:schemeClr val="tx2"/>
                </a:solidFill>
                <a:latin typeface="Arial"/>
                <a:cs typeface="Arial"/>
              </a:rPr>
              <a:t>Note:  P2 requires the count of Members as of 12/31 of the Reference Year </a:t>
            </a:r>
          </a:p>
          <a:p>
            <a:pPr marL="12065">
              <a:lnSpc>
                <a:spcPct val="114000"/>
              </a:lnSpc>
              <a:spcBef>
                <a:spcPts val="600"/>
              </a:spcBef>
              <a:tabLst>
                <a:tab pos="110489" algn="l"/>
              </a:tabLst>
            </a:pPr>
            <a:r>
              <a:rPr lang="en-US" sz="1100" dirty="0">
                <a:solidFill>
                  <a:schemeClr val="tx2"/>
                </a:solidFill>
                <a:latin typeface="Arial"/>
                <a:cs typeface="Arial"/>
              </a:rPr>
              <a:t>UHC will include all Members in the policy (including retirees) in the submission for the Pharmacy Benefits and Costs data.  We do not have the ability to exclude Retirees from reporting.</a:t>
            </a:r>
          </a:p>
          <a:p>
            <a:pPr marL="12065">
              <a:lnSpc>
                <a:spcPct val="114000"/>
              </a:lnSpc>
              <a:spcBef>
                <a:spcPts val="600"/>
              </a:spcBef>
              <a:tabLst>
                <a:tab pos="110489" algn="l"/>
              </a:tabLst>
            </a:pPr>
            <a:endParaRPr sz="1100" dirty="0">
              <a:solidFill>
                <a:schemeClr val="tx2"/>
              </a:solidFill>
              <a:latin typeface="Arial"/>
              <a:cs typeface="Arial"/>
            </a:endParaRPr>
          </a:p>
        </p:txBody>
      </p:sp>
      <p:pic>
        <p:nvPicPr>
          <p:cNvPr id="4" name="object 4"/>
          <p:cNvPicPr/>
          <p:nvPr/>
        </p:nvPicPr>
        <p:blipFill>
          <a:blip r:embed="rId2" cstate="print"/>
          <a:stretch>
            <a:fillRect/>
          </a:stretch>
        </p:blipFill>
        <p:spPr>
          <a:xfrm>
            <a:off x="344424" y="4378459"/>
            <a:ext cx="6580937" cy="5033480"/>
          </a:xfrm>
          <a:prstGeom prst="rect">
            <a:avLst/>
          </a:prstGeom>
        </p:spPr>
      </p:pic>
      <p:grpSp>
        <p:nvGrpSpPr>
          <p:cNvPr id="5" name="object 5"/>
          <p:cNvGrpSpPr/>
          <p:nvPr/>
        </p:nvGrpSpPr>
        <p:grpSpPr>
          <a:xfrm>
            <a:off x="820521" y="9755123"/>
            <a:ext cx="6443345" cy="128270"/>
            <a:chOff x="820521" y="9755123"/>
            <a:chExt cx="6443345" cy="128270"/>
          </a:xfrm>
        </p:grpSpPr>
        <p:pic>
          <p:nvPicPr>
            <p:cNvPr id="6" name="object 6"/>
            <p:cNvPicPr/>
            <p:nvPr/>
          </p:nvPicPr>
          <p:blipFill>
            <a:blip r:embed="rId3" cstate="print"/>
            <a:stretch>
              <a:fillRect/>
            </a:stretch>
          </p:blipFill>
          <p:spPr>
            <a:xfrm>
              <a:off x="820521" y="9755123"/>
              <a:ext cx="6157976" cy="128016"/>
            </a:xfrm>
            <a:prstGeom prst="rect">
              <a:avLst/>
            </a:prstGeom>
          </p:spPr>
        </p:pic>
        <p:pic>
          <p:nvPicPr>
            <p:cNvPr id="7" name="object 7"/>
            <p:cNvPicPr/>
            <p:nvPr/>
          </p:nvPicPr>
          <p:blipFill>
            <a:blip r:embed="rId4" cstate="print"/>
            <a:stretch>
              <a:fillRect/>
            </a:stretch>
          </p:blipFill>
          <p:spPr>
            <a:xfrm>
              <a:off x="6929628" y="9755123"/>
              <a:ext cx="179222" cy="128016"/>
            </a:xfrm>
            <a:prstGeom prst="rect">
              <a:avLst/>
            </a:prstGeom>
          </p:spPr>
        </p:pic>
        <p:pic>
          <p:nvPicPr>
            <p:cNvPr id="8" name="object 8"/>
            <p:cNvPicPr/>
            <p:nvPr/>
          </p:nvPicPr>
          <p:blipFill>
            <a:blip r:embed="rId5" cstate="print"/>
            <a:stretch>
              <a:fillRect/>
            </a:stretch>
          </p:blipFill>
          <p:spPr>
            <a:xfrm>
              <a:off x="7063994" y="9755123"/>
              <a:ext cx="199339" cy="128016"/>
            </a:xfrm>
            <a:prstGeom prst="rect">
              <a:avLst/>
            </a:prstGeom>
          </p:spPr>
        </p:pic>
      </p:grpSp>
      <p:sp>
        <p:nvSpPr>
          <p:cNvPr id="9" name="object 9"/>
          <p:cNvSpPr txBox="1"/>
          <p:nvPr/>
        </p:nvSpPr>
        <p:spPr>
          <a:xfrm>
            <a:off x="7281926" y="9411939"/>
            <a:ext cx="146050" cy="139700"/>
          </a:xfrm>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z="800" dirty="0">
                <a:solidFill>
                  <a:srgbClr val="002577"/>
                </a:solidFill>
                <a:latin typeface="Arial"/>
                <a:cs typeface="Arial"/>
              </a:rPr>
              <a:t>3</a:t>
            </a:fld>
            <a:endParaRPr sz="800" dirty="0">
              <a:latin typeface="Arial"/>
              <a:cs typeface="Arial"/>
            </a:endParaRPr>
          </a:p>
        </p:txBody>
      </p:sp>
      <p:sp>
        <p:nvSpPr>
          <p:cNvPr id="10" name="object 10"/>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1907" y="112522"/>
            <a:ext cx="7320915" cy="7469224"/>
          </a:xfrm>
          <a:prstGeom prst="rect">
            <a:avLst/>
          </a:prstGeom>
        </p:spPr>
        <p:txBody>
          <a:bodyPr vert="horz" wrap="square" lIns="0" tIns="12700" rIns="0" bIns="0" rtlCol="0">
            <a:spAutoFit/>
          </a:bodyPr>
          <a:lstStyle/>
          <a:p>
            <a:pPr marL="76200">
              <a:lnSpc>
                <a:spcPct val="100000"/>
              </a:lnSpc>
              <a:spcBef>
                <a:spcPts val="100"/>
              </a:spcBef>
              <a:tabLst>
                <a:tab pos="2778125" algn="l"/>
              </a:tabLst>
            </a:pPr>
            <a:r>
              <a:rPr sz="2000" b="1" dirty="0">
                <a:solidFill>
                  <a:srgbClr val="00BDD4"/>
                </a:solidFill>
                <a:latin typeface="Georgia"/>
                <a:cs typeface="Georgia"/>
              </a:rPr>
              <a:t>Reporting</a:t>
            </a:r>
            <a:r>
              <a:rPr sz="2000" b="1" spc="-25" dirty="0">
                <a:solidFill>
                  <a:srgbClr val="00BDD4"/>
                </a:solidFill>
                <a:latin typeface="Georgia"/>
                <a:cs typeface="Georgia"/>
              </a:rPr>
              <a:t> </a:t>
            </a:r>
            <a:r>
              <a:rPr sz="2000" b="1" dirty="0">
                <a:solidFill>
                  <a:srgbClr val="00BDD4"/>
                </a:solidFill>
                <a:latin typeface="Georgia"/>
                <a:cs typeface="Georgia"/>
              </a:rPr>
              <a:t>for</a:t>
            </a:r>
            <a:r>
              <a:rPr sz="2000" b="1" spc="-15" dirty="0">
                <a:solidFill>
                  <a:srgbClr val="00BDD4"/>
                </a:solidFill>
                <a:latin typeface="Georgia"/>
                <a:cs typeface="Georgia"/>
              </a:rPr>
              <a:t> </a:t>
            </a:r>
            <a:r>
              <a:rPr sz="2000" b="1" dirty="0">
                <a:solidFill>
                  <a:srgbClr val="00BDD4"/>
                </a:solidFill>
                <a:latin typeface="Georgia"/>
                <a:cs typeface="Georgia"/>
              </a:rPr>
              <a:t>ASO</a:t>
            </a:r>
            <a:r>
              <a:rPr sz="2000" b="1" spc="-20" dirty="0">
                <a:solidFill>
                  <a:srgbClr val="00BDD4"/>
                </a:solidFill>
                <a:latin typeface="Georgia"/>
                <a:cs typeface="Georgia"/>
              </a:rPr>
              <a:t> </a:t>
            </a:r>
            <a:r>
              <a:rPr sz="2000" b="1" spc="-50" dirty="0">
                <a:solidFill>
                  <a:srgbClr val="00BDD4"/>
                </a:solidFill>
                <a:latin typeface="Georgia"/>
                <a:cs typeface="Georgia"/>
              </a:rPr>
              <a:t>-</a:t>
            </a:r>
            <a:r>
              <a:rPr sz="2000" b="1" dirty="0">
                <a:solidFill>
                  <a:srgbClr val="00BDD4"/>
                </a:solidFill>
                <a:latin typeface="Georgia"/>
                <a:cs typeface="Georgia"/>
              </a:rPr>
              <a:t>	Data</a:t>
            </a:r>
            <a:r>
              <a:rPr sz="2000" b="1" spc="-35" dirty="0">
                <a:solidFill>
                  <a:srgbClr val="00BDD4"/>
                </a:solidFill>
                <a:latin typeface="Georgia"/>
                <a:cs typeface="Georgia"/>
              </a:rPr>
              <a:t> </a:t>
            </a:r>
            <a:r>
              <a:rPr sz="2000" b="1" spc="-10" dirty="0">
                <a:solidFill>
                  <a:srgbClr val="00BDD4"/>
                </a:solidFill>
                <a:latin typeface="Georgia"/>
                <a:cs typeface="Georgia"/>
              </a:rPr>
              <a:t>Definitions</a:t>
            </a:r>
            <a:r>
              <a:rPr sz="1950" spc="-15" baseline="25641" dirty="0">
                <a:solidFill>
                  <a:srgbClr val="00BDD4"/>
                </a:solidFill>
                <a:latin typeface="Georgia"/>
                <a:cs typeface="Georgia"/>
              </a:rPr>
              <a:t>1</a:t>
            </a:r>
            <a:endParaRPr sz="1950" baseline="25641" dirty="0">
              <a:latin typeface="Georgia"/>
              <a:cs typeface="Georgia"/>
            </a:endParaRPr>
          </a:p>
          <a:p>
            <a:pPr marL="76200" marR="68580">
              <a:lnSpc>
                <a:spcPct val="114999"/>
              </a:lnSpc>
              <a:spcBef>
                <a:spcPts val="1125"/>
              </a:spcBef>
            </a:pPr>
            <a:r>
              <a:rPr sz="1100" dirty="0">
                <a:solidFill>
                  <a:srgbClr val="002577"/>
                </a:solidFill>
                <a:latin typeface="Arial"/>
                <a:cs typeface="Arial"/>
              </a:rPr>
              <a:t>Those</a:t>
            </a:r>
            <a:r>
              <a:rPr sz="1100" spc="-50" dirty="0">
                <a:solidFill>
                  <a:srgbClr val="002577"/>
                </a:solidFill>
                <a:latin typeface="Arial"/>
                <a:cs typeface="Arial"/>
              </a:rPr>
              <a:t> </a:t>
            </a:r>
            <a:r>
              <a:rPr sz="1100" dirty="0">
                <a:solidFill>
                  <a:srgbClr val="002577"/>
                </a:solidFill>
                <a:latin typeface="Arial"/>
                <a:cs typeface="Arial"/>
              </a:rPr>
              <a:t>identifiers</a:t>
            </a:r>
            <a:r>
              <a:rPr sz="1100" spc="-35" dirty="0">
                <a:solidFill>
                  <a:srgbClr val="002577"/>
                </a:solidFill>
                <a:latin typeface="Arial"/>
                <a:cs typeface="Arial"/>
              </a:rPr>
              <a:t> </a:t>
            </a:r>
            <a:r>
              <a:rPr sz="1100" dirty="0">
                <a:solidFill>
                  <a:srgbClr val="002577"/>
                </a:solidFill>
                <a:latin typeface="Arial"/>
                <a:cs typeface="Arial"/>
              </a:rPr>
              <a:t>beginning</a:t>
            </a:r>
            <a:r>
              <a:rPr sz="1100" spc="-20" dirty="0">
                <a:solidFill>
                  <a:srgbClr val="002577"/>
                </a:solidFill>
                <a:latin typeface="Arial"/>
                <a:cs typeface="Arial"/>
              </a:rPr>
              <a:t> </a:t>
            </a:r>
            <a:r>
              <a:rPr sz="1100" dirty="0">
                <a:solidFill>
                  <a:srgbClr val="002577"/>
                </a:solidFill>
                <a:latin typeface="Arial"/>
                <a:cs typeface="Arial"/>
              </a:rPr>
              <a:t>with</a:t>
            </a:r>
            <a:r>
              <a:rPr sz="1100" spc="-15" dirty="0">
                <a:solidFill>
                  <a:srgbClr val="002577"/>
                </a:solidFill>
                <a:latin typeface="Arial"/>
                <a:cs typeface="Arial"/>
              </a:rPr>
              <a:t> </a:t>
            </a:r>
            <a:r>
              <a:rPr sz="1100" dirty="0">
                <a:solidFill>
                  <a:srgbClr val="002577"/>
                </a:solidFill>
                <a:latin typeface="Arial"/>
                <a:cs typeface="Arial"/>
              </a:rPr>
              <a:t>a</a:t>
            </a:r>
            <a:r>
              <a:rPr sz="1100" spc="-25" dirty="0">
                <a:solidFill>
                  <a:srgbClr val="002577"/>
                </a:solidFill>
                <a:latin typeface="Arial"/>
                <a:cs typeface="Arial"/>
              </a:rPr>
              <a:t> </a:t>
            </a:r>
            <a:r>
              <a:rPr sz="1100" dirty="0">
                <a:solidFill>
                  <a:srgbClr val="002577"/>
                </a:solidFill>
                <a:latin typeface="Arial"/>
                <a:cs typeface="Arial"/>
              </a:rPr>
              <a:t>D,</a:t>
            </a:r>
            <a:r>
              <a:rPr sz="1100" spc="-20" dirty="0">
                <a:solidFill>
                  <a:srgbClr val="002577"/>
                </a:solidFill>
                <a:latin typeface="Arial"/>
                <a:cs typeface="Arial"/>
              </a:rPr>
              <a:t> </a:t>
            </a:r>
            <a:r>
              <a:rPr sz="1100" dirty="0">
                <a:solidFill>
                  <a:srgbClr val="002577"/>
                </a:solidFill>
                <a:latin typeface="Arial"/>
                <a:cs typeface="Arial"/>
              </a:rPr>
              <a:t>stands</a:t>
            </a:r>
            <a:r>
              <a:rPr sz="1100" spc="-40" dirty="0">
                <a:solidFill>
                  <a:srgbClr val="002577"/>
                </a:solidFill>
                <a:latin typeface="Arial"/>
                <a:cs typeface="Arial"/>
              </a:rPr>
              <a:t> </a:t>
            </a:r>
            <a:r>
              <a:rPr sz="1100" dirty="0">
                <a:solidFill>
                  <a:srgbClr val="002577"/>
                </a:solidFill>
                <a:latin typeface="Arial"/>
                <a:cs typeface="Arial"/>
              </a:rPr>
              <a:t>for</a:t>
            </a:r>
            <a:r>
              <a:rPr sz="1100" spc="-55" dirty="0">
                <a:solidFill>
                  <a:srgbClr val="002577"/>
                </a:solidFill>
                <a:latin typeface="Arial"/>
                <a:cs typeface="Arial"/>
              </a:rPr>
              <a:t> </a:t>
            </a:r>
            <a:r>
              <a:rPr sz="1100" dirty="0">
                <a:solidFill>
                  <a:srgbClr val="002577"/>
                </a:solidFill>
                <a:latin typeface="Arial"/>
                <a:cs typeface="Arial"/>
              </a:rPr>
              <a:t>Data</a:t>
            </a:r>
            <a:r>
              <a:rPr sz="1100" spc="-20" dirty="0">
                <a:solidFill>
                  <a:srgbClr val="002577"/>
                </a:solidFill>
                <a:latin typeface="Arial"/>
                <a:cs typeface="Arial"/>
              </a:rPr>
              <a:t> </a:t>
            </a:r>
            <a:r>
              <a:rPr sz="1100" dirty="0">
                <a:solidFill>
                  <a:srgbClr val="002577"/>
                </a:solidFill>
                <a:latin typeface="Arial"/>
                <a:cs typeface="Arial"/>
              </a:rPr>
              <a:t>and</a:t>
            </a:r>
            <a:r>
              <a:rPr sz="1100" spc="-30" dirty="0">
                <a:solidFill>
                  <a:srgbClr val="002577"/>
                </a:solidFill>
                <a:latin typeface="Arial"/>
                <a:cs typeface="Arial"/>
              </a:rPr>
              <a:t> </a:t>
            </a:r>
            <a:r>
              <a:rPr sz="1100" dirty="0">
                <a:solidFill>
                  <a:srgbClr val="002577"/>
                </a:solidFill>
                <a:latin typeface="Arial"/>
                <a:cs typeface="Arial"/>
              </a:rPr>
              <a:t>reference</a:t>
            </a:r>
            <a:r>
              <a:rPr sz="1100" spc="-5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8</a:t>
            </a:r>
            <a:r>
              <a:rPr sz="1100" spc="-25" dirty="0">
                <a:solidFill>
                  <a:srgbClr val="002577"/>
                </a:solidFill>
                <a:latin typeface="Arial"/>
                <a:cs typeface="Arial"/>
              </a:rPr>
              <a:t> </a:t>
            </a:r>
            <a:r>
              <a:rPr sz="1100" dirty="0">
                <a:solidFill>
                  <a:srgbClr val="002577"/>
                </a:solidFill>
                <a:latin typeface="Arial"/>
                <a:cs typeface="Arial"/>
              </a:rPr>
              <a:t>distinct</a:t>
            </a:r>
            <a:r>
              <a:rPr sz="1100" spc="-35" dirty="0">
                <a:solidFill>
                  <a:srgbClr val="002577"/>
                </a:solidFill>
                <a:latin typeface="Arial"/>
                <a:cs typeface="Arial"/>
              </a:rPr>
              <a:t> </a:t>
            </a:r>
            <a:r>
              <a:rPr sz="1100" dirty="0">
                <a:solidFill>
                  <a:srgbClr val="002577"/>
                </a:solidFill>
                <a:latin typeface="Arial"/>
                <a:cs typeface="Arial"/>
              </a:rPr>
              <a:t>files</a:t>
            </a:r>
            <a:r>
              <a:rPr sz="1100" spc="-25" dirty="0">
                <a:solidFill>
                  <a:srgbClr val="002577"/>
                </a:solidFill>
                <a:latin typeface="Arial"/>
                <a:cs typeface="Arial"/>
              </a:rPr>
              <a:t> </a:t>
            </a:r>
            <a:r>
              <a:rPr sz="1100" dirty="0">
                <a:solidFill>
                  <a:srgbClr val="002577"/>
                </a:solidFill>
                <a:latin typeface="Arial"/>
                <a:cs typeface="Arial"/>
              </a:rPr>
              <a:t>of</a:t>
            </a:r>
            <a:r>
              <a:rPr sz="1100" spc="-40" dirty="0">
                <a:solidFill>
                  <a:srgbClr val="002577"/>
                </a:solidFill>
                <a:latin typeface="Arial"/>
                <a:cs typeface="Arial"/>
              </a:rPr>
              <a:t> </a:t>
            </a:r>
            <a:r>
              <a:rPr sz="1100" dirty="0">
                <a:solidFill>
                  <a:srgbClr val="002577"/>
                </a:solidFill>
                <a:latin typeface="Arial"/>
                <a:cs typeface="Arial"/>
              </a:rPr>
              <a:t>information</a:t>
            </a:r>
            <a:r>
              <a:rPr sz="1100" spc="-50" dirty="0">
                <a:solidFill>
                  <a:srgbClr val="002577"/>
                </a:solidFill>
                <a:latin typeface="Arial"/>
                <a:cs typeface="Arial"/>
              </a:rPr>
              <a:t> </a:t>
            </a:r>
            <a:r>
              <a:rPr sz="1100" dirty="0">
                <a:solidFill>
                  <a:srgbClr val="002577"/>
                </a:solidFill>
                <a:latin typeface="Arial"/>
                <a:cs typeface="Arial"/>
              </a:rPr>
              <a:t>required</a:t>
            </a:r>
            <a:r>
              <a:rPr sz="1100" spc="-50"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spc="-25" dirty="0">
                <a:solidFill>
                  <a:srgbClr val="002577"/>
                </a:solidFill>
                <a:latin typeface="Arial"/>
                <a:cs typeface="Arial"/>
              </a:rPr>
              <a:t>the </a:t>
            </a:r>
            <a:r>
              <a:rPr sz="1100" dirty="0">
                <a:solidFill>
                  <a:srgbClr val="002577"/>
                </a:solidFill>
                <a:latin typeface="Arial"/>
                <a:cs typeface="Arial"/>
              </a:rPr>
              <a:t>report.</a:t>
            </a:r>
            <a:r>
              <a:rPr sz="1100" spc="245" dirty="0">
                <a:solidFill>
                  <a:srgbClr val="002577"/>
                </a:solidFill>
                <a:latin typeface="Arial"/>
                <a:cs typeface="Arial"/>
              </a:rPr>
              <a:t> </a:t>
            </a:r>
            <a:r>
              <a:rPr sz="1100" dirty="0">
                <a:solidFill>
                  <a:srgbClr val="002577"/>
                </a:solidFill>
                <a:latin typeface="Arial"/>
                <a:cs typeface="Arial"/>
              </a:rPr>
              <a:t>All</a:t>
            </a:r>
            <a:r>
              <a:rPr sz="1100" spc="-10" dirty="0">
                <a:solidFill>
                  <a:srgbClr val="002577"/>
                </a:solidFill>
                <a:latin typeface="Arial"/>
                <a:cs typeface="Arial"/>
              </a:rPr>
              <a:t> </a:t>
            </a:r>
            <a:r>
              <a:rPr sz="1100" dirty="0">
                <a:solidFill>
                  <a:srgbClr val="002577"/>
                </a:solidFill>
                <a:latin typeface="Arial"/>
                <a:cs typeface="Arial"/>
              </a:rPr>
              <a:t>self-funded</a:t>
            </a:r>
            <a:r>
              <a:rPr sz="1100" spc="-55" dirty="0">
                <a:solidFill>
                  <a:srgbClr val="002577"/>
                </a:solidFill>
                <a:latin typeface="Arial"/>
                <a:cs typeface="Arial"/>
              </a:rPr>
              <a:t> </a:t>
            </a:r>
            <a:r>
              <a:rPr sz="1100" dirty="0">
                <a:solidFill>
                  <a:srgbClr val="002577"/>
                </a:solidFill>
                <a:latin typeface="Arial"/>
                <a:cs typeface="Arial"/>
              </a:rPr>
              <a:t>D</a:t>
            </a:r>
            <a:r>
              <a:rPr sz="1100" spc="-20" dirty="0">
                <a:solidFill>
                  <a:srgbClr val="002577"/>
                </a:solidFill>
                <a:latin typeface="Arial"/>
                <a:cs typeface="Arial"/>
              </a:rPr>
              <a:t> </a:t>
            </a:r>
            <a:r>
              <a:rPr sz="1100" dirty="0">
                <a:solidFill>
                  <a:srgbClr val="002577"/>
                </a:solidFill>
                <a:latin typeface="Arial"/>
                <a:cs typeface="Arial"/>
              </a:rPr>
              <a:t>files</a:t>
            </a:r>
            <a:r>
              <a:rPr sz="1100" spc="-20" dirty="0">
                <a:solidFill>
                  <a:srgbClr val="002577"/>
                </a:solidFill>
                <a:latin typeface="Arial"/>
                <a:cs typeface="Arial"/>
              </a:rPr>
              <a:t> </a:t>
            </a:r>
            <a:r>
              <a:rPr sz="1100" dirty="0">
                <a:solidFill>
                  <a:srgbClr val="002577"/>
                </a:solidFill>
                <a:latin typeface="Arial"/>
                <a:cs typeface="Arial"/>
              </a:rPr>
              <a:t>will</a:t>
            </a:r>
            <a:r>
              <a:rPr sz="1100" spc="25" dirty="0">
                <a:solidFill>
                  <a:srgbClr val="002577"/>
                </a:solidFill>
                <a:latin typeface="Arial"/>
                <a:cs typeface="Arial"/>
              </a:rPr>
              <a:t> </a:t>
            </a:r>
            <a:r>
              <a:rPr sz="1100" dirty="0">
                <a:solidFill>
                  <a:srgbClr val="002577"/>
                </a:solidFill>
                <a:latin typeface="Arial"/>
                <a:cs typeface="Arial"/>
              </a:rPr>
              <a:t>be</a:t>
            </a:r>
            <a:r>
              <a:rPr sz="1100" spc="-20" dirty="0">
                <a:solidFill>
                  <a:srgbClr val="002577"/>
                </a:solidFill>
                <a:latin typeface="Arial"/>
                <a:cs typeface="Arial"/>
              </a:rPr>
              <a:t> </a:t>
            </a:r>
            <a:r>
              <a:rPr sz="1100" dirty="0">
                <a:solidFill>
                  <a:srgbClr val="002577"/>
                </a:solidFill>
                <a:latin typeface="Arial"/>
                <a:cs typeface="Arial"/>
              </a:rPr>
              <a:t>aggregated</a:t>
            </a:r>
            <a:r>
              <a:rPr sz="1100" spc="-60" dirty="0">
                <a:solidFill>
                  <a:srgbClr val="002577"/>
                </a:solidFill>
                <a:latin typeface="Arial"/>
                <a:cs typeface="Arial"/>
              </a:rPr>
              <a:t> </a:t>
            </a:r>
            <a:r>
              <a:rPr sz="1100" dirty="0">
                <a:solidFill>
                  <a:srgbClr val="002577"/>
                </a:solidFill>
                <a:latin typeface="Arial"/>
                <a:cs typeface="Arial"/>
              </a:rPr>
              <a:t>by</a:t>
            </a:r>
            <a:r>
              <a:rPr sz="1100" spc="-20" dirty="0">
                <a:solidFill>
                  <a:srgbClr val="002577"/>
                </a:solidFill>
                <a:latin typeface="Arial"/>
                <a:cs typeface="Arial"/>
              </a:rPr>
              <a:t> </a:t>
            </a:r>
            <a:r>
              <a:rPr sz="1100" dirty="0">
                <a:solidFill>
                  <a:srgbClr val="002577"/>
                </a:solidFill>
                <a:latin typeface="Arial"/>
                <a:cs typeface="Arial"/>
              </a:rPr>
              <a:t>TPA/market</a:t>
            </a:r>
            <a:r>
              <a:rPr sz="1100" spc="-55" dirty="0">
                <a:solidFill>
                  <a:srgbClr val="002577"/>
                </a:solidFill>
                <a:latin typeface="Arial"/>
                <a:cs typeface="Arial"/>
              </a:rPr>
              <a:t> </a:t>
            </a:r>
            <a:r>
              <a:rPr sz="1100" spc="-10" dirty="0">
                <a:solidFill>
                  <a:srgbClr val="002577"/>
                </a:solidFill>
                <a:latin typeface="Arial"/>
                <a:cs typeface="Arial"/>
              </a:rPr>
              <a:t>segment/state</a:t>
            </a:r>
            <a:r>
              <a:rPr sz="1100" spc="-55" dirty="0">
                <a:solidFill>
                  <a:srgbClr val="002577"/>
                </a:solidFill>
                <a:latin typeface="Arial"/>
                <a:cs typeface="Arial"/>
              </a:rPr>
              <a:t> </a:t>
            </a:r>
            <a:r>
              <a:rPr sz="1100" dirty="0">
                <a:solidFill>
                  <a:srgbClr val="002577"/>
                </a:solidFill>
                <a:latin typeface="Arial"/>
                <a:cs typeface="Arial"/>
              </a:rPr>
              <a:t>(principal</a:t>
            </a:r>
            <a:r>
              <a:rPr sz="1100" spc="-10" dirty="0">
                <a:solidFill>
                  <a:srgbClr val="002577"/>
                </a:solidFill>
                <a:latin typeface="Arial"/>
                <a:cs typeface="Arial"/>
              </a:rPr>
              <a:t> </a:t>
            </a:r>
            <a:r>
              <a:rPr sz="1100" dirty="0">
                <a:solidFill>
                  <a:srgbClr val="002577"/>
                </a:solidFill>
                <a:latin typeface="Arial"/>
                <a:cs typeface="Arial"/>
              </a:rPr>
              <a:t>place</a:t>
            </a:r>
            <a:r>
              <a:rPr sz="1100" spc="-10"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dirty="0">
                <a:solidFill>
                  <a:srgbClr val="002577"/>
                </a:solidFill>
                <a:latin typeface="Arial"/>
                <a:cs typeface="Arial"/>
              </a:rPr>
              <a:t>business).</a:t>
            </a:r>
            <a:r>
              <a:rPr sz="1100" spc="290" dirty="0">
                <a:solidFill>
                  <a:srgbClr val="002577"/>
                </a:solidFill>
                <a:latin typeface="Arial"/>
                <a:cs typeface="Arial"/>
              </a:rPr>
              <a:t> </a:t>
            </a:r>
            <a:r>
              <a:rPr sz="1100" dirty="0">
                <a:solidFill>
                  <a:srgbClr val="002577"/>
                </a:solidFill>
                <a:latin typeface="Arial"/>
                <a:cs typeface="Arial"/>
              </a:rPr>
              <a:t>All</a:t>
            </a:r>
            <a:r>
              <a:rPr sz="1100" spc="5" dirty="0">
                <a:solidFill>
                  <a:srgbClr val="002577"/>
                </a:solidFill>
                <a:latin typeface="Arial"/>
                <a:cs typeface="Arial"/>
              </a:rPr>
              <a:t> </a:t>
            </a:r>
            <a:r>
              <a:rPr sz="1100" spc="-10" dirty="0">
                <a:solidFill>
                  <a:srgbClr val="002577"/>
                </a:solidFill>
                <a:latin typeface="Arial"/>
                <a:cs typeface="Arial"/>
              </a:rPr>
              <a:t>fully </a:t>
            </a:r>
            <a:r>
              <a:rPr sz="1100" dirty="0">
                <a:solidFill>
                  <a:srgbClr val="002577"/>
                </a:solidFill>
                <a:latin typeface="Arial"/>
                <a:cs typeface="Arial"/>
              </a:rPr>
              <a:t>insured</a:t>
            </a:r>
            <a:r>
              <a:rPr sz="1100" spc="-25" dirty="0">
                <a:solidFill>
                  <a:srgbClr val="002577"/>
                </a:solidFill>
                <a:latin typeface="Arial"/>
                <a:cs typeface="Arial"/>
              </a:rPr>
              <a:t> </a:t>
            </a:r>
            <a:r>
              <a:rPr sz="1100" dirty="0">
                <a:solidFill>
                  <a:srgbClr val="002577"/>
                </a:solidFill>
                <a:latin typeface="Arial"/>
                <a:cs typeface="Arial"/>
              </a:rPr>
              <a:t>D files</a:t>
            </a:r>
            <a:r>
              <a:rPr sz="1100" spc="-20" dirty="0">
                <a:solidFill>
                  <a:srgbClr val="002577"/>
                </a:solidFill>
                <a:latin typeface="Arial"/>
                <a:cs typeface="Arial"/>
              </a:rPr>
              <a:t> </a:t>
            </a:r>
            <a:r>
              <a:rPr sz="1100" dirty="0">
                <a:solidFill>
                  <a:srgbClr val="002577"/>
                </a:solidFill>
                <a:latin typeface="Arial"/>
                <a:cs typeface="Arial"/>
              </a:rPr>
              <a:t>will</a:t>
            </a:r>
            <a:r>
              <a:rPr sz="1100" spc="35" dirty="0">
                <a:solidFill>
                  <a:srgbClr val="002577"/>
                </a:solidFill>
                <a:latin typeface="Arial"/>
                <a:cs typeface="Arial"/>
              </a:rPr>
              <a:t> </a:t>
            </a:r>
            <a:r>
              <a:rPr sz="1100" dirty="0">
                <a:solidFill>
                  <a:srgbClr val="002577"/>
                </a:solidFill>
                <a:latin typeface="Arial"/>
                <a:cs typeface="Arial"/>
              </a:rPr>
              <a:t>be</a:t>
            </a:r>
            <a:r>
              <a:rPr sz="1100" spc="-10" dirty="0">
                <a:solidFill>
                  <a:srgbClr val="002577"/>
                </a:solidFill>
                <a:latin typeface="Arial"/>
                <a:cs typeface="Arial"/>
              </a:rPr>
              <a:t> </a:t>
            </a:r>
            <a:r>
              <a:rPr sz="1100" dirty="0">
                <a:solidFill>
                  <a:srgbClr val="002577"/>
                </a:solidFill>
                <a:latin typeface="Arial"/>
                <a:cs typeface="Arial"/>
              </a:rPr>
              <a:t>aggregated</a:t>
            </a:r>
            <a:r>
              <a:rPr sz="1100" spc="-50" dirty="0">
                <a:solidFill>
                  <a:srgbClr val="002577"/>
                </a:solidFill>
                <a:latin typeface="Arial"/>
                <a:cs typeface="Arial"/>
              </a:rPr>
              <a:t> </a:t>
            </a:r>
            <a:r>
              <a:rPr sz="1100" dirty="0">
                <a:solidFill>
                  <a:srgbClr val="002577"/>
                </a:solidFill>
                <a:latin typeface="Arial"/>
                <a:cs typeface="Arial"/>
              </a:rPr>
              <a:t>by</a:t>
            </a:r>
            <a:r>
              <a:rPr sz="1100" spc="-15" dirty="0">
                <a:solidFill>
                  <a:srgbClr val="002577"/>
                </a:solidFill>
                <a:latin typeface="Arial"/>
                <a:cs typeface="Arial"/>
              </a:rPr>
              <a:t> </a:t>
            </a:r>
            <a:r>
              <a:rPr sz="1100" spc="-10" dirty="0">
                <a:solidFill>
                  <a:srgbClr val="002577"/>
                </a:solidFill>
                <a:latin typeface="Arial"/>
                <a:cs typeface="Arial"/>
              </a:rPr>
              <a:t>Issuer/market</a:t>
            </a:r>
            <a:r>
              <a:rPr sz="1100" spc="-55" dirty="0">
                <a:solidFill>
                  <a:srgbClr val="002577"/>
                </a:solidFill>
                <a:latin typeface="Arial"/>
                <a:cs typeface="Arial"/>
              </a:rPr>
              <a:t> </a:t>
            </a:r>
            <a:r>
              <a:rPr sz="1100" spc="-10" dirty="0">
                <a:solidFill>
                  <a:srgbClr val="002577"/>
                </a:solidFill>
                <a:latin typeface="Arial"/>
                <a:cs typeface="Arial"/>
              </a:rPr>
              <a:t>segment/state</a:t>
            </a:r>
            <a:r>
              <a:rPr sz="1100" spc="-45" dirty="0">
                <a:solidFill>
                  <a:srgbClr val="002577"/>
                </a:solidFill>
                <a:latin typeface="Arial"/>
                <a:cs typeface="Arial"/>
              </a:rPr>
              <a:t> </a:t>
            </a:r>
            <a:r>
              <a:rPr sz="1100" dirty="0">
                <a:solidFill>
                  <a:srgbClr val="002577"/>
                </a:solidFill>
                <a:latin typeface="Arial"/>
                <a:cs typeface="Arial"/>
              </a:rPr>
              <a:t>(where</a:t>
            </a:r>
            <a:r>
              <a:rPr sz="1100" spc="-10" dirty="0">
                <a:solidFill>
                  <a:srgbClr val="002577"/>
                </a:solidFill>
                <a:latin typeface="Arial"/>
                <a:cs typeface="Arial"/>
              </a:rPr>
              <a:t> </a:t>
            </a:r>
            <a:r>
              <a:rPr sz="1100" dirty="0">
                <a:solidFill>
                  <a:srgbClr val="002577"/>
                </a:solidFill>
                <a:latin typeface="Arial"/>
                <a:cs typeface="Arial"/>
              </a:rPr>
              <a:t>the</a:t>
            </a:r>
            <a:r>
              <a:rPr sz="1100" spc="-25" dirty="0">
                <a:solidFill>
                  <a:srgbClr val="002577"/>
                </a:solidFill>
                <a:latin typeface="Arial"/>
                <a:cs typeface="Arial"/>
              </a:rPr>
              <a:t> </a:t>
            </a:r>
            <a:r>
              <a:rPr sz="1100" dirty="0">
                <a:solidFill>
                  <a:srgbClr val="002577"/>
                </a:solidFill>
                <a:latin typeface="Arial"/>
                <a:cs typeface="Arial"/>
              </a:rPr>
              <a:t>policy</a:t>
            </a:r>
            <a:r>
              <a:rPr sz="1100" spc="15" dirty="0">
                <a:solidFill>
                  <a:srgbClr val="002577"/>
                </a:solidFill>
                <a:latin typeface="Arial"/>
                <a:cs typeface="Arial"/>
              </a:rPr>
              <a:t> </a:t>
            </a:r>
            <a:r>
              <a:rPr sz="1100" dirty="0">
                <a:solidFill>
                  <a:srgbClr val="002577"/>
                </a:solidFill>
                <a:latin typeface="Arial"/>
                <a:cs typeface="Arial"/>
              </a:rPr>
              <a:t>was </a:t>
            </a:r>
            <a:r>
              <a:rPr sz="1100" spc="-10" dirty="0">
                <a:solidFill>
                  <a:srgbClr val="002577"/>
                </a:solidFill>
                <a:latin typeface="Arial"/>
                <a:cs typeface="Arial"/>
              </a:rPr>
              <a:t>issued).</a:t>
            </a:r>
            <a:endParaRPr sz="1100" dirty="0">
              <a:latin typeface="Arial"/>
              <a:cs typeface="Arial"/>
            </a:endParaRPr>
          </a:p>
          <a:p>
            <a:pPr>
              <a:lnSpc>
                <a:spcPct val="100000"/>
              </a:lnSpc>
              <a:spcBef>
                <a:spcPts val="50"/>
              </a:spcBef>
            </a:pPr>
            <a:endParaRPr sz="1000" dirty="0">
              <a:latin typeface="Arial"/>
              <a:cs typeface="Arial"/>
            </a:endParaRPr>
          </a:p>
          <a:p>
            <a:pPr marL="419100">
              <a:lnSpc>
                <a:spcPct val="100000"/>
              </a:lnSpc>
              <a:spcBef>
                <a:spcPts val="5"/>
              </a:spcBef>
            </a:pPr>
            <a:r>
              <a:rPr sz="1100" b="1" dirty="0">
                <a:solidFill>
                  <a:srgbClr val="002577"/>
                </a:solidFill>
                <a:latin typeface="Arial"/>
                <a:cs typeface="Arial"/>
              </a:rPr>
              <a:t>D1:</a:t>
            </a:r>
            <a:r>
              <a:rPr sz="1100" b="1" spc="-20" dirty="0">
                <a:solidFill>
                  <a:srgbClr val="002577"/>
                </a:solidFill>
                <a:latin typeface="Arial"/>
                <a:cs typeface="Arial"/>
              </a:rPr>
              <a:t> </a:t>
            </a:r>
            <a:r>
              <a:rPr sz="1100" dirty="0">
                <a:solidFill>
                  <a:srgbClr val="002577"/>
                </a:solidFill>
                <a:latin typeface="Arial"/>
                <a:cs typeface="Arial"/>
              </a:rPr>
              <a:t>Premium</a:t>
            </a:r>
            <a:r>
              <a:rPr sz="1100" spc="-25"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Life</a:t>
            </a:r>
            <a:r>
              <a:rPr sz="1100" spc="-25" dirty="0">
                <a:solidFill>
                  <a:srgbClr val="002577"/>
                </a:solidFill>
                <a:latin typeface="Arial"/>
                <a:cs typeface="Arial"/>
              </a:rPr>
              <a:t> </a:t>
            </a:r>
            <a:r>
              <a:rPr sz="1100" spc="-10" dirty="0">
                <a:solidFill>
                  <a:srgbClr val="002577"/>
                </a:solidFill>
                <a:latin typeface="Arial"/>
                <a:cs typeface="Arial"/>
              </a:rPr>
              <a:t>Years</a:t>
            </a:r>
            <a:endParaRPr sz="1100" dirty="0">
              <a:latin typeface="Arial"/>
              <a:cs typeface="Arial"/>
            </a:endParaRPr>
          </a:p>
          <a:p>
            <a:pPr marL="419100">
              <a:lnSpc>
                <a:spcPct val="100000"/>
              </a:lnSpc>
              <a:spcBef>
                <a:spcPts val="200"/>
              </a:spcBef>
            </a:pPr>
            <a:r>
              <a:rPr sz="1100" b="1" dirty="0">
                <a:solidFill>
                  <a:srgbClr val="002577"/>
                </a:solidFill>
                <a:latin typeface="Arial"/>
                <a:cs typeface="Arial"/>
              </a:rPr>
              <a:t>D2:</a:t>
            </a:r>
            <a:r>
              <a:rPr sz="1100" b="1" spc="-25" dirty="0">
                <a:solidFill>
                  <a:srgbClr val="002577"/>
                </a:solidFill>
                <a:latin typeface="Arial"/>
                <a:cs typeface="Arial"/>
              </a:rPr>
              <a:t> </a:t>
            </a:r>
            <a:r>
              <a:rPr sz="1100" dirty="0">
                <a:solidFill>
                  <a:srgbClr val="002577"/>
                </a:solidFill>
                <a:latin typeface="Arial"/>
                <a:cs typeface="Arial"/>
              </a:rPr>
              <a:t>Spending</a:t>
            </a:r>
            <a:r>
              <a:rPr sz="1100" spc="-20" dirty="0">
                <a:solidFill>
                  <a:srgbClr val="002577"/>
                </a:solidFill>
                <a:latin typeface="Arial"/>
                <a:cs typeface="Arial"/>
              </a:rPr>
              <a:t> </a:t>
            </a:r>
            <a:r>
              <a:rPr sz="1100" dirty="0">
                <a:solidFill>
                  <a:srgbClr val="002577"/>
                </a:solidFill>
                <a:latin typeface="Arial"/>
                <a:cs typeface="Arial"/>
              </a:rPr>
              <a:t>by</a:t>
            </a:r>
            <a:r>
              <a:rPr sz="1100" spc="-25" dirty="0">
                <a:solidFill>
                  <a:srgbClr val="002577"/>
                </a:solidFill>
                <a:latin typeface="Arial"/>
                <a:cs typeface="Arial"/>
              </a:rPr>
              <a:t> </a:t>
            </a:r>
            <a:r>
              <a:rPr sz="1100" spc="-10" dirty="0">
                <a:solidFill>
                  <a:srgbClr val="002577"/>
                </a:solidFill>
                <a:latin typeface="Arial"/>
                <a:cs typeface="Arial"/>
              </a:rPr>
              <a:t>Category</a:t>
            </a:r>
            <a:endParaRPr sz="1100" dirty="0">
              <a:latin typeface="Arial"/>
              <a:cs typeface="Arial"/>
            </a:endParaRPr>
          </a:p>
          <a:p>
            <a:pPr marL="419100">
              <a:lnSpc>
                <a:spcPct val="100000"/>
              </a:lnSpc>
              <a:spcBef>
                <a:spcPts val="195"/>
              </a:spcBef>
            </a:pPr>
            <a:r>
              <a:rPr sz="1100" b="1" dirty="0">
                <a:solidFill>
                  <a:srgbClr val="002577"/>
                </a:solidFill>
                <a:latin typeface="Arial"/>
                <a:cs typeface="Arial"/>
              </a:rPr>
              <a:t>D3:</a:t>
            </a:r>
            <a:r>
              <a:rPr sz="1100" b="1" spc="-20" dirty="0">
                <a:solidFill>
                  <a:srgbClr val="002577"/>
                </a:solidFill>
                <a:latin typeface="Arial"/>
                <a:cs typeface="Arial"/>
              </a:rPr>
              <a:t> </a:t>
            </a:r>
            <a:r>
              <a:rPr sz="1100" dirty="0">
                <a:solidFill>
                  <a:srgbClr val="002577"/>
                </a:solidFill>
                <a:latin typeface="Arial"/>
                <a:cs typeface="Arial"/>
              </a:rPr>
              <a:t>Top</a:t>
            </a:r>
            <a:r>
              <a:rPr sz="1100" spc="-35" dirty="0">
                <a:solidFill>
                  <a:srgbClr val="002577"/>
                </a:solidFill>
                <a:latin typeface="Arial"/>
                <a:cs typeface="Arial"/>
              </a:rPr>
              <a:t> </a:t>
            </a:r>
            <a:r>
              <a:rPr sz="1100" dirty="0">
                <a:solidFill>
                  <a:srgbClr val="002577"/>
                </a:solidFill>
                <a:latin typeface="Arial"/>
                <a:cs typeface="Arial"/>
              </a:rPr>
              <a:t>50</a:t>
            </a:r>
            <a:r>
              <a:rPr sz="1100" spc="-20" dirty="0">
                <a:solidFill>
                  <a:srgbClr val="002577"/>
                </a:solidFill>
                <a:latin typeface="Arial"/>
                <a:cs typeface="Arial"/>
              </a:rPr>
              <a:t> </a:t>
            </a:r>
            <a:r>
              <a:rPr sz="1100" dirty="0">
                <a:solidFill>
                  <a:srgbClr val="002577"/>
                </a:solidFill>
                <a:latin typeface="Arial"/>
                <a:cs typeface="Arial"/>
              </a:rPr>
              <a:t>Most</a:t>
            </a:r>
            <a:r>
              <a:rPr sz="1100" spc="-15" dirty="0">
                <a:solidFill>
                  <a:srgbClr val="002577"/>
                </a:solidFill>
                <a:latin typeface="Arial"/>
                <a:cs typeface="Arial"/>
              </a:rPr>
              <a:t> </a:t>
            </a:r>
            <a:r>
              <a:rPr sz="1100" dirty="0">
                <a:solidFill>
                  <a:srgbClr val="002577"/>
                </a:solidFill>
                <a:latin typeface="Arial"/>
                <a:cs typeface="Arial"/>
              </a:rPr>
              <a:t>Frequent</a:t>
            </a:r>
            <a:r>
              <a:rPr sz="1100" spc="-40" dirty="0">
                <a:solidFill>
                  <a:srgbClr val="002577"/>
                </a:solidFill>
                <a:latin typeface="Arial"/>
                <a:cs typeface="Arial"/>
              </a:rPr>
              <a:t> </a:t>
            </a:r>
            <a:r>
              <a:rPr sz="1100" dirty="0">
                <a:solidFill>
                  <a:srgbClr val="002577"/>
                </a:solidFill>
                <a:latin typeface="Arial"/>
                <a:cs typeface="Arial"/>
              </a:rPr>
              <a:t>Brand</a:t>
            </a:r>
            <a:r>
              <a:rPr sz="1100" spc="-20" dirty="0">
                <a:solidFill>
                  <a:srgbClr val="002577"/>
                </a:solidFill>
                <a:latin typeface="Arial"/>
                <a:cs typeface="Arial"/>
              </a:rPr>
              <a:t> Drugs</a:t>
            </a:r>
            <a:endParaRPr sz="1100" dirty="0">
              <a:latin typeface="Arial"/>
              <a:cs typeface="Arial"/>
            </a:endParaRPr>
          </a:p>
          <a:p>
            <a:pPr marL="419100">
              <a:lnSpc>
                <a:spcPct val="100000"/>
              </a:lnSpc>
              <a:spcBef>
                <a:spcPts val="204"/>
              </a:spcBef>
            </a:pPr>
            <a:r>
              <a:rPr sz="1100" b="1" dirty="0">
                <a:solidFill>
                  <a:srgbClr val="002577"/>
                </a:solidFill>
                <a:latin typeface="Arial"/>
                <a:cs typeface="Arial"/>
              </a:rPr>
              <a:t>D4:</a:t>
            </a:r>
            <a:r>
              <a:rPr sz="1100" b="1" spc="-20" dirty="0">
                <a:solidFill>
                  <a:srgbClr val="002577"/>
                </a:solidFill>
                <a:latin typeface="Arial"/>
                <a:cs typeface="Arial"/>
              </a:rPr>
              <a:t> </a:t>
            </a:r>
            <a:r>
              <a:rPr sz="1100" dirty="0">
                <a:solidFill>
                  <a:srgbClr val="002577"/>
                </a:solidFill>
                <a:latin typeface="Arial"/>
                <a:cs typeface="Arial"/>
              </a:rPr>
              <a:t>Top</a:t>
            </a:r>
            <a:r>
              <a:rPr sz="1100" spc="-40" dirty="0">
                <a:solidFill>
                  <a:srgbClr val="002577"/>
                </a:solidFill>
                <a:latin typeface="Arial"/>
                <a:cs typeface="Arial"/>
              </a:rPr>
              <a:t> </a:t>
            </a:r>
            <a:r>
              <a:rPr sz="1100" dirty="0">
                <a:solidFill>
                  <a:srgbClr val="002577"/>
                </a:solidFill>
                <a:latin typeface="Arial"/>
                <a:cs typeface="Arial"/>
              </a:rPr>
              <a:t>50</a:t>
            </a:r>
            <a:r>
              <a:rPr sz="1100" spc="-25" dirty="0">
                <a:solidFill>
                  <a:srgbClr val="002577"/>
                </a:solidFill>
                <a:latin typeface="Arial"/>
                <a:cs typeface="Arial"/>
              </a:rPr>
              <a:t> </a:t>
            </a:r>
            <a:r>
              <a:rPr sz="1100" dirty="0">
                <a:solidFill>
                  <a:srgbClr val="002577"/>
                </a:solidFill>
                <a:latin typeface="Arial"/>
                <a:cs typeface="Arial"/>
              </a:rPr>
              <a:t>Most</a:t>
            </a:r>
            <a:r>
              <a:rPr sz="1100" spc="-20" dirty="0">
                <a:solidFill>
                  <a:srgbClr val="002577"/>
                </a:solidFill>
                <a:latin typeface="Arial"/>
                <a:cs typeface="Arial"/>
              </a:rPr>
              <a:t> </a:t>
            </a:r>
            <a:r>
              <a:rPr sz="1100" dirty="0">
                <a:solidFill>
                  <a:srgbClr val="002577"/>
                </a:solidFill>
                <a:latin typeface="Arial"/>
                <a:cs typeface="Arial"/>
              </a:rPr>
              <a:t>Costly</a:t>
            </a:r>
            <a:r>
              <a:rPr sz="1100" spc="-20" dirty="0">
                <a:solidFill>
                  <a:srgbClr val="002577"/>
                </a:solidFill>
                <a:latin typeface="Arial"/>
                <a:cs typeface="Arial"/>
              </a:rPr>
              <a:t> Drugs</a:t>
            </a:r>
            <a:endParaRPr sz="1100" dirty="0">
              <a:latin typeface="Arial"/>
              <a:cs typeface="Arial"/>
            </a:endParaRPr>
          </a:p>
          <a:p>
            <a:pPr marL="419100">
              <a:lnSpc>
                <a:spcPct val="100000"/>
              </a:lnSpc>
              <a:spcBef>
                <a:spcPts val="190"/>
              </a:spcBef>
            </a:pPr>
            <a:r>
              <a:rPr sz="1100" b="1" dirty="0">
                <a:solidFill>
                  <a:srgbClr val="002577"/>
                </a:solidFill>
                <a:latin typeface="Arial"/>
                <a:cs typeface="Arial"/>
              </a:rPr>
              <a:t>D5:</a:t>
            </a:r>
            <a:r>
              <a:rPr sz="1100" b="1" spc="-20" dirty="0">
                <a:solidFill>
                  <a:srgbClr val="002577"/>
                </a:solidFill>
                <a:latin typeface="Arial"/>
                <a:cs typeface="Arial"/>
              </a:rPr>
              <a:t> </a:t>
            </a:r>
            <a:r>
              <a:rPr sz="1100" dirty="0">
                <a:solidFill>
                  <a:srgbClr val="002577"/>
                </a:solidFill>
                <a:latin typeface="Arial"/>
                <a:cs typeface="Arial"/>
              </a:rPr>
              <a:t>Top</a:t>
            </a:r>
            <a:r>
              <a:rPr sz="1100" spc="-35" dirty="0">
                <a:solidFill>
                  <a:srgbClr val="002577"/>
                </a:solidFill>
                <a:latin typeface="Arial"/>
                <a:cs typeface="Arial"/>
              </a:rPr>
              <a:t> </a:t>
            </a:r>
            <a:r>
              <a:rPr sz="1100" dirty="0">
                <a:solidFill>
                  <a:srgbClr val="002577"/>
                </a:solidFill>
                <a:latin typeface="Arial"/>
                <a:cs typeface="Arial"/>
              </a:rPr>
              <a:t>50</a:t>
            </a:r>
            <a:r>
              <a:rPr sz="1100" spc="-20" dirty="0">
                <a:solidFill>
                  <a:srgbClr val="002577"/>
                </a:solidFill>
                <a:latin typeface="Arial"/>
                <a:cs typeface="Arial"/>
              </a:rPr>
              <a:t> </a:t>
            </a:r>
            <a:r>
              <a:rPr sz="1100" dirty="0">
                <a:solidFill>
                  <a:srgbClr val="002577"/>
                </a:solidFill>
                <a:latin typeface="Arial"/>
                <a:cs typeface="Arial"/>
              </a:rPr>
              <a:t>Drugs</a:t>
            </a:r>
            <a:r>
              <a:rPr sz="1100" spc="-30" dirty="0">
                <a:solidFill>
                  <a:srgbClr val="002577"/>
                </a:solidFill>
                <a:latin typeface="Arial"/>
                <a:cs typeface="Arial"/>
              </a:rPr>
              <a:t> </a:t>
            </a:r>
            <a:r>
              <a:rPr sz="1100" dirty="0">
                <a:solidFill>
                  <a:srgbClr val="002577"/>
                </a:solidFill>
                <a:latin typeface="Arial"/>
                <a:cs typeface="Arial"/>
              </a:rPr>
              <a:t>by</a:t>
            </a:r>
            <a:r>
              <a:rPr sz="1100" spc="-20" dirty="0">
                <a:solidFill>
                  <a:srgbClr val="002577"/>
                </a:solidFill>
                <a:latin typeface="Arial"/>
                <a:cs typeface="Arial"/>
              </a:rPr>
              <a:t> </a:t>
            </a:r>
            <a:r>
              <a:rPr sz="1100" dirty="0">
                <a:solidFill>
                  <a:srgbClr val="002577"/>
                </a:solidFill>
                <a:latin typeface="Arial"/>
                <a:cs typeface="Arial"/>
              </a:rPr>
              <a:t>Spending </a:t>
            </a:r>
            <a:r>
              <a:rPr sz="1100" spc="-10" dirty="0">
                <a:solidFill>
                  <a:srgbClr val="002577"/>
                </a:solidFill>
                <a:latin typeface="Arial"/>
                <a:cs typeface="Arial"/>
              </a:rPr>
              <a:t>Increase</a:t>
            </a:r>
            <a:endParaRPr sz="1100" dirty="0">
              <a:latin typeface="Arial"/>
              <a:cs typeface="Arial"/>
            </a:endParaRPr>
          </a:p>
          <a:p>
            <a:pPr marL="419100">
              <a:lnSpc>
                <a:spcPct val="100000"/>
              </a:lnSpc>
              <a:spcBef>
                <a:spcPts val="204"/>
              </a:spcBef>
            </a:pPr>
            <a:r>
              <a:rPr sz="1100" b="1" dirty="0">
                <a:solidFill>
                  <a:srgbClr val="002577"/>
                </a:solidFill>
                <a:latin typeface="Arial"/>
                <a:cs typeface="Arial"/>
              </a:rPr>
              <a:t>D6:</a:t>
            </a:r>
            <a:r>
              <a:rPr sz="1100" b="1" spc="-20" dirty="0">
                <a:solidFill>
                  <a:srgbClr val="002577"/>
                </a:solidFill>
                <a:latin typeface="Arial"/>
                <a:cs typeface="Arial"/>
              </a:rPr>
              <a:t> </a:t>
            </a:r>
            <a:r>
              <a:rPr sz="1100" dirty="0">
                <a:solidFill>
                  <a:srgbClr val="002577"/>
                </a:solidFill>
                <a:latin typeface="Arial"/>
                <a:cs typeface="Arial"/>
              </a:rPr>
              <a:t>Rx</a:t>
            </a:r>
            <a:r>
              <a:rPr sz="1100" spc="-15" dirty="0">
                <a:solidFill>
                  <a:srgbClr val="002577"/>
                </a:solidFill>
                <a:latin typeface="Arial"/>
                <a:cs typeface="Arial"/>
              </a:rPr>
              <a:t> </a:t>
            </a:r>
            <a:r>
              <a:rPr sz="1100" spc="-10" dirty="0">
                <a:solidFill>
                  <a:srgbClr val="002577"/>
                </a:solidFill>
                <a:latin typeface="Arial"/>
                <a:cs typeface="Arial"/>
              </a:rPr>
              <a:t>Totals</a:t>
            </a:r>
            <a:endParaRPr sz="1100" dirty="0">
              <a:latin typeface="Arial"/>
              <a:cs typeface="Arial"/>
            </a:endParaRPr>
          </a:p>
          <a:p>
            <a:pPr marL="419100">
              <a:lnSpc>
                <a:spcPct val="100000"/>
              </a:lnSpc>
              <a:spcBef>
                <a:spcPts val="190"/>
              </a:spcBef>
            </a:pPr>
            <a:r>
              <a:rPr sz="1100" b="1" dirty="0">
                <a:solidFill>
                  <a:srgbClr val="002577"/>
                </a:solidFill>
                <a:latin typeface="Arial"/>
                <a:cs typeface="Arial"/>
              </a:rPr>
              <a:t>D7:</a:t>
            </a:r>
            <a:r>
              <a:rPr sz="1100" b="1" spc="-25" dirty="0">
                <a:solidFill>
                  <a:srgbClr val="002577"/>
                </a:solidFill>
                <a:latin typeface="Arial"/>
                <a:cs typeface="Arial"/>
              </a:rPr>
              <a:t> </a:t>
            </a:r>
            <a:r>
              <a:rPr sz="1100" dirty="0">
                <a:solidFill>
                  <a:srgbClr val="002577"/>
                </a:solidFill>
                <a:latin typeface="Arial"/>
                <a:cs typeface="Arial"/>
              </a:rPr>
              <a:t>Rx</a:t>
            </a:r>
            <a:r>
              <a:rPr sz="1100" spc="-30" dirty="0">
                <a:solidFill>
                  <a:srgbClr val="002577"/>
                </a:solidFill>
                <a:latin typeface="Arial"/>
                <a:cs typeface="Arial"/>
              </a:rPr>
              <a:t> </a:t>
            </a:r>
            <a:r>
              <a:rPr sz="1100" dirty="0">
                <a:solidFill>
                  <a:srgbClr val="002577"/>
                </a:solidFill>
                <a:latin typeface="Arial"/>
                <a:cs typeface="Arial"/>
              </a:rPr>
              <a:t>Rebates</a:t>
            </a:r>
            <a:r>
              <a:rPr sz="1100" spc="-25" dirty="0">
                <a:solidFill>
                  <a:srgbClr val="002577"/>
                </a:solidFill>
                <a:latin typeface="Arial"/>
                <a:cs typeface="Arial"/>
              </a:rPr>
              <a:t> </a:t>
            </a:r>
            <a:r>
              <a:rPr sz="1100" dirty="0">
                <a:solidFill>
                  <a:srgbClr val="002577"/>
                </a:solidFill>
                <a:latin typeface="Arial"/>
                <a:cs typeface="Arial"/>
              </a:rPr>
              <a:t>by</a:t>
            </a:r>
            <a:r>
              <a:rPr sz="1100" spc="-30" dirty="0">
                <a:solidFill>
                  <a:srgbClr val="002577"/>
                </a:solidFill>
                <a:latin typeface="Arial"/>
                <a:cs typeface="Arial"/>
              </a:rPr>
              <a:t> </a:t>
            </a:r>
            <a:r>
              <a:rPr sz="1100" dirty="0">
                <a:solidFill>
                  <a:srgbClr val="002577"/>
                </a:solidFill>
                <a:latin typeface="Arial"/>
                <a:cs typeface="Arial"/>
              </a:rPr>
              <a:t>Therapeutic</a:t>
            </a:r>
            <a:r>
              <a:rPr sz="1100" spc="-45" dirty="0">
                <a:solidFill>
                  <a:srgbClr val="002577"/>
                </a:solidFill>
                <a:latin typeface="Arial"/>
                <a:cs typeface="Arial"/>
              </a:rPr>
              <a:t> </a:t>
            </a:r>
            <a:r>
              <a:rPr sz="1100" spc="-10" dirty="0">
                <a:solidFill>
                  <a:srgbClr val="002577"/>
                </a:solidFill>
                <a:latin typeface="Arial"/>
                <a:cs typeface="Arial"/>
              </a:rPr>
              <a:t>Class</a:t>
            </a:r>
            <a:endParaRPr sz="1100" dirty="0">
              <a:latin typeface="Arial"/>
              <a:cs typeface="Arial"/>
            </a:endParaRPr>
          </a:p>
          <a:p>
            <a:pPr marL="419100">
              <a:lnSpc>
                <a:spcPct val="100000"/>
              </a:lnSpc>
              <a:spcBef>
                <a:spcPts val="204"/>
              </a:spcBef>
            </a:pPr>
            <a:r>
              <a:rPr sz="1100" b="1" dirty="0">
                <a:solidFill>
                  <a:srgbClr val="002577"/>
                </a:solidFill>
                <a:latin typeface="Arial"/>
                <a:cs typeface="Arial"/>
              </a:rPr>
              <a:t>D8:</a:t>
            </a:r>
            <a:r>
              <a:rPr sz="1100" b="1" spc="-20" dirty="0">
                <a:solidFill>
                  <a:srgbClr val="002577"/>
                </a:solidFill>
                <a:latin typeface="Arial"/>
                <a:cs typeface="Arial"/>
              </a:rPr>
              <a:t> </a:t>
            </a:r>
            <a:r>
              <a:rPr sz="1100" dirty="0">
                <a:solidFill>
                  <a:srgbClr val="002577"/>
                </a:solidFill>
                <a:latin typeface="Arial"/>
                <a:cs typeface="Arial"/>
              </a:rPr>
              <a:t>Rx</a:t>
            </a:r>
            <a:r>
              <a:rPr sz="1100" spc="-20" dirty="0">
                <a:solidFill>
                  <a:srgbClr val="002577"/>
                </a:solidFill>
                <a:latin typeface="Arial"/>
                <a:cs typeface="Arial"/>
              </a:rPr>
              <a:t> </a:t>
            </a:r>
            <a:r>
              <a:rPr sz="1100" dirty="0">
                <a:solidFill>
                  <a:srgbClr val="002577"/>
                </a:solidFill>
                <a:latin typeface="Arial"/>
                <a:cs typeface="Arial"/>
              </a:rPr>
              <a:t>Rebates</a:t>
            </a:r>
            <a:r>
              <a:rPr sz="1100" spc="-15" dirty="0">
                <a:solidFill>
                  <a:srgbClr val="002577"/>
                </a:solidFill>
                <a:latin typeface="Arial"/>
                <a:cs typeface="Arial"/>
              </a:rPr>
              <a:t> </a:t>
            </a:r>
            <a:r>
              <a:rPr sz="1100" dirty="0">
                <a:solidFill>
                  <a:srgbClr val="002577"/>
                </a:solidFill>
                <a:latin typeface="Arial"/>
                <a:cs typeface="Arial"/>
              </a:rPr>
              <a:t>for</a:t>
            </a:r>
            <a:r>
              <a:rPr sz="1100" spc="-5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Top</a:t>
            </a:r>
            <a:r>
              <a:rPr sz="1100" spc="-25" dirty="0">
                <a:solidFill>
                  <a:srgbClr val="002577"/>
                </a:solidFill>
                <a:latin typeface="Arial"/>
                <a:cs typeface="Arial"/>
              </a:rPr>
              <a:t> </a:t>
            </a:r>
            <a:r>
              <a:rPr sz="1100" dirty="0">
                <a:solidFill>
                  <a:srgbClr val="002577"/>
                </a:solidFill>
                <a:latin typeface="Arial"/>
                <a:cs typeface="Arial"/>
              </a:rPr>
              <a:t>25</a:t>
            </a:r>
            <a:r>
              <a:rPr sz="1100" spc="-20" dirty="0">
                <a:solidFill>
                  <a:srgbClr val="002577"/>
                </a:solidFill>
                <a:latin typeface="Arial"/>
                <a:cs typeface="Arial"/>
              </a:rPr>
              <a:t> Drugs</a:t>
            </a:r>
            <a:endParaRPr sz="1100" dirty="0">
              <a:latin typeface="Arial"/>
              <a:cs typeface="Arial"/>
            </a:endParaRPr>
          </a:p>
          <a:p>
            <a:pPr>
              <a:lnSpc>
                <a:spcPct val="100000"/>
              </a:lnSpc>
              <a:spcBef>
                <a:spcPts val="5"/>
              </a:spcBef>
            </a:pPr>
            <a:endParaRPr sz="1550" dirty="0">
              <a:latin typeface="Arial"/>
              <a:cs typeface="Arial"/>
            </a:endParaRPr>
          </a:p>
          <a:p>
            <a:pPr marL="76200" marR="130810">
              <a:lnSpc>
                <a:spcPct val="100000"/>
              </a:lnSpc>
            </a:pPr>
            <a:r>
              <a:rPr sz="1100" b="1" dirty="0">
                <a:solidFill>
                  <a:srgbClr val="002577"/>
                </a:solidFill>
                <a:latin typeface="Arial"/>
                <a:cs typeface="Arial"/>
              </a:rPr>
              <a:t>D1**:</a:t>
            </a:r>
            <a:r>
              <a:rPr sz="1100" b="1" spc="280" dirty="0">
                <a:solidFill>
                  <a:srgbClr val="002577"/>
                </a:solidFill>
                <a:latin typeface="Arial"/>
                <a:cs typeface="Arial"/>
              </a:rPr>
              <a:t> </a:t>
            </a:r>
            <a:r>
              <a:rPr sz="1100" b="1" dirty="0">
                <a:solidFill>
                  <a:srgbClr val="002577"/>
                </a:solidFill>
                <a:latin typeface="Arial"/>
                <a:cs typeface="Arial"/>
              </a:rPr>
              <a:t>Premium</a:t>
            </a:r>
            <a:r>
              <a:rPr sz="1100" b="1" spc="-65" dirty="0">
                <a:solidFill>
                  <a:srgbClr val="002577"/>
                </a:solidFill>
                <a:latin typeface="Arial"/>
                <a:cs typeface="Arial"/>
              </a:rPr>
              <a:t> </a:t>
            </a:r>
            <a:r>
              <a:rPr sz="1100" b="1" dirty="0">
                <a:solidFill>
                  <a:srgbClr val="002577"/>
                </a:solidFill>
                <a:latin typeface="Arial"/>
                <a:cs typeface="Arial"/>
              </a:rPr>
              <a:t>and</a:t>
            </a:r>
            <a:r>
              <a:rPr sz="1100" b="1" spc="-5" dirty="0">
                <a:solidFill>
                  <a:srgbClr val="002577"/>
                </a:solidFill>
                <a:latin typeface="Arial"/>
                <a:cs typeface="Arial"/>
              </a:rPr>
              <a:t> </a:t>
            </a:r>
            <a:r>
              <a:rPr sz="1100" b="1" dirty="0">
                <a:solidFill>
                  <a:srgbClr val="002577"/>
                </a:solidFill>
                <a:latin typeface="Arial"/>
                <a:cs typeface="Arial"/>
              </a:rPr>
              <a:t>Life</a:t>
            </a:r>
            <a:r>
              <a:rPr sz="1100" b="1" spc="-45" dirty="0">
                <a:solidFill>
                  <a:srgbClr val="002577"/>
                </a:solidFill>
                <a:latin typeface="Arial"/>
                <a:cs typeface="Arial"/>
              </a:rPr>
              <a:t> </a:t>
            </a:r>
            <a:r>
              <a:rPr sz="1100" b="1" dirty="0">
                <a:solidFill>
                  <a:srgbClr val="002577"/>
                </a:solidFill>
                <a:latin typeface="Arial"/>
                <a:cs typeface="Arial"/>
              </a:rPr>
              <a:t>Years</a:t>
            </a:r>
            <a:r>
              <a:rPr sz="1100" b="1" spc="290" dirty="0">
                <a:solidFill>
                  <a:srgbClr val="002577"/>
                </a:solidFill>
                <a:latin typeface="Arial"/>
                <a:cs typeface="Arial"/>
              </a:rPr>
              <a:t> </a:t>
            </a:r>
            <a:r>
              <a:rPr sz="1100" b="1" dirty="0">
                <a:solidFill>
                  <a:srgbClr val="00BDD4"/>
                </a:solidFill>
                <a:latin typeface="Arial"/>
                <a:cs typeface="Arial"/>
              </a:rPr>
              <a:t>Clients</a:t>
            </a:r>
            <a:r>
              <a:rPr sz="1100" b="1" spc="-55" dirty="0">
                <a:solidFill>
                  <a:srgbClr val="00BDD4"/>
                </a:solidFill>
                <a:latin typeface="Arial"/>
                <a:cs typeface="Arial"/>
              </a:rPr>
              <a:t> </a:t>
            </a:r>
            <a:r>
              <a:rPr sz="1100" b="1" dirty="0">
                <a:solidFill>
                  <a:srgbClr val="00BDD4"/>
                </a:solidFill>
                <a:latin typeface="Arial"/>
                <a:cs typeface="Arial"/>
              </a:rPr>
              <a:t>will</a:t>
            </a:r>
            <a:r>
              <a:rPr sz="1100" b="1" spc="-55" dirty="0">
                <a:solidFill>
                  <a:srgbClr val="00BDD4"/>
                </a:solidFill>
                <a:latin typeface="Arial"/>
                <a:cs typeface="Arial"/>
              </a:rPr>
              <a:t> </a:t>
            </a:r>
            <a:r>
              <a:rPr sz="1100" b="1" dirty="0">
                <a:solidFill>
                  <a:srgbClr val="00BDD4"/>
                </a:solidFill>
                <a:latin typeface="Arial"/>
                <a:cs typeface="Arial"/>
              </a:rPr>
              <a:t>submit</a:t>
            </a:r>
            <a:r>
              <a:rPr sz="1100" b="1" spc="-40" dirty="0">
                <a:solidFill>
                  <a:srgbClr val="00BDD4"/>
                </a:solidFill>
                <a:latin typeface="Arial"/>
                <a:cs typeface="Arial"/>
              </a:rPr>
              <a:t> </a:t>
            </a:r>
            <a:r>
              <a:rPr sz="1100" b="1" dirty="0">
                <a:solidFill>
                  <a:srgbClr val="00BDD4"/>
                </a:solidFill>
                <a:latin typeface="Arial"/>
                <a:cs typeface="Arial"/>
              </a:rPr>
              <a:t>this</a:t>
            </a:r>
            <a:r>
              <a:rPr sz="1100" b="1" spc="-40" dirty="0">
                <a:solidFill>
                  <a:srgbClr val="00BDD4"/>
                </a:solidFill>
                <a:latin typeface="Arial"/>
                <a:cs typeface="Arial"/>
              </a:rPr>
              <a:t> </a:t>
            </a:r>
            <a:r>
              <a:rPr sz="1100" b="1" dirty="0">
                <a:solidFill>
                  <a:srgbClr val="00BDD4"/>
                </a:solidFill>
                <a:latin typeface="Arial"/>
                <a:cs typeface="Arial"/>
              </a:rPr>
              <a:t>data</a:t>
            </a:r>
            <a:r>
              <a:rPr sz="1100" b="1" spc="-15" dirty="0">
                <a:solidFill>
                  <a:srgbClr val="00BDD4"/>
                </a:solidFill>
                <a:latin typeface="Arial"/>
                <a:cs typeface="Arial"/>
              </a:rPr>
              <a:t> </a:t>
            </a:r>
            <a:r>
              <a:rPr sz="1100" b="1" dirty="0">
                <a:solidFill>
                  <a:srgbClr val="00BDD4"/>
                </a:solidFill>
                <a:latin typeface="Arial"/>
                <a:cs typeface="Arial"/>
              </a:rPr>
              <a:t>in</a:t>
            </a:r>
            <a:r>
              <a:rPr sz="1100" b="1" spc="-30" dirty="0">
                <a:solidFill>
                  <a:srgbClr val="00BDD4"/>
                </a:solidFill>
                <a:latin typeface="Arial"/>
                <a:cs typeface="Arial"/>
              </a:rPr>
              <a:t> </a:t>
            </a:r>
            <a:r>
              <a:rPr sz="1100" b="1" dirty="0">
                <a:solidFill>
                  <a:srgbClr val="00BDD4"/>
                </a:solidFill>
                <a:latin typeface="Arial"/>
                <a:cs typeface="Arial"/>
              </a:rPr>
              <a:t>a</a:t>
            </a:r>
            <a:r>
              <a:rPr sz="1100" b="1" spc="-20" dirty="0">
                <a:solidFill>
                  <a:srgbClr val="00BDD4"/>
                </a:solidFill>
                <a:latin typeface="Arial"/>
                <a:cs typeface="Arial"/>
              </a:rPr>
              <a:t> </a:t>
            </a:r>
            <a:r>
              <a:rPr sz="1100" b="1" dirty="0">
                <a:solidFill>
                  <a:srgbClr val="00BDD4"/>
                </a:solidFill>
                <a:latin typeface="Arial"/>
                <a:cs typeface="Arial"/>
              </a:rPr>
              <a:t>shared</a:t>
            </a:r>
            <a:r>
              <a:rPr sz="1100" b="1" spc="-20" dirty="0">
                <a:solidFill>
                  <a:srgbClr val="00BDD4"/>
                </a:solidFill>
                <a:latin typeface="Arial"/>
                <a:cs typeface="Arial"/>
              </a:rPr>
              <a:t> </a:t>
            </a:r>
            <a:r>
              <a:rPr sz="1100" b="1" dirty="0">
                <a:solidFill>
                  <a:srgbClr val="00BDD4"/>
                </a:solidFill>
                <a:latin typeface="Arial"/>
                <a:cs typeface="Arial"/>
              </a:rPr>
              <a:t>arrangement.</a:t>
            </a:r>
            <a:r>
              <a:rPr sz="1100" b="1" spc="254" dirty="0">
                <a:solidFill>
                  <a:srgbClr val="00BDD4"/>
                </a:solidFill>
                <a:latin typeface="Arial"/>
                <a:cs typeface="Arial"/>
              </a:rPr>
              <a:t> </a:t>
            </a:r>
            <a:r>
              <a:rPr sz="1100" b="1" dirty="0">
                <a:solidFill>
                  <a:srgbClr val="00BDD4"/>
                </a:solidFill>
                <a:latin typeface="Arial"/>
                <a:cs typeface="Arial"/>
              </a:rPr>
              <a:t>Note:</a:t>
            </a:r>
            <a:r>
              <a:rPr sz="1100" b="1" spc="290" dirty="0">
                <a:solidFill>
                  <a:srgbClr val="00BDD4"/>
                </a:solidFill>
                <a:latin typeface="Arial"/>
                <a:cs typeface="Arial"/>
              </a:rPr>
              <a:t> </a:t>
            </a:r>
            <a:r>
              <a:rPr sz="1100" b="1" dirty="0">
                <a:solidFill>
                  <a:srgbClr val="00BDD4"/>
                </a:solidFill>
                <a:latin typeface="Arial"/>
                <a:cs typeface="Arial"/>
              </a:rPr>
              <a:t>Safe</a:t>
            </a:r>
            <a:r>
              <a:rPr sz="1100" b="1" spc="-35" dirty="0">
                <a:solidFill>
                  <a:srgbClr val="00BDD4"/>
                </a:solidFill>
                <a:latin typeface="Arial"/>
                <a:cs typeface="Arial"/>
              </a:rPr>
              <a:t> </a:t>
            </a:r>
            <a:r>
              <a:rPr sz="1100" b="1" spc="-10" dirty="0">
                <a:solidFill>
                  <a:srgbClr val="00BDD4"/>
                </a:solidFill>
                <a:latin typeface="Arial"/>
                <a:cs typeface="Arial"/>
              </a:rPr>
              <a:t>Harbor </a:t>
            </a:r>
            <a:r>
              <a:rPr sz="1100" b="1" dirty="0">
                <a:solidFill>
                  <a:srgbClr val="00BDD4"/>
                </a:solidFill>
                <a:latin typeface="Arial"/>
                <a:cs typeface="Arial"/>
              </a:rPr>
              <a:t>applies</a:t>
            </a:r>
            <a:r>
              <a:rPr sz="1100" b="1" spc="-30" dirty="0">
                <a:solidFill>
                  <a:srgbClr val="00BDD4"/>
                </a:solidFill>
                <a:latin typeface="Arial"/>
                <a:cs typeface="Arial"/>
              </a:rPr>
              <a:t> </a:t>
            </a:r>
            <a:r>
              <a:rPr lang="en-US" sz="1100" b="1" spc="-30" dirty="0">
                <a:solidFill>
                  <a:srgbClr val="00BDD4"/>
                </a:solidFill>
                <a:latin typeface="Arial"/>
                <a:cs typeface="Arial"/>
              </a:rPr>
              <a:t>Premium reporting </a:t>
            </a:r>
            <a:r>
              <a:rPr sz="1100" b="1" dirty="0">
                <a:solidFill>
                  <a:srgbClr val="00BDD4"/>
                </a:solidFill>
                <a:latin typeface="Arial"/>
                <a:cs typeface="Arial"/>
              </a:rPr>
              <a:t>for</a:t>
            </a:r>
            <a:r>
              <a:rPr sz="1100" b="1" spc="-35" dirty="0">
                <a:solidFill>
                  <a:srgbClr val="00BDD4"/>
                </a:solidFill>
                <a:latin typeface="Arial"/>
                <a:cs typeface="Arial"/>
              </a:rPr>
              <a:t> </a:t>
            </a:r>
            <a:r>
              <a:rPr sz="1100" b="1" spc="-20" dirty="0">
                <a:solidFill>
                  <a:srgbClr val="00BDD4"/>
                </a:solidFill>
                <a:latin typeface="Arial"/>
                <a:cs typeface="Arial"/>
              </a:rPr>
              <a:t>2022.</a:t>
            </a:r>
            <a:endParaRPr sz="1100" dirty="0">
              <a:latin typeface="Arial"/>
              <a:cs typeface="Arial"/>
            </a:endParaRPr>
          </a:p>
          <a:p>
            <a:pPr marL="76200" marR="145415">
              <a:lnSpc>
                <a:spcPct val="100000"/>
              </a:lnSpc>
            </a:pPr>
            <a:endParaRPr lang="en-US" sz="1100" b="1" dirty="0">
              <a:solidFill>
                <a:srgbClr val="002577"/>
              </a:solidFill>
              <a:latin typeface="Arial"/>
              <a:cs typeface="Arial"/>
            </a:endParaRPr>
          </a:p>
          <a:p>
            <a:pPr marL="76200" marR="145415">
              <a:lnSpc>
                <a:spcPct val="100000"/>
              </a:lnSpc>
            </a:pPr>
            <a:r>
              <a:rPr sz="1100" b="1" dirty="0">
                <a:solidFill>
                  <a:srgbClr val="002577"/>
                </a:solidFill>
                <a:latin typeface="Arial"/>
                <a:cs typeface="Arial"/>
              </a:rPr>
              <a:t>Premium:</a:t>
            </a:r>
            <a:r>
              <a:rPr sz="1100" b="1" spc="235" dirty="0">
                <a:solidFill>
                  <a:srgbClr val="002577"/>
                </a:solidFill>
                <a:latin typeface="Arial"/>
                <a:cs typeface="Arial"/>
              </a:rPr>
              <a:t> </a:t>
            </a:r>
            <a:r>
              <a:rPr sz="1100" dirty="0">
                <a:solidFill>
                  <a:srgbClr val="002577"/>
                </a:solidFill>
                <a:latin typeface="Arial"/>
                <a:cs typeface="Arial"/>
              </a:rPr>
              <a:t>For</a:t>
            </a:r>
            <a:r>
              <a:rPr sz="1100" spc="-40" dirty="0">
                <a:solidFill>
                  <a:srgbClr val="002577"/>
                </a:solidFill>
                <a:latin typeface="Arial"/>
                <a:cs typeface="Arial"/>
              </a:rPr>
              <a:t> </a:t>
            </a:r>
            <a:r>
              <a:rPr sz="1100" dirty="0">
                <a:solidFill>
                  <a:srgbClr val="002577"/>
                </a:solidFill>
                <a:latin typeface="Arial"/>
                <a:cs typeface="Arial"/>
              </a:rPr>
              <a:t>self-funded</a:t>
            </a:r>
            <a:r>
              <a:rPr sz="1100" spc="-45" dirty="0">
                <a:solidFill>
                  <a:srgbClr val="002577"/>
                </a:solidFill>
                <a:latin typeface="Arial"/>
                <a:cs typeface="Arial"/>
              </a:rPr>
              <a:t> </a:t>
            </a:r>
            <a:r>
              <a:rPr sz="1100" dirty="0">
                <a:solidFill>
                  <a:srgbClr val="002577"/>
                </a:solidFill>
                <a:latin typeface="Arial"/>
                <a:cs typeface="Arial"/>
              </a:rPr>
              <a:t>plans</a:t>
            </a:r>
            <a:r>
              <a:rPr sz="1100" spc="-20"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other</a:t>
            </a:r>
            <a:r>
              <a:rPr sz="1100" spc="-30" dirty="0">
                <a:solidFill>
                  <a:srgbClr val="002577"/>
                </a:solidFill>
                <a:latin typeface="Arial"/>
                <a:cs typeface="Arial"/>
              </a:rPr>
              <a:t> </a:t>
            </a:r>
            <a:r>
              <a:rPr sz="1100" spc="-10" dirty="0">
                <a:solidFill>
                  <a:srgbClr val="002577"/>
                </a:solidFill>
                <a:latin typeface="Arial"/>
                <a:cs typeface="Arial"/>
              </a:rPr>
              <a:t>arrangements</a:t>
            </a:r>
            <a:r>
              <a:rPr sz="1100" spc="-60" dirty="0">
                <a:solidFill>
                  <a:srgbClr val="002577"/>
                </a:solidFill>
                <a:latin typeface="Arial"/>
                <a:cs typeface="Arial"/>
              </a:rPr>
              <a:t> </a:t>
            </a:r>
            <a:r>
              <a:rPr sz="1100" dirty="0">
                <a:solidFill>
                  <a:srgbClr val="002577"/>
                </a:solidFill>
                <a:latin typeface="Arial"/>
                <a:cs typeface="Arial"/>
              </a:rPr>
              <a:t>that</a:t>
            </a:r>
            <a:r>
              <a:rPr sz="1100" spc="-40" dirty="0">
                <a:solidFill>
                  <a:srgbClr val="002577"/>
                </a:solidFill>
                <a:latin typeface="Arial"/>
                <a:cs typeface="Arial"/>
              </a:rPr>
              <a:t> </a:t>
            </a:r>
            <a:r>
              <a:rPr sz="1100" dirty="0">
                <a:solidFill>
                  <a:srgbClr val="002577"/>
                </a:solidFill>
                <a:latin typeface="Arial"/>
                <a:cs typeface="Arial"/>
              </a:rPr>
              <a:t>do</a:t>
            </a:r>
            <a:r>
              <a:rPr sz="1100" spc="-10" dirty="0">
                <a:solidFill>
                  <a:srgbClr val="002577"/>
                </a:solidFill>
                <a:latin typeface="Arial"/>
                <a:cs typeface="Arial"/>
              </a:rPr>
              <a:t> </a:t>
            </a:r>
            <a:r>
              <a:rPr sz="1100" dirty="0">
                <a:solidFill>
                  <a:srgbClr val="002577"/>
                </a:solidFill>
                <a:latin typeface="Arial"/>
                <a:cs typeface="Arial"/>
              </a:rPr>
              <a:t>not</a:t>
            </a:r>
            <a:r>
              <a:rPr sz="1100" spc="-25" dirty="0">
                <a:solidFill>
                  <a:srgbClr val="002577"/>
                </a:solidFill>
                <a:latin typeface="Arial"/>
                <a:cs typeface="Arial"/>
              </a:rPr>
              <a:t> </a:t>
            </a:r>
            <a:r>
              <a:rPr sz="1100" dirty="0">
                <a:solidFill>
                  <a:srgbClr val="002577"/>
                </a:solidFill>
                <a:latin typeface="Arial"/>
                <a:cs typeface="Arial"/>
              </a:rPr>
              <a:t>rely</a:t>
            </a:r>
            <a:r>
              <a:rPr sz="1100" spc="-20" dirty="0">
                <a:solidFill>
                  <a:srgbClr val="002577"/>
                </a:solidFill>
                <a:latin typeface="Arial"/>
                <a:cs typeface="Arial"/>
              </a:rPr>
              <a:t> </a:t>
            </a:r>
            <a:r>
              <a:rPr sz="1100" dirty="0">
                <a:solidFill>
                  <a:srgbClr val="002577"/>
                </a:solidFill>
                <a:latin typeface="Arial"/>
                <a:cs typeface="Arial"/>
              </a:rPr>
              <a:t>exclusively</a:t>
            </a:r>
            <a:r>
              <a:rPr sz="1100" spc="10" dirty="0">
                <a:solidFill>
                  <a:srgbClr val="002577"/>
                </a:solidFill>
                <a:latin typeface="Arial"/>
                <a:cs typeface="Arial"/>
              </a:rPr>
              <a:t> </a:t>
            </a:r>
            <a:r>
              <a:rPr sz="1100" dirty="0">
                <a:solidFill>
                  <a:srgbClr val="002577"/>
                </a:solidFill>
                <a:latin typeface="Arial"/>
                <a:cs typeface="Arial"/>
              </a:rPr>
              <a:t>or</a:t>
            </a:r>
            <a:r>
              <a:rPr sz="1100" spc="-15" dirty="0">
                <a:solidFill>
                  <a:srgbClr val="002577"/>
                </a:solidFill>
                <a:latin typeface="Arial"/>
                <a:cs typeface="Arial"/>
              </a:rPr>
              <a:t> </a:t>
            </a:r>
            <a:r>
              <a:rPr sz="1100" dirty="0">
                <a:solidFill>
                  <a:srgbClr val="002577"/>
                </a:solidFill>
                <a:latin typeface="Arial"/>
                <a:cs typeface="Arial"/>
              </a:rPr>
              <a:t>primarily</a:t>
            </a:r>
            <a:r>
              <a:rPr sz="1100" spc="-30" dirty="0">
                <a:solidFill>
                  <a:srgbClr val="002577"/>
                </a:solidFill>
                <a:latin typeface="Arial"/>
                <a:cs typeface="Arial"/>
              </a:rPr>
              <a:t> </a:t>
            </a:r>
            <a:r>
              <a:rPr sz="1100" dirty="0">
                <a:solidFill>
                  <a:srgbClr val="002577"/>
                </a:solidFill>
                <a:latin typeface="Arial"/>
                <a:cs typeface="Arial"/>
              </a:rPr>
              <a:t>on</a:t>
            </a:r>
            <a:r>
              <a:rPr sz="1100" spc="-10" dirty="0">
                <a:solidFill>
                  <a:srgbClr val="002577"/>
                </a:solidFill>
                <a:latin typeface="Arial"/>
                <a:cs typeface="Arial"/>
              </a:rPr>
              <a:t> premiums, </a:t>
            </a:r>
            <a:r>
              <a:rPr sz="1100" dirty="0">
                <a:solidFill>
                  <a:srgbClr val="002577"/>
                </a:solidFill>
                <a:latin typeface="Arial"/>
                <a:cs typeface="Arial"/>
              </a:rPr>
              <a:t>report</a:t>
            </a:r>
            <a:r>
              <a:rPr sz="1100" spc="-55"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premium</a:t>
            </a:r>
            <a:r>
              <a:rPr sz="1100" spc="-50" dirty="0">
                <a:solidFill>
                  <a:srgbClr val="002577"/>
                </a:solidFill>
                <a:latin typeface="Arial"/>
                <a:cs typeface="Arial"/>
              </a:rPr>
              <a:t> </a:t>
            </a:r>
            <a:r>
              <a:rPr sz="1100" dirty="0">
                <a:solidFill>
                  <a:srgbClr val="002577"/>
                </a:solidFill>
                <a:latin typeface="Arial"/>
                <a:cs typeface="Arial"/>
              </a:rPr>
              <a:t>equivalent</a:t>
            </a:r>
            <a:r>
              <a:rPr sz="1100" spc="-10" dirty="0">
                <a:solidFill>
                  <a:srgbClr val="002577"/>
                </a:solidFill>
                <a:latin typeface="Arial"/>
                <a:cs typeface="Arial"/>
              </a:rPr>
              <a:t> </a:t>
            </a:r>
            <a:r>
              <a:rPr sz="1100" dirty="0">
                <a:solidFill>
                  <a:srgbClr val="002577"/>
                </a:solidFill>
                <a:latin typeface="Arial"/>
                <a:cs typeface="Arial"/>
              </a:rPr>
              <a:t>amounts</a:t>
            </a:r>
            <a:r>
              <a:rPr sz="1100" spc="-45" dirty="0">
                <a:solidFill>
                  <a:srgbClr val="002577"/>
                </a:solidFill>
                <a:latin typeface="Arial"/>
                <a:cs typeface="Arial"/>
              </a:rPr>
              <a:t> </a:t>
            </a:r>
            <a:r>
              <a:rPr sz="1100" spc="-10" dirty="0">
                <a:solidFill>
                  <a:srgbClr val="002577"/>
                </a:solidFill>
                <a:latin typeface="Arial"/>
                <a:cs typeface="Arial"/>
              </a:rPr>
              <a:t>representing</a:t>
            </a:r>
            <a:r>
              <a:rPr sz="1100" spc="-50" dirty="0">
                <a:solidFill>
                  <a:srgbClr val="002577"/>
                </a:solidFill>
                <a:latin typeface="Arial"/>
                <a:cs typeface="Arial"/>
              </a:rPr>
              <a:t> </a:t>
            </a:r>
            <a:r>
              <a:rPr sz="1100" dirty="0">
                <a:solidFill>
                  <a:srgbClr val="002577"/>
                </a:solidFill>
                <a:latin typeface="Arial"/>
                <a:cs typeface="Arial"/>
              </a:rPr>
              <a:t>the</a:t>
            </a:r>
            <a:r>
              <a:rPr sz="1100" spc="-45" dirty="0">
                <a:solidFill>
                  <a:srgbClr val="002577"/>
                </a:solidFill>
                <a:latin typeface="Arial"/>
                <a:cs typeface="Arial"/>
              </a:rPr>
              <a:t> </a:t>
            </a:r>
            <a:r>
              <a:rPr sz="1100" dirty="0">
                <a:solidFill>
                  <a:srgbClr val="002577"/>
                </a:solidFill>
                <a:latin typeface="Arial"/>
                <a:cs typeface="Arial"/>
              </a:rPr>
              <a:t>total</a:t>
            </a:r>
            <a:r>
              <a:rPr sz="1100" spc="-40" dirty="0">
                <a:solidFill>
                  <a:srgbClr val="002577"/>
                </a:solidFill>
                <a:latin typeface="Arial"/>
                <a:cs typeface="Arial"/>
              </a:rPr>
              <a:t> </a:t>
            </a:r>
            <a:r>
              <a:rPr sz="1100" dirty="0">
                <a:solidFill>
                  <a:srgbClr val="002577"/>
                </a:solidFill>
                <a:latin typeface="Arial"/>
                <a:cs typeface="Arial"/>
              </a:rPr>
              <a:t>cost</a:t>
            </a:r>
            <a:r>
              <a:rPr sz="1100" spc="-35" dirty="0">
                <a:solidFill>
                  <a:srgbClr val="002577"/>
                </a:solidFill>
                <a:latin typeface="Arial"/>
                <a:cs typeface="Arial"/>
              </a:rPr>
              <a:t> </a:t>
            </a:r>
            <a:r>
              <a:rPr sz="1100" dirty="0">
                <a:solidFill>
                  <a:srgbClr val="002577"/>
                </a:solidFill>
                <a:latin typeface="Arial"/>
                <a:cs typeface="Arial"/>
              </a:rPr>
              <a:t>of</a:t>
            </a:r>
            <a:r>
              <a:rPr sz="1100" spc="-35" dirty="0">
                <a:solidFill>
                  <a:srgbClr val="002577"/>
                </a:solidFill>
                <a:latin typeface="Arial"/>
                <a:cs typeface="Arial"/>
              </a:rPr>
              <a:t> </a:t>
            </a:r>
            <a:r>
              <a:rPr sz="1100" dirty="0">
                <a:solidFill>
                  <a:srgbClr val="002577"/>
                </a:solidFill>
                <a:latin typeface="Arial"/>
                <a:cs typeface="Arial"/>
              </a:rPr>
              <a:t>providing</a:t>
            </a:r>
            <a:r>
              <a:rPr sz="1100" spc="-1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maintaining</a:t>
            </a:r>
            <a:r>
              <a:rPr sz="1100" spc="-20" dirty="0">
                <a:solidFill>
                  <a:srgbClr val="002577"/>
                </a:solidFill>
                <a:latin typeface="Arial"/>
                <a:cs typeface="Arial"/>
              </a:rPr>
              <a:t> </a:t>
            </a:r>
            <a:r>
              <a:rPr sz="1100" dirty="0">
                <a:solidFill>
                  <a:srgbClr val="002577"/>
                </a:solidFill>
                <a:latin typeface="Arial"/>
                <a:cs typeface="Arial"/>
              </a:rPr>
              <a:t>coverage,</a:t>
            </a:r>
            <a:r>
              <a:rPr sz="1100" spc="-45" dirty="0">
                <a:solidFill>
                  <a:srgbClr val="002577"/>
                </a:solidFill>
                <a:latin typeface="Arial"/>
                <a:cs typeface="Arial"/>
              </a:rPr>
              <a:t> </a:t>
            </a:r>
            <a:r>
              <a:rPr sz="1100" spc="-10" dirty="0">
                <a:solidFill>
                  <a:srgbClr val="002577"/>
                </a:solidFill>
                <a:latin typeface="Arial"/>
                <a:cs typeface="Arial"/>
              </a:rPr>
              <a:t>including </a:t>
            </a:r>
            <a:r>
              <a:rPr sz="1100" dirty="0">
                <a:solidFill>
                  <a:srgbClr val="002577"/>
                </a:solidFill>
                <a:latin typeface="Arial"/>
                <a:cs typeface="Arial"/>
              </a:rPr>
              <a:t>claims</a:t>
            </a:r>
            <a:r>
              <a:rPr sz="1100" spc="-40" dirty="0">
                <a:solidFill>
                  <a:srgbClr val="002577"/>
                </a:solidFill>
                <a:latin typeface="Arial"/>
                <a:cs typeface="Arial"/>
              </a:rPr>
              <a:t> </a:t>
            </a:r>
            <a:r>
              <a:rPr sz="1100" dirty="0">
                <a:solidFill>
                  <a:srgbClr val="002577"/>
                </a:solidFill>
                <a:latin typeface="Arial"/>
                <a:cs typeface="Arial"/>
              </a:rPr>
              <a:t>costs,</a:t>
            </a:r>
            <a:r>
              <a:rPr sz="1100" spc="-45" dirty="0">
                <a:solidFill>
                  <a:srgbClr val="002577"/>
                </a:solidFill>
                <a:latin typeface="Arial"/>
                <a:cs typeface="Arial"/>
              </a:rPr>
              <a:t> </a:t>
            </a:r>
            <a:r>
              <a:rPr sz="1100" dirty="0">
                <a:solidFill>
                  <a:srgbClr val="002577"/>
                </a:solidFill>
                <a:latin typeface="Arial"/>
                <a:cs typeface="Arial"/>
              </a:rPr>
              <a:t>administrative</a:t>
            </a:r>
            <a:r>
              <a:rPr sz="1100" spc="-25" dirty="0">
                <a:solidFill>
                  <a:srgbClr val="002577"/>
                </a:solidFill>
                <a:latin typeface="Arial"/>
                <a:cs typeface="Arial"/>
              </a:rPr>
              <a:t> </a:t>
            </a:r>
            <a:r>
              <a:rPr sz="1100" dirty="0">
                <a:solidFill>
                  <a:srgbClr val="002577"/>
                </a:solidFill>
                <a:latin typeface="Arial"/>
                <a:cs typeface="Arial"/>
              </a:rPr>
              <a:t>costs,</a:t>
            </a:r>
            <a:r>
              <a:rPr sz="1100" spc="-55" dirty="0">
                <a:solidFill>
                  <a:srgbClr val="002577"/>
                </a:solidFill>
                <a:latin typeface="Arial"/>
                <a:cs typeface="Arial"/>
              </a:rPr>
              <a:t> </a:t>
            </a:r>
            <a:r>
              <a:rPr sz="1100" dirty="0">
                <a:solidFill>
                  <a:srgbClr val="002577"/>
                </a:solidFill>
                <a:latin typeface="Arial"/>
                <a:cs typeface="Arial"/>
              </a:rPr>
              <a:t>Administrative</a:t>
            </a:r>
            <a:r>
              <a:rPr sz="1100" spc="-25" dirty="0">
                <a:solidFill>
                  <a:srgbClr val="002577"/>
                </a:solidFill>
                <a:latin typeface="Arial"/>
                <a:cs typeface="Arial"/>
              </a:rPr>
              <a:t> </a:t>
            </a:r>
            <a:r>
              <a:rPr sz="1100" dirty="0">
                <a:solidFill>
                  <a:srgbClr val="002577"/>
                </a:solidFill>
                <a:latin typeface="Arial"/>
                <a:cs typeface="Arial"/>
              </a:rPr>
              <a:t>Services</a:t>
            </a:r>
            <a:r>
              <a:rPr sz="1100" spc="-20" dirty="0">
                <a:solidFill>
                  <a:srgbClr val="002577"/>
                </a:solidFill>
                <a:latin typeface="Arial"/>
                <a:cs typeface="Arial"/>
              </a:rPr>
              <a:t> </a:t>
            </a:r>
            <a:r>
              <a:rPr sz="1100" dirty="0">
                <a:solidFill>
                  <a:srgbClr val="002577"/>
                </a:solidFill>
                <a:latin typeface="Arial"/>
                <a:cs typeface="Arial"/>
              </a:rPr>
              <a:t>Only</a:t>
            </a:r>
            <a:r>
              <a:rPr sz="1100" spc="-30" dirty="0">
                <a:solidFill>
                  <a:srgbClr val="002577"/>
                </a:solidFill>
                <a:latin typeface="Arial"/>
                <a:cs typeface="Arial"/>
              </a:rPr>
              <a:t> </a:t>
            </a:r>
            <a:r>
              <a:rPr sz="1100" dirty="0">
                <a:solidFill>
                  <a:srgbClr val="002577"/>
                </a:solidFill>
                <a:latin typeface="Arial"/>
                <a:cs typeface="Arial"/>
              </a:rPr>
              <a:t>(ASO)</a:t>
            </a:r>
            <a:r>
              <a:rPr sz="1100" spc="-45" dirty="0">
                <a:solidFill>
                  <a:srgbClr val="002577"/>
                </a:solidFill>
                <a:latin typeface="Arial"/>
                <a:cs typeface="Arial"/>
              </a:rPr>
              <a:t> </a:t>
            </a:r>
            <a:r>
              <a:rPr sz="1100" dirty="0">
                <a:solidFill>
                  <a:srgbClr val="002577"/>
                </a:solidFill>
                <a:latin typeface="Arial"/>
                <a:cs typeface="Arial"/>
              </a:rPr>
              <a:t>and</a:t>
            </a:r>
            <a:r>
              <a:rPr sz="1100" spc="-30" dirty="0">
                <a:solidFill>
                  <a:srgbClr val="002577"/>
                </a:solidFill>
                <a:latin typeface="Arial"/>
                <a:cs typeface="Arial"/>
              </a:rPr>
              <a:t> </a:t>
            </a:r>
            <a:r>
              <a:rPr sz="1100" dirty="0">
                <a:solidFill>
                  <a:srgbClr val="002577"/>
                </a:solidFill>
                <a:latin typeface="Arial"/>
                <a:cs typeface="Arial"/>
              </a:rPr>
              <a:t>other</a:t>
            </a:r>
            <a:r>
              <a:rPr sz="1100" spc="-50" dirty="0">
                <a:solidFill>
                  <a:srgbClr val="002577"/>
                </a:solidFill>
                <a:latin typeface="Arial"/>
                <a:cs typeface="Arial"/>
              </a:rPr>
              <a:t> </a:t>
            </a:r>
            <a:r>
              <a:rPr sz="1100" dirty="0">
                <a:solidFill>
                  <a:srgbClr val="002577"/>
                </a:solidFill>
                <a:latin typeface="Arial"/>
                <a:cs typeface="Arial"/>
              </a:rPr>
              <a:t>TPA</a:t>
            </a:r>
            <a:r>
              <a:rPr sz="1100" spc="-15" dirty="0">
                <a:solidFill>
                  <a:srgbClr val="002577"/>
                </a:solidFill>
                <a:latin typeface="Arial"/>
                <a:cs typeface="Arial"/>
              </a:rPr>
              <a:t> </a:t>
            </a:r>
            <a:r>
              <a:rPr sz="1100" dirty="0">
                <a:solidFill>
                  <a:srgbClr val="002577"/>
                </a:solidFill>
                <a:latin typeface="Arial"/>
                <a:cs typeface="Arial"/>
              </a:rPr>
              <a:t>fees,</a:t>
            </a:r>
            <a:r>
              <a:rPr sz="1100" spc="-6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stop-</a:t>
            </a:r>
            <a:r>
              <a:rPr sz="1100" spc="-20" dirty="0">
                <a:solidFill>
                  <a:srgbClr val="002577"/>
                </a:solidFill>
                <a:latin typeface="Arial"/>
                <a:cs typeface="Arial"/>
              </a:rPr>
              <a:t>loss </a:t>
            </a:r>
            <a:r>
              <a:rPr sz="1100" dirty="0">
                <a:solidFill>
                  <a:srgbClr val="002577"/>
                </a:solidFill>
                <a:latin typeface="Arial"/>
                <a:cs typeface="Arial"/>
              </a:rPr>
              <a:t>premiums.</a:t>
            </a:r>
            <a:r>
              <a:rPr sz="1100" spc="225" dirty="0">
                <a:solidFill>
                  <a:srgbClr val="002577"/>
                </a:solidFill>
                <a:latin typeface="Arial"/>
                <a:cs typeface="Arial"/>
              </a:rPr>
              <a:t> </a:t>
            </a:r>
            <a:r>
              <a:rPr sz="1100" dirty="0">
                <a:solidFill>
                  <a:srgbClr val="002577"/>
                </a:solidFill>
                <a:latin typeface="Arial"/>
                <a:cs typeface="Arial"/>
              </a:rPr>
              <a:t>An</a:t>
            </a:r>
            <a:r>
              <a:rPr sz="1100" spc="-25" dirty="0">
                <a:solidFill>
                  <a:srgbClr val="002577"/>
                </a:solidFill>
                <a:latin typeface="Arial"/>
                <a:cs typeface="Arial"/>
              </a:rPr>
              <a:t> </a:t>
            </a:r>
            <a:r>
              <a:rPr sz="1100" dirty="0">
                <a:solidFill>
                  <a:srgbClr val="002577"/>
                </a:solidFill>
                <a:latin typeface="Arial"/>
                <a:cs typeface="Arial"/>
              </a:rPr>
              <a:t>employer</a:t>
            </a:r>
            <a:r>
              <a:rPr sz="1100" spc="-25" dirty="0">
                <a:solidFill>
                  <a:srgbClr val="002577"/>
                </a:solidFill>
                <a:latin typeface="Arial"/>
                <a:cs typeface="Arial"/>
              </a:rPr>
              <a:t> </a:t>
            </a:r>
            <a:r>
              <a:rPr sz="1100" dirty="0">
                <a:solidFill>
                  <a:srgbClr val="002577"/>
                </a:solidFill>
                <a:latin typeface="Arial"/>
                <a:cs typeface="Arial"/>
              </a:rPr>
              <a:t>with</a:t>
            </a:r>
            <a:r>
              <a:rPr sz="1100" spc="-20" dirty="0">
                <a:solidFill>
                  <a:srgbClr val="002577"/>
                </a:solidFill>
                <a:latin typeface="Arial"/>
                <a:cs typeface="Arial"/>
              </a:rPr>
              <a:t> </a:t>
            </a:r>
            <a:r>
              <a:rPr sz="1100" dirty="0">
                <a:solidFill>
                  <a:srgbClr val="002577"/>
                </a:solidFill>
                <a:latin typeface="Arial"/>
                <a:cs typeface="Arial"/>
              </a:rPr>
              <a:t>a</a:t>
            </a:r>
            <a:r>
              <a:rPr sz="1100" spc="-20" dirty="0">
                <a:solidFill>
                  <a:srgbClr val="002577"/>
                </a:solidFill>
                <a:latin typeface="Arial"/>
                <a:cs typeface="Arial"/>
              </a:rPr>
              <a:t> </a:t>
            </a:r>
            <a:r>
              <a:rPr sz="1100" dirty="0">
                <a:solidFill>
                  <a:srgbClr val="002577"/>
                </a:solidFill>
                <a:latin typeface="Arial"/>
                <a:cs typeface="Arial"/>
              </a:rPr>
              <a:t>self-funded</a:t>
            </a:r>
            <a:r>
              <a:rPr sz="1100" spc="-65" dirty="0">
                <a:solidFill>
                  <a:srgbClr val="002577"/>
                </a:solidFill>
                <a:latin typeface="Arial"/>
                <a:cs typeface="Arial"/>
              </a:rPr>
              <a:t> </a:t>
            </a:r>
            <a:r>
              <a:rPr sz="1100" dirty="0">
                <a:solidFill>
                  <a:srgbClr val="002577"/>
                </a:solidFill>
                <a:latin typeface="Arial"/>
                <a:cs typeface="Arial"/>
              </a:rPr>
              <a:t>plan</a:t>
            </a:r>
            <a:r>
              <a:rPr sz="1100" spc="-15" dirty="0">
                <a:solidFill>
                  <a:srgbClr val="002577"/>
                </a:solidFill>
                <a:latin typeface="Arial"/>
                <a:cs typeface="Arial"/>
              </a:rPr>
              <a:t> </a:t>
            </a:r>
            <a:r>
              <a:rPr sz="1100" dirty="0">
                <a:solidFill>
                  <a:srgbClr val="002577"/>
                </a:solidFill>
                <a:latin typeface="Arial"/>
                <a:cs typeface="Arial"/>
              </a:rPr>
              <a:t>may</a:t>
            </a:r>
            <a:r>
              <a:rPr sz="1100" spc="-40" dirty="0">
                <a:solidFill>
                  <a:srgbClr val="002577"/>
                </a:solidFill>
                <a:latin typeface="Arial"/>
                <a:cs typeface="Arial"/>
              </a:rPr>
              <a:t> </a:t>
            </a:r>
            <a:r>
              <a:rPr sz="1100" dirty="0">
                <a:solidFill>
                  <a:srgbClr val="002577"/>
                </a:solidFill>
                <a:latin typeface="Arial"/>
                <a:cs typeface="Arial"/>
              </a:rPr>
              <a:t>use,</a:t>
            </a:r>
            <a:r>
              <a:rPr sz="1100" spc="-35" dirty="0">
                <a:solidFill>
                  <a:srgbClr val="002577"/>
                </a:solidFill>
                <a:latin typeface="Arial"/>
                <a:cs typeface="Arial"/>
              </a:rPr>
              <a:t> </a:t>
            </a:r>
            <a:r>
              <a:rPr sz="1100" dirty="0">
                <a:solidFill>
                  <a:srgbClr val="002577"/>
                </a:solidFill>
                <a:latin typeface="Arial"/>
                <a:cs typeface="Arial"/>
              </a:rPr>
              <a:t>as</a:t>
            </a:r>
            <a:r>
              <a:rPr sz="1100" spc="-25" dirty="0">
                <a:solidFill>
                  <a:srgbClr val="002577"/>
                </a:solidFill>
                <a:latin typeface="Arial"/>
                <a:cs typeface="Arial"/>
              </a:rPr>
              <a:t> </a:t>
            </a:r>
            <a:r>
              <a:rPr sz="1100" dirty="0">
                <a:solidFill>
                  <a:srgbClr val="002577"/>
                </a:solidFill>
                <a:latin typeface="Arial"/>
                <a:cs typeface="Arial"/>
              </a:rPr>
              <a:t>the</a:t>
            </a:r>
            <a:r>
              <a:rPr sz="1100" spc="-45" dirty="0">
                <a:solidFill>
                  <a:srgbClr val="002577"/>
                </a:solidFill>
                <a:latin typeface="Arial"/>
                <a:cs typeface="Arial"/>
              </a:rPr>
              <a:t> </a:t>
            </a:r>
            <a:r>
              <a:rPr sz="1100" dirty="0">
                <a:solidFill>
                  <a:srgbClr val="002577"/>
                </a:solidFill>
                <a:latin typeface="Arial"/>
                <a:cs typeface="Arial"/>
              </a:rPr>
              <a:t>total</a:t>
            </a:r>
            <a:r>
              <a:rPr sz="1100" spc="-40" dirty="0">
                <a:solidFill>
                  <a:srgbClr val="002577"/>
                </a:solidFill>
                <a:latin typeface="Arial"/>
                <a:cs typeface="Arial"/>
              </a:rPr>
              <a:t> </a:t>
            </a:r>
            <a:r>
              <a:rPr sz="1100" dirty="0">
                <a:solidFill>
                  <a:srgbClr val="002577"/>
                </a:solidFill>
                <a:latin typeface="Arial"/>
                <a:cs typeface="Arial"/>
              </a:rPr>
              <a:t>cost</a:t>
            </a:r>
            <a:r>
              <a:rPr sz="1100" spc="-35" dirty="0">
                <a:solidFill>
                  <a:srgbClr val="002577"/>
                </a:solidFill>
                <a:latin typeface="Arial"/>
                <a:cs typeface="Arial"/>
              </a:rPr>
              <a:t> </a:t>
            </a:r>
            <a:r>
              <a:rPr sz="1100" dirty="0">
                <a:solidFill>
                  <a:srgbClr val="002577"/>
                </a:solidFill>
                <a:latin typeface="Arial"/>
                <a:cs typeface="Arial"/>
              </a:rPr>
              <a:t>of</a:t>
            </a:r>
            <a:r>
              <a:rPr sz="1100" spc="-35" dirty="0">
                <a:solidFill>
                  <a:srgbClr val="002577"/>
                </a:solidFill>
                <a:latin typeface="Arial"/>
                <a:cs typeface="Arial"/>
              </a:rPr>
              <a:t> </a:t>
            </a:r>
            <a:r>
              <a:rPr sz="1100" dirty="0">
                <a:solidFill>
                  <a:srgbClr val="002577"/>
                </a:solidFill>
                <a:latin typeface="Arial"/>
                <a:cs typeface="Arial"/>
              </a:rPr>
              <a:t>providing</a:t>
            </a:r>
            <a:r>
              <a:rPr sz="1100" spc="-10" dirty="0">
                <a:solidFill>
                  <a:srgbClr val="002577"/>
                </a:solidFill>
                <a:latin typeface="Arial"/>
                <a:cs typeface="Arial"/>
              </a:rPr>
              <a:t> </a:t>
            </a:r>
            <a:r>
              <a:rPr sz="1100" dirty="0">
                <a:solidFill>
                  <a:srgbClr val="002577"/>
                </a:solidFill>
                <a:latin typeface="Arial"/>
                <a:cs typeface="Arial"/>
              </a:rPr>
              <a:t>and</a:t>
            </a:r>
            <a:r>
              <a:rPr sz="1100" spc="-30" dirty="0">
                <a:solidFill>
                  <a:srgbClr val="002577"/>
                </a:solidFill>
                <a:latin typeface="Arial"/>
                <a:cs typeface="Arial"/>
              </a:rPr>
              <a:t> </a:t>
            </a:r>
            <a:r>
              <a:rPr sz="1100" dirty="0">
                <a:solidFill>
                  <a:srgbClr val="002577"/>
                </a:solidFill>
                <a:latin typeface="Arial"/>
                <a:cs typeface="Arial"/>
              </a:rPr>
              <a:t>maintaining</a:t>
            </a:r>
            <a:r>
              <a:rPr sz="1100" spc="-15" dirty="0">
                <a:solidFill>
                  <a:srgbClr val="002577"/>
                </a:solidFill>
                <a:latin typeface="Arial"/>
                <a:cs typeface="Arial"/>
              </a:rPr>
              <a:t> </a:t>
            </a:r>
            <a:r>
              <a:rPr sz="1100" spc="-10" dirty="0">
                <a:solidFill>
                  <a:srgbClr val="002577"/>
                </a:solidFill>
                <a:latin typeface="Arial"/>
                <a:cs typeface="Arial"/>
              </a:rPr>
              <a:t>coverage, </a:t>
            </a:r>
            <a:r>
              <a:rPr sz="1100" dirty="0">
                <a:solidFill>
                  <a:srgbClr val="002577"/>
                </a:solidFill>
                <a:latin typeface="Arial"/>
                <a:cs typeface="Arial"/>
              </a:rPr>
              <a:t>the</a:t>
            </a:r>
            <a:r>
              <a:rPr sz="1100" spc="-50" dirty="0">
                <a:solidFill>
                  <a:srgbClr val="002577"/>
                </a:solidFill>
                <a:latin typeface="Arial"/>
                <a:cs typeface="Arial"/>
              </a:rPr>
              <a:t> </a:t>
            </a:r>
            <a:r>
              <a:rPr sz="1100" dirty="0">
                <a:solidFill>
                  <a:srgbClr val="002577"/>
                </a:solidFill>
                <a:latin typeface="Arial"/>
                <a:cs typeface="Arial"/>
              </a:rPr>
              <a:t>same</a:t>
            </a:r>
            <a:r>
              <a:rPr sz="1100" spc="-35" dirty="0">
                <a:solidFill>
                  <a:srgbClr val="002577"/>
                </a:solidFill>
                <a:latin typeface="Arial"/>
                <a:cs typeface="Arial"/>
              </a:rPr>
              <a:t> </a:t>
            </a:r>
            <a:r>
              <a:rPr sz="1100" dirty="0">
                <a:solidFill>
                  <a:srgbClr val="002577"/>
                </a:solidFill>
                <a:latin typeface="Arial"/>
                <a:cs typeface="Arial"/>
              </a:rPr>
              <a:t>costs</a:t>
            </a:r>
            <a:r>
              <a:rPr sz="1100" spc="-30" dirty="0">
                <a:solidFill>
                  <a:srgbClr val="002577"/>
                </a:solidFill>
                <a:latin typeface="Arial"/>
                <a:cs typeface="Arial"/>
              </a:rPr>
              <a:t> </a:t>
            </a:r>
            <a:r>
              <a:rPr sz="1100" dirty="0">
                <a:solidFill>
                  <a:srgbClr val="002577"/>
                </a:solidFill>
                <a:latin typeface="Arial"/>
                <a:cs typeface="Arial"/>
              </a:rPr>
              <a:t>that</a:t>
            </a:r>
            <a:r>
              <a:rPr sz="1100" spc="-35" dirty="0">
                <a:solidFill>
                  <a:srgbClr val="002577"/>
                </a:solidFill>
                <a:latin typeface="Arial"/>
                <a:cs typeface="Arial"/>
              </a:rPr>
              <a:t> </a:t>
            </a:r>
            <a:r>
              <a:rPr sz="1100" dirty="0">
                <a:solidFill>
                  <a:srgbClr val="002577"/>
                </a:solidFill>
                <a:latin typeface="Arial"/>
                <a:cs typeface="Arial"/>
              </a:rPr>
              <a:t>are</a:t>
            </a:r>
            <a:r>
              <a:rPr sz="1100" spc="-35" dirty="0">
                <a:solidFill>
                  <a:srgbClr val="002577"/>
                </a:solidFill>
                <a:latin typeface="Arial"/>
                <a:cs typeface="Arial"/>
              </a:rPr>
              <a:t> </a:t>
            </a:r>
            <a:r>
              <a:rPr sz="1100" dirty="0">
                <a:solidFill>
                  <a:srgbClr val="002577"/>
                </a:solidFill>
                <a:latin typeface="Arial"/>
                <a:cs typeface="Arial"/>
              </a:rPr>
              <a:t>taken</a:t>
            </a:r>
            <a:r>
              <a:rPr sz="1100" spc="-50" dirty="0">
                <a:solidFill>
                  <a:srgbClr val="002577"/>
                </a:solidFill>
                <a:latin typeface="Arial"/>
                <a:cs typeface="Arial"/>
              </a:rPr>
              <a:t> </a:t>
            </a:r>
            <a:r>
              <a:rPr sz="1100" dirty="0">
                <a:solidFill>
                  <a:srgbClr val="002577"/>
                </a:solidFill>
                <a:latin typeface="Arial"/>
                <a:cs typeface="Arial"/>
              </a:rPr>
              <a:t>into</a:t>
            </a:r>
            <a:r>
              <a:rPr sz="1100" spc="-20" dirty="0">
                <a:solidFill>
                  <a:srgbClr val="002577"/>
                </a:solidFill>
                <a:latin typeface="Arial"/>
                <a:cs typeface="Arial"/>
              </a:rPr>
              <a:t> </a:t>
            </a:r>
            <a:r>
              <a:rPr sz="1100" dirty="0">
                <a:solidFill>
                  <a:srgbClr val="002577"/>
                </a:solidFill>
                <a:latin typeface="Arial"/>
                <a:cs typeface="Arial"/>
              </a:rPr>
              <a:t>account</a:t>
            </a:r>
            <a:r>
              <a:rPr sz="1100" spc="-25" dirty="0">
                <a:solidFill>
                  <a:srgbClr val="002577"/>
                </a:solidFill>
                <a:latin typeface="Arial"/>
                <a:cs typeface="Arial"/>
              </a:rPr>
              <a:t> </a:t>
            </a:r>
            <a:r>
              <a:rPr sz="1100" dirty="0">
                <a:solidFill>
                  <a:srgbClr val="002577"/>
                </a:solidFill>
                <a:latin typeface="Arial"/>
                <a:cs typeface="Arial"/>
              </a:rPr>
              <a:t>for</a:t>
            </a:r>
            <a:r>
              <a:rPr sz="1100" spc="-55" dirty="0">
                <a:solidFill>
                  <a:srgbClr val="002577"/>
                </a:solidFill>
                <a:latin typeface="Arial"/>
                <a:cs typeface="Arial"/>
              </a:rPr>
              <a:t> </a:t>
            </a:r>
            <a:r>
              <a:rPr sz="1100" dirty="0">
                <a:solidFill>
                  <a:srgbClr val="002577"/>
                </a:solidFill>
                <a:latin typeface="Arial"/>
                <a:cs typeface="Arial"/>
              </a:rPr>
              <a:t>purposes</a:t>
            </a:r>
            <a:r>
              <a:rPr sz="1100" spc="-35"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dirty="0">
                <a:solidFill>
                  <a:srgbClr val="002577"/>
                </a:solidFill>
                <a:latin typeface="Arial"/>
                <a:cs typeface="Arial"/>
              </a:rPr>
              <a:t>calculating</a:t>
            </a:r>
            <a:r>
              <a:rPr sz="1100" spc="-15" dirty="0">
                <a:solidFill>
                  <a:srgbClr val="002577"/>
                </a:solidFill>
                <a:latin typeface="Arial"/>
                <a:cs typeface="Arial"/>
              </a:rPr>
              <a:t> </a:t>
            </a:r>
            <a:r>
              <a:rPr sz="1100" dirty="0">
                <a:solidFill>
                  <a:srgbClr val="002577"/>
                </a:solidFill>
                <a:latin typeface="Arial"/>
                <a:cs typeface="Arial"/>
              </a:rPr>
              <a:t>COBRA</a:t>
            </a:r>
            <a:r>
              <a:rPr sz="1100" spc="-5" dirty="0">
                <a:solidFill>
                  <a:srgbClr val="002577"/>
                </a:solidFill>
                <a:latin typeface="Arial"/>
                <a:cs typeface="Arial"/>
              </a:rPr>
              <a:t> </a:t>
            </a:r>
            <a:r>
              <a:rPr sz="1100" dirty="0">
                <a:solidFill>
                  <a:srgbClr val="002577"/>
                </a:solidFill>
                <a:latin typeface="Arial"/>
                <a:cs typeface="Arial"/>
              </a:rPr>
              <a:t>premiums</a:t>
            </a:r>
            <a:r>
              <a:rPr sz="1100" spc="-45" dirty="0">
                <a:solidFill>
                  <a:srgbClr val="002577"/>
                </a:solidFill>
                <a:latin typeface="Arial"/>
                <a:cs typeface="Arial"/>
              </a:rPr>
              <a:t> </a:t>
            </a:r>
            <a:r>
              <a:rPr sz="1100" dirty="0">
                <a:solidFill>
                  <a:srgbClr val="002577"/>
                </a:solidFill>
                <a:latin typeface="Arial"/>
                <a:cs typeface="Arial"/>
              </a:rPr>
              <a:t>(minus</a:t>
            </a:r>
            <a:r>
              <a:rPr sz="1100" spc="-3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spc="-25" dirty="0">
                <a:solidFill>
                  <a:srgbClr val="002577"/>
                </a:solidFill>
                <a:latin typeface="Arial"/>
                <a:cs typeface="Arial"/>
              </a:rPr>
              <a:t>2% </a:t>
            </a:r>
            <a:r>
              <a:rPr sz="1100" dirty="0">
                <a:solidFill>
                  <a:srgbClr val="002577"/>
                </a:solidFill>
                <a:latin typeface="Arial"/>
                <a:cs typeface="Arial"/>
              </a:rPr>
              <a:t>administration</a:t>
            </a:r>
            <a:r>
              <a:rPr sz="1100" spc="-45" dirty="0">
                <a:solidFill>
                  <a:srgbClr val="002577"/>
                </a:solidFill>
                <a:latin typeface="Arial"/>
                <a:cs typeface="Arial"/>
              </a:rPr>
              <a:t> </a:t>
            </a:r>
            <a:r>
              <a:rPr sz="1100" dirty="0">
                <a:solidFill>
                  <a:srgbClr val="002577"/>
                </a:solidFill>
                <a:latin typeface="Arial"/>
                <a:cs typeface="Arial"/>
              </a:rPr>
              <a:t>charge,</a:t>
            </a:r>
            <a:r>
              <a:rPr sz="1100" spc="-65" dirty="0">
                <a:solidFill>
                  <a:srgbClr val="002577"/>
                </a:solidFill>
                <a:latin typeface="Arial"/>
                <a:cs typeface="Arial"/>
              </a:rPr>
              <a:t> </a:t>
            </a:r>
            <a:r>
              <a:rPr sz="1100" dirty="0">
                <a:solidFill>
                  <a:srgbClr val="002577"/>
                </a:solidFill>
                <a:latin typeface="Arial"/>
                <a:cs typeface="Arial"/>
              </a:rPr>
              <a:t>if</a:t>
            </a:r>
            <a:r>
              <a:rPr sz="1100" spc="-25" dirty="0">
                <a:solidFill>
                  <a:srgbClr val="002577"/>
                </a:solidFill>
                <a:latin typeface="Arial"/>
                <a:cs typeface="Arial"/>
              </a:rPr>
              <a:t> </a:t>
            </a:r>
            <a:r>
              <a:rPr sz="1100" spc="-10" dirty="0">
                <a:solidFill>
                  <a:srgbClr val="002577"/>
                </a:solidFill>
                <a:latin typeface="Arial"/>
                <a:cs typeface="Arial"/>
              </a:rPr>
              <a:t>applicable).</a:t>
            </a:r>
            <a:endParaRPr sz="1100" dirty="0">
              <a:latin typeface="Arial"/>
              <a:cs typeface="Arial"/>
            </a:endParaRPr>
          </a:p>
          <a:p>
            <a:pPr marL="76200">
              <a:lnSpc>
                <a:spcPct val="100000"/>
              </a:lnSpc>
            </a:pPr>
            <a:r>
              <a:rPr sz="1100" dirty="0">
                <a:solidFill>
                  <a:srgbClr val="002577"/>
                </a:solidFill>
                <a:latin typeface="Arial"/>
                <a:cs typeface="Arial"/>
              </a:rPr>
              <a:t>Report</a:t>
            </a:r>
            <a:r>
              <a:rPr sz="1100" spc="-4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ASO</a:t>
            </a:r>
            <a:r>
              <a:rPr sz="1100" spc="-15"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other</a:t>
            </a:r>
            <a:r>
              <a:rPr sz="1100" spc="-45" dirty="0">
                <a:solidFill>
                  <a:srgbClr val="002577"/>
                </a:solidFill>
                <a:latin typeface="Arial"/>
                <a:cs typeface="Arial"/>
              </a:rPr>
              <a:t> </a:t>
            </a:r>
            <a:r>
              <a:rPr sz="1100" dirty="0">
                <a:solidFill>
                  <a:srgbClr val="002577"/>
                </a:solidFill>
                <a:latin typeface="Arial"/>
                <a:cs typeface="Arial"/>
              </a:rPr>
              <a:t>fees</a:t>
            </a:r>
            <a:r>
              <a:rPr sz="1100" spc="-40" dirty="0">
                <a:solidFill>
                  <a:srgbClr val="002577"/>
                </a:solidFill>
                <a:latin typeface="Arial"/>
                <a:cs typeface="Arial"/>
              </a:rPr>
              <a:t> </a:t>
            </a:r>
            <a:r>
              <a:rPr sz="1100" dirty="0">
                <a:solidFill>
                  <a:srgbClr val="002577"/>
                </a:solidFill>
                <a:latin typeface="Arial"/>
                <a:cs typeface="Arial"/>
              </a:rPr>
              <a:t>paid</a:t>
            </a:r>
            <a:r>
              <a:rPr sz="1100" spc="-15"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TPA.</a:t>
            </a:r>
            <a:r>
              <a:rPr sz="1100" spc="-30" dirty="0">
                <a:solidFill>
                  <a:srgbClr val="002577"/>
                </a:solidFill>
                <a:latin typeface="Arial"/>
                <a:cs typeface="Arial"/>
              </a:rPr>
              <a:t> </a:t>
            </a:r>
            <a:r>
              <a:rPr sz="1100" dirty="0">
                <a:solidFill>
                  <a:srgbClr val="002577"/>
                </a:solidFill>
                <a:latin typeface="Arial"/>
                <a:cs typeface="Arial"/>
              </a:rPr>
              <a:t>This</a:t>
            </a:r>
            <a:r>
              <a:rPr sz="1100" spc="-20" dirty="0">
                <a:solidFill>
                  <a:srgbClr val="002577"/>
                </a:solidFill>
                <a:latin typeface="Arial"/>
                <a:cs typeface="Arial"/>
              </a:rPr>
              <a:t> </a:t>
            </a:r>
            <a:r>
              <a:rPr sz="1100" dirty="0">
                <a:solidFill>
                  <a:srgbClr val="002577"/>
                </a:solidFill>
                <a:latin typeface="Arial"/>
                <a:cs typeface="Arial"/>
              </a:rPr>
              <a:t>amount</a:t>
            </a:r>
            <a:r>
              <a:rPr sz="1100" spc="-35" dirty="0">
                <a:solidFill>
                  <a:srgbClr val="002577"/>
                </a:solidFill>
                <a:latin typeface="Arial"/>
                <a:cs typeface="Arial"/>
              </a:rPr>
              <a:t> </a:t>
            </a:r>
            <a:r>
              <a:rPr sz="1100" dirty="0">
                <a:solidFill>
                  <a:srgbClr val="002577"/>
                </a:solidFill>
                <a:latin typeface="Arial"/>
                <a:cs typeface="Arial"/>
              </a:rPr>
              <a:t>should</a:t>
            </a:r>
            <a:r>
              <a:rPr sz="1100" spc="-25" dirty="0">
                <a:solidFill>
                  <a:srgbClr val="002577"/>
                </a:solidFill>
                <a:latin typeface="Arial"/>
                <a:cs typeface="Arial"/>
              </a:rPr>
              <a:t> </a:t>
            </a:r>
            <a:r>
              <a:rPr sz="1100" dirty="0">
                <a:solidFill>
                  <a:srgbClr val="002577"/>
                </a:solidFill>
                <a:latin typeface="Arial"/>
                <a:cs typeface="Arial"/>
              </a:rPr>
              <a:t>also</a:t>
            </a:r>
            <a:r>
              <a:rPr sz="1100" spc="-15" dirty="0">
                <a:solidFill>
                  <a:srgbClr val="002577"/>
                </a:solidFill>
                <a:latin typeface="Arial"/>
                <a:cs typeface="Arial"/>
              </a:rPr>
              <a:t> </a:t>
            </a:r>
            <a:r>
              <a:rPr sz="1100" dirty="0">
                <a:solidFill>
                  <a:srgbClr val="002577"/>
                </a:solidFill>
                <a:latin typeface="Arial"/>
                <a:cs typeface="Arial"/>
              </a:rPr>
              <a:t>be</a:t>
            </a:r>
            <a:r>
              <a:rPr sz="1100" spc="-20" dirty="0">
                <a:solidFill>
                  <a:srgbClr val="002577"/>
                </a:solidFill>
                <a:latin typeface="Arial"/>
                <a:cs typeface="Arial"/>
              </a:rPr>
              <a:t> </a:t>
            </a:r>
            <a:r>
              <a:rPr sz="1100" dirty="0">
                <a:solidFill>
                  <a:srgbClr val="002577"/>
                </a:solidFill>
                <a:latin typeface="Arial"/>
                <a:cs typeface="Arial"/>
              </a:rPr>
              <a:t>included</a:t>
            </a:r>
            <a:r>
              <a:rPr sz="1100" spc="-5"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dirty="0">
                <a:solidFill>
                  <a:srgbClr val="002577"/>
                </a:solidFill>
                <a:latin typeface="Arial"/>
                <a:cs typeface="Arial"/>
              </a:rPr>
              <a:t>Premium</a:t>
            </a:r>
            <a:r>
              <a:rPr sz="1100" spc="-30" dirty="0">
                <a:solidFill>
                  <a:srgbClr val="002577"/>
                </a:solidFill>
                <a:latin typeface="Arial"/>
                <a:cs typeface="Arial"/>
              </a:rPr>
              <a:t> </a:t>
            </a:r>
            <a:r>
              <a:rPr sz="1100" spc="-10" dirty="0">
                <a:solidFill>
                  <a:srgbClr val="002577"/>
                </a:solidFill>
                <a:latin typeface="Arial"/>
                <a:cs typeface="Arial"/>
              </a:rPr>
              <a:t>Equivalents.</a:t>
            </a:r>
            <a:endParaRPr sz="1100" dirty="0">
              <a:latin typeface="Arial"/>
              <a:cs typeface="Arial"/>
            </a:endParaRPr>
          </a:p>
          <a:p>
            <a:pPr marL="76200">
              <a:lnSpc>
                <a:spcPct val="100000"/>
              </a:lnSpc>
            </a:pPr>
            <a:endParaRPr lang="en-US" sz="1100" b="1" dirty="0">
              <a:solidFill>
                <a:srgbClr val="002577"/>
              </a:solidFill>
              <a:latin typeface="Arial"/>
              <a:cs typeface="Arial"/>
            </a:endParaRPr>
          </a:p>
          <a:p>
            <a:pPr marL="76200">
              <a:lnSpc>
                <a:spcPct val="100000"/>
              </a:lnSpc>
            </a:pPr>
            <a:r>
              <a:rPr sz="1100" b="1" dirty="0">
                <a:solidFill>
                  <a:srgbClr val="002577"/>
                </a:solidFill>
                <a:latin typeface="Arial"/>
                <a:cs typeface="Arial"/>
              </a:rPr>
              <a:t>Life-years</a:t>
            </a:r>
            <a:r>
              <a:rPr sz="1100" b="1" spc="-30" dirty="0">
                <a:solidFill>
                  <a:srgbClr val="002577"/>
                </a:solidFill>
                <a:latin typeface="Arial"/>
                <a:cs typeface="Arial"/>
              </a:rPr>
              <a:t> </a:t>
            </a:r>
            <a:r>
              <a:rPr sz="1100" dirty="0">
                <a:solidFill>
                  <a:srgbClr val="002577"/>
                </a:solidFill>
                <a:latin typeface="Arial"/>
                <a:cs typeface="Arial"/>
              </a:rPr>
              <a:t>are</a:t>
            </a:r>
            <a:r>
              <a:rPr sz="1100" spc="-20"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average</a:t>
            </a:r>
            <a:r>
              <a:rPr sz="1100" spc="-30" dirty="0">
                <a:solidFill>
                  <a:srgbClr val="002577"/>
                </a:solidFill>
                <a:latin typeface="Arial"/>
                <a:cs typeface="Arial"/>
              </a:rPr>
              <a:t> </a:t>
            </a:r>
            <a:r>
              <a:rPr sz="1100" dirty="0">
                <a:solidFill>
                  <a:srgbClr val="002577"/>
                </a:solidFill>
                <a:latin typeface="Arial"/>
                <a:cs typeface="Arial"/>
              </a:rPr>
              <a:t>number</a:t>
            </a:r>
            <a:r>
              <a:rPr sz="1100" spc="-35"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dirty="0">
                <a:solidFill>
                  <a:srgbClr val="002577"/>
                </a:solidFill>
                <a:latin typeface="Arial"/>
                <a:cs typeface="Arial"/>
              </a:rPr>
              <a:t>members</a:t>
            </a:r>
            <a:r>
              <a:rPr sz="1100" spc="-40" dirty="0">
                <a:solidFill>
                  <a:srgbClr val="002577"/>
                </a:solidFill>
                <a:latin typeface="Arial"/>
                <a:cs typeface="Arial"/>
              </a:rPr>
              <a:t> </a:t>
            </a:r>
            <a:r>
              <a:rPr sz="1100" dirty="0">
                <a:solidFill>
                  <a:srgbClr val="002577"/>
                </a:solidFill>
                <a:latin typeface="Arial"/>
                <a:cs typeface="Arial"/>
              </a:rPr>
              <a:t>in</a:t>
            </a:r>
            <a:r>
              <a:rPr sz="1100" spc="-10"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throughout</a:t>
            </a:r>
            <a:r>
              <a:rPr sz="1100" spc="-6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spc="-10" dirty="0">
                <a:solidFill>
                  <a:srgbClr val="002577"/>
                </a:solidFill>
                <a:latin typeface="Arial"/>
                <a:cs typeface="Arial"/>
              </a:rPr>
              <a:t>year.</a:t>
            </a:r>
            <a:endParaRPr lang="en-US" sz="1100" spc="-10" dirty="0">
              <a:solidFill>
                <a:srgbClr val="002577"/>
              </a:solidFill>
              <a:latin typeface="Arial"/>
              <a:cs typeface="Arial"/>
            </a:endParaRPr>
          </a:p>
          <a:p>
            <a:pPr marL="76200">
              <a:lnSpc>
                <a:spcPct val="100000"/>
              </a:lnSpc>
            </a:pPr>
            <a:endParaRPr lang="en-US" sz="1100" spc="-10" dirty="0">
              <a:solidFill>
                <a:srgbClr val="002577"/>
              </a:solidFill>
              <a:latin typeface="Arial"/>
              <a:cs typeface="Arial"/>
            </a:endParaRPr>
          </a:p>
          <a:p>
            <a:pPr marL="73025" marR="0" lvl="0" indent="0" defTabSz="914400" eaLnBrk="1" fontAlgn="auto" latinLnBrk="0" hangingPunct="1">
              <a:lnSpc>
                <a:spcPct val="100000"/>
              </a:lnSpc>
              <a:spcBef>
                <a:spcPts val="105"/>
              </a:spcBef>
              <a:spcAft>
                <a:spcPts val="0"/>
              </a:spcAft>
              <a:buClrTx/>
              <a:buSzTx/>
              <a:buFontTx/>
              <a:buNone/>
              <a:tabLst/>
              <a:defRPr/>
            </a:pPr>
            <a:r>
              <a:rPr lang="en-US" sz="1100" dirty="0">
                <a:latin typeface="Arial"/>
                <a:cs typeface="Arial"/>
              </a:rPr>
              <a:t>D1: </a:t>
            </a:r>
            <a:r>
              <a:rPr lang="en-US" sz="1100" b="1" dirty="0">
                <a:solidFill>
                  <a:srgbClr val="002577"/>
                </a:solidFill>
                <a:latin typeface="Arial"/>
                <a:cs typeface="Arial"/>
              </a:rPr>
              <a:t>Premium Safe Harbor</a:t>
            </a:r>
            <a:r>
              <a:rPr lang="en-US" sz="800" dirty="0">
                <a:solidFill>
                  <a:schemeClr val="accent5"/>
                </a:solidFill>
                <a:latin typeface="Arial"/>
                <a:cs typeface="Arial"/>
                <a:sym typeface="Symbol" panose="05050102010706020507" pitchFamily="18" charset="2"/>
              </a:rPr>
              <a:t> </a:t>
            </a:r>
            <a:r>
              <a:rPr kumimoji="0" lang="en-US" sz="2025" b="1" i="0" u="none" strike="noStrike" kern="0" cap="none" spc="-75" normalizeH="0" baseline="24691" noProof="0" dirty="0">
                <a:ln>
                  <a:noFill/>
                </a:ln>
                <a:solidFill>
                  <a:srgbClr val="00BDD4"/>
                </a:solidFill>
                <a:effectLst/>
                <a:uLnTx/>
                <a:uFillTx/>
                <a:latin typeface="Georgia"/>
                <a:cs typeface="Georgia"/>
              </a:rPr>
              <a:t>1</a:t>
            </a:r>
            <a:endParaRPr kumimoji="0" lang="en-US" sz="2025" b="0" i="0" u="none" strike="noStrike" kern="0" cap="none" spc="0" normalizeH="0" baseline="24691" noProof="0" dirty="0">
              <a:ln>
                <a:noFill/>
              </a:ln>
              <a:solidFill>
                <a:sysClr val="windowText" lastClr="000000"/>
              </a:solidFill>
              <a:effectLst/>
              <a:uLnTx/>
              <a:uFillTx/>
              <a:latin typeface="Georgia"/>
              <a:cs typeface="Georgia"/>
            </a:endParaRPr>
          </a:p>
          <a:p>
            <a:pPr marL="76200">
              <a:lnSpc>
                <a:spcPct val="100000"/>
              </a:lnSpc>
            </a:pPr>
            <a:endParaRPr lang="en-US" sz="1100" dirty="0">
              <a:latin typeface="Arial"/>
              <a:cs typeface="Arial"/>
            </a:endParaRPr>
          </a:p>
          <a:p>
            <a:pPr marL="76200">
              <a:lnSpc>
                <a:spcPct val="114000"/>
              </a:lnSpc>
              <a:spcBef>
                <a:spcPts val="600"/>
              </a:spcBef>
            </a:pPr>
            <a:r>
              <a:rPr lang="en-US" sz="1100" dirty="0">
                <a:solidFill>
                  <a:srgbClr val="002577"/>
                </a:solidFill>
                <a:latin typeface="Arial"/>
                <a:cs typeface="Arial"/>
              </a:rPr>
              <a:t>For the 2020 and 2021 reference years only, the Safe Harbor states: “If you have obtained the required information, you must report it. However, the Departments recognize there may be significant challenges to obtain information about employer premium contributions, especially when a contractual relationship began before the passage of the CAA.  Accordingly, the Departments will not take enforcement action related to the requirement to report average monthly premium paid by employers versus members for the 2020 and 2021 reference years if those data elements are reported in RxDC report for the 2022 reference year and all future reference years.”</a:t>
            </a:r>
          </a:p>
          <a:p>
            <a:pPr marL="76200">
              <a:lnSpc>
                <a:spcPct val="100000"/>
              </a:lnSpc>
            </a:pPr>
            <a:endParaRPr sz="1100" dirty="0">
              <a:latin typeface="Arial"/>
              <a:cs typeface="Arial"/>
            </a:endParaRPr>
          </a:p>
          <a:p>
            <a:pPr>
              <a:lnSpc>
                <a:spcPct val="100000"/>
              </a:lnSpc>
              <a:spcBef>
                <a:spcPts val="40"/>
              </a:spcBef>
            </a:pPr>
            <a:endParaRPr sz="1300" dirty="0">
              <a:latin typeface="Arial"/>
              <a:cs typeface="Arial"/>
            </a:endParaRPr>
          </a:p>
          <a:p>
            <a:pPr marL="76200">
              <a:lnSpc>
                <a:spcPts val="1255"/>
              </a:lnSpc>
              <a:spcBef>
                <a:spcPts val="5"/>
              </a:spcBef>
            </a:pPr>
            <a:endParaRPr sz="1100" dirty="0">
              <a:latin typeface="Arial"/>
              <a:cs typeface="Arial"/>
            </a:endParaRPr>
          </a:p>
        </p:txBody>
      </p:sp>
      <p:grpSp>
        <p:nvGrpSpPr>
          <p:cNvPr id="3" name="object 3"/>
          <p:cNvGrpSpPr/>
          <p:nvPr/>
        </p:nvGrpSpPr>
        <p:grpSpPr>
          <a:xfrm>
            <a:off x="820521" y="9266529"/>
            <a:ext cx="6443345" cy="128270"/>
            <a:chOff x="820521" y="9266529"/>
            <a:chExt cx="6443345" cy="128270"/>
          </a:xfrm>
        </p:grpSpPr>
        <p:pic>
          <p:nvPicPr>
            <p:cNvPr id="4" name="object 4"/>
            <p:cNvPicPr/>
            <p:nvPr/>
          </p:nvPicPr>
          <p:blipFill>
            <a:blip r:embed="rId2" cstate="print"/>
            <a:stretch>
              <a:fillRect/>
            </a:stretch>
          </p:blipFill>
          <p:spPr>
            <a:xfrm>
              <a:off x="820521" y="9266529"/>
              <a:ext cx="6157976" cy="128015"/>
            </a:xfrm>
            <a:prstGeom prst="rect">
              <a:avLst/>
            </a:prstGeom>
          </p:spPr>
        </p:pic>
        <p:pic>
          <p:nvPicPr>
            <p:cNvPr id="5" name="object 5"/>
            <p:cNvPicPr/>
            <p:nvPr/>
          </p:nvPicPr>
          <p:blipFill>
            <a:blip r:embed="rId3" cstate="print"/>
            <a:stretch>
              <a:fillRect/>
            </a:stretch>
          </p:blipFill>
          <p:spPr>
            <a:xfrm>
              <a:off x="6929628" y="9266529"/>
              <a:ext cx="179222" cy="128015"/>
            </a:xfrm>
            <a:prstGeom prst="rect">
              <a:avLst/>
            </a:prstGeom>
          </p:spPr>
        </p:pic>
        <p:pic>
          <p:nvPicPr>
            <p:cNvPr id="6" name="object 6"/>
            <p:cNvPicPr/>
            <p:nvPr/>
          </p:nvPicPr>
          <p:blipFill>
            <a:blip r:embed="rId4" cstate="print"/>
            <a:stretch>
              <a:fillRect/>
            </a:stretch>
          </p:blipFill>
          <p:spPr>
            <a:xfrm>
              <a:off x="7063994" y="9266529"/>
              <a:ext cx="199339" cy="128015"/>
            </a:xfrm>
            <a:prstGeom prst="rect">
              <a:avLst/>
            </a:prstGeom>
          </p:spPr>
        </p:pic>
      </p:grpSp>
      <p:sp>
        <p:nvSpPr>
          <p:cNvPr id="10" name="object 10"/>
          <p:cNvSpPr txBox="1"/>
          <p:nvPr/>
        </p:nvSpPr>
        <p:spPr>
          <a:xfrm>
            <a:off x="360070" y="8888046"/>
            <a:ext cx="6748780" cy="346710"/>
          </a:xfrm>
          <a:prstGeom prst="rect">
            <a:avLst/>
          </a:prstGeom>
        </p:spPr>
        <p:txBody>
          <a:bodyPr vert="horz" wrap="square" lIns="0" tIns="13335" rIns="0" bIns="0" rtlCol="0">
            <a:spAutoFit/>
          </a:bodyPr>
          <a:lstStyle/>
          <a:p>
            <a:pPr marL="38100" marR="30480">
              <a:lnSpc>
                <a:spcPct val="100000"/>
              </a:lnSpc>
              <a:spcBef>
                <a:spcPts val="105"/>
              </a:spcBef>
            </a:pPr>
            <a:r>
              <a:rPr sz="1050" dirty="0">
                <a:solidFill>
                  <a:srgbClr val="002377"/>
                </a:solidFill>
                <a:latin typeface="Arial"/>
                <a:cs typeface="Arial"/>
              </a:rPr>
              <a:t>Important:</a:t>
            </a:r>
            <a:r>
              <a:rPr sz="1050" spc="254" dirty="0">
                <a:solidFill>
                  <a:srgbClr val="002377"/>
                </a:solidFill>
                <a:latin typeface="Arial"/>
                <a:cs typeface="Arial"/>
              </a:rPr>
              <a:t> </a:t>
            </a:r>
            <a:r>
              <a:rPr sz="1050" dirty="0">
                <a:solidFill>
                  <a:srgbClr val="002377"/>
                </a:solidFill>
                <a:latin typeface="Arial"/>
                <a:cs typeface="Arial"/>
              </a:rPr>
              <a:t>The</a:t>
            </a:r>
            <a:r>
              <a:rPr sz="1050" spc="-25" dirty="0">
                <a:solidFill>
                  <a:srgbClr val="002377"/>
                </a:solidFill>
                <a:latin typeface="Arial"/>
                <a:cs typeface="Arial"/>
              </a:rPr>
              <a:t> </a:t>
            </a:r>
            <a:r>
              <a:rPr sz="1050" dirty="0">
                <a:solidFill>
                  <a:srgbClr val="002377"/>
                </a:solidFill>
                <a:latin typeface="Arial"/>
                <a:cs typeface="Arial"/>
              </a:rPr>
              <a:t>content</a:t>
            </a:r>
            <a:r>
              <a:rPr sz="1050" spc="-3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this</a:t>
            </a:r>
            <a:r>
              <a:rPr sz="1050" spc="-25" dirty="0">
                <a:solidFill>
                  <a:srgbClr val="002377"/>
                </a:solidFill>
                <a:latin typeface="Arial"/>
                <a:cs typeface="Arial"/>
              </a:rPr>
              <a:t> </a:t>
            </a:r>
            <a:r>
              <a:rPr sz="1050" dirty="0">
                <a:solidFill>
                  <a:srgbClr val="002377"/>
                </a:solidFill>
                <a:latin typeface="Arial"/>
                <a:cs typeface="Arial"/>
              </a:rPr>
              <a:t>guide</a:t>
            </a:r>
            <a:r>
              <a:rPr sz="1050" spc="-10"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40" dirty="0">
                <a:solidFill>
                  <a:srgbClr val="002377"/>
                </a:solidFill>
                <a:latin typeface="Arial"/>
                <a:cs typeface="Arial"/>
              </a:rPr>
              <a:t> </a:t>
            </a:r>
            <a:r>
              <a:rPr sz="1050" dirty="0">
                <a:solidFill>
                  <a:srgbClr val="002377"/>
                </a:solidFill>
                <a:latin typeface="Arial"/>
                <a:cs typeface="Arial"/>
              </a:rPr>
              <a:t>OptumRx</a:t>
            </a:r>
            <a:r>
              <a:rPr sz="1050" spc="-35" dirty="0">
                <a:solidFill>
                  <a:srgbClr val="002377"/>
                </a:solidFill>
                <a:latin typeface="Arial"/>
                <a:cs typeface="Arial"/>
              </a:rPr>
              <a:t> </a:t>
            </a:r>
            <a:r>
              <a:rPr sz="1050" dirty="0">
                <a:solidFill>
                  <a:srgbClr val="002377"/>
                </a:solidFill>
                <a:latin typeface="Arial"/>
                <a:cs typeface="Arial"/>
              </a:rPr>
              <a:t>carve</a:t>
            </a:r>
            <a:r>
              <a:rPr sz="1050" spc="-1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and</a:t>
            </a:r>
            <a:r>
              <a:rPr sz="1050" spc="-5" dirty="0">
                <a:solidFill>
                  <a:srgbClr val="002377"/>
                </a:solidFill>
                <a:latin typeface="Arial"/>
                <a:cs typeface="Arial"/>
              </a:rPr>
              <a:t> </a:t>
            </a:r>
            <a:r>
              <a:rPr sz="1050" dirty="0">
                <a:solidFill>
                  <a:srgbClr val="002377"/>
                </a:solidFill>
                <a:latin typeface="Arial"/>
                <a:cs typeface="Arial"/>
              </a:rPr>
              <a:t>UMR</a:t>
            </a:r>
            <a:r>
              <a:rPr sz="1050" spc="-20" dirty="0">
                <a:solidFill>
                  <a:srgbClr val="002377"/>
                </a:solidFill>
                <a:latin typeface="Arial"/>
                <a:cs typeface="Arial"/>
              </a:rPr>
              <a:t> </a:t>
            </a:r>
            <a:r>
              <a:rPr sz="1050" dirty="0">
                <a:solidFill>
                  <a:srgbClr val="002377"/>
                </a:solidFill>
                <a:latin typeface="Arial"/>
                <a:cs typeface="Arial"/>
              </a:rPr>
              <a:t>approach.</a:t>
            </a:r>
            <a:r>
              <a:rPr sz="1050" spc="-15"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spc="-10" dirty="0">
                <a:solidFill>
                  <a:srgbClr val="002377"/>
                </a:solidFill>
                <a:latin typeface="Arial"/>
                <a:cs typeface="Arial"/>
              </a:rPr>
              <a:t>guide </a:t>
            </a:r>
            <a:r>
              <a:rPr sz="1050" dirty="0">
                <a:solidFill>
                  <a:srgbClr val="002377"/>
                </a:solidFill>
                <a:latin typeface="Arial"/>
                <a:cs typeface="Arial"/>
              </a:rPr>
              <a:t>includes</a:t>
            </a:r>
            <a:r>
              <a:rPr sz="1050" spc="-35" dirty="0">
                <a:solidFill>
                  <a:srgbClr val="002377"/>
                </a:solidFill>
                <a:latin typeface="Arial"/>
                <a:cs typeface="Arial"/>
              </a:rPr>
              <a:t> </a:t>
            </a:r>
            <a:r>
              <a:rPr sz="1050" dirty="0">
                <a:solidFill>
                  <a:srgbClr val="002377"/>
                </a:solidFill>
                <a:latin typeface="Arial"/>
                <a:cs typeface="Arial"/>
              </a:rPr>
              <a:t>content</a:t>
            </a:r>
            <a:r>
              <a:rPr sz="1050" spc="-40"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0"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hlinkClick r:id="rId5"/>
              </a:rPr>
              <a:t>CMS</a:t>
            </a:r>
            <a:r>
              <a:rPr sz="1050" u="sng" spc="-30" dirty="0">
                <a:solidFill>
                  <a:srgbClr val="186DCF"/>
                </a:solidFill>
                <a:uFill>
                  <a:solidFill>
                    <a:srgbClr val="186DCF"/>
                  </a:solidFill>
                </a:uFill>
                <a:latin typeface="Arial"/>
                <a:cs typeface="Arial"/>
                <a:hlinkClick r:id="rId5"/>
              </a:rPr>
              <a:t> </a:t>
            </a:r>
            <a:r>
              <a:rPr sz="1050" u="sng" dirty="0">
                <a:solidFill>
                  <a:srgbClr val="186DCF"/>
                </a:solidFill>
                <a:uFill>
                  <a:solidFill>
                    <a:srgbClr val="186DCF"/>
                  </a:solidFill>
                </a:uFill>
                <a:latin typeface="Arial"/>
                <a:cs typeface="Arial"/>
                <a:hlinkClick r:id="rId5"/>
              </a:rPr>
              <a:t>Reporting</a:t>
            </a:r>
            <a:r>
              <a:rPr sz="1050" u="sng" spc="-30" dirty="0">
                <a:solidFill>
                  <a:srgbClr val="186DCF"/>
                </a:solidFill>
                <a:uFill>
                  <a:solidFill>
                    <a:srgbClr val="186DCF"/>
                  </a:solidFill>
                </a:uFill>
                <a:latin typeface="Arial"/>
                <a:cs typeface="Arial"/>
                <a:hlinkClick r:id="rId5"/>
              </a:rPr>
              <a:t> </a:t>
            </a:r>
            <a:r>
              <a:rPr sz="1050" u="sng" dirty="0">
                <a:solidFill>
                  <a:srgbClr val="186DCF"/>
                </a:solidFill>
                <a:uFill>
                  <a:solidFill>
                    <a:srgbClr val="186DCF"/>
                  </a:solidFill>
                </a:uFill>
                <a:latin typeface="Arial"/>
                <a:cs typeface="Arial"/>
                <a:hlinkClick r:id="rId5"/>
              </a:rPr>
              <a:t>Instructions</a:t>
            </a:r>
            <a:r>
              <a:rPr sz="1050" spc="-25" dirty="0">
                <a:solidFill>
                  <a:srgbClr val="186DCF"/>
                </a:solidFill>
                <a:latin typeface="Arial"/>
                <a:cs typeface="Arial"/>
                <a:hlinkClick r:id="rId5"/>
              </a:rPr>
              <a:t> </a:t>
            </a:r>
            <a:r>
              <a:rPr sz="1050" dirty="0">
                <a:solidFill>
                  <a:srgbClr val="002577"/>
                </a:solidFill>
                <a:latin typeface="Arial"/>
                <a:cs typeface="Arial"/>
              </a:rPr>
              <a:t>as</a:t>
            </a:r>
            <a:r>
              <a:rPr sz="1050" spc="-20" dirty="0">
                <a:solidFill>
                  <a:srgbClr val="002577"/>
                </a:solidFill>
                <a:latin typeface="Arial"/>
                <a:cs typeface="Arial"/>
              </a:rPr>
              <a:t> </a:t>
            </a:r>
            <a:r>
              <a:rPr sz="1050" dirty="0">
                <a:solidFill>
                  <a:srgbClr val="002577"/>
                </a:solidFill>
                <a:latin typeface="Arial"/>
                <a:cs typeface="Arial"/>
              </a:rPr>
              <a:t>noted</a:t>
            </a:r>
            <a:r>
              <a:rPr sz="1050" spc="-30"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
        <p:nvSpPr>
          <p:cNvPr id="11" name="object 11"/>
          <p:cNvSpPr txBox="1"/>
          <p:nvPr/>
        </p:nvSpPr>
        <p:spPr>
          <a:xfrm>
            <a:off x="7281926" y="9411939"/>
            <a:ext cx="146050" cy="139700"/>
          </a:xfrm>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z="800" dirty="0">
                <a:solidFill>
                  <a:srgbClr val="002577"/>
                </a:solidFill>
                <a:latin typeface="Arial"/>
                <a:cs typeface="Arial"/>
              </a:rPr>
              <a:t>4</a:t>
            </a:fld>
            <a:endParaRPr sz="800" dirty="0">
              <a:latin typeface="Arial"/>
              <a:cs typeface="Arial"/>
            </a:endParaRPr>
          </a:p>
        </p:txBody>
      </p:sp>
      <p:sp>
        <p:nvSpPr>
          <p:cNvPr id="12" name="object 12"/>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71907" y="112522"/>
            <a:ext cx="7320915" cy="854080"/>
          </a:xfrm>
          <a:prstGeom prst="rect">
            <a:avLst/>
          </a:prstGeom>
        </p:spPr>
        <p:txBody>
          <a:bodyPr vert="horz" wrap="square" lIns="0" tIns="12700" rIns="0" bIns="0" rtlCol="0">
            <a:spAutoFit/>
          </a:bodyPr>
          <a:lstStyle/>
          <a:p>
            <a:pPr marL="76200" marR="0" lvl="0" indent="0" defTabSz="914400" eaLnBrk="1" fontAlgn="auto" latinLnBrk="0" hangingPunct="1">
              <a:lnSpc>
                <a:spcPct val="100000"/>
              </a:lnSpc>
              <a:spcBef>
                <a:spcPts val="100"/>
              </a:spcBef>
              <a:spcAft>
                <a:spcPts val="0"/>
              </a:spcAft>
              <a:buClrTx/>
              <a:buSzTx/>
              <a:buFontTx/>
              <a:buNone/>
              <a:tabLst>
                <a:tab pos="2778125" algn="l"/>
              </a:tabLst>
              <a:defRPr/>
            </a:pPr>
            <a:r>
              <a:rPr kumimoji="0" sz="2000" b="1" i="0" u="none" strike="noStrike" kern="0" cap="none" spc="0" normalizeH="0" baseline="0" noProof="0" dirty="0">
                <a:ln>
                  <a:noFill/>
                </a:ln>
                <a:solidFill>
                  <a:srgbClr val="00BDD4"/>
                </a:solidFill>
                <a:effectLst/>
                <a:uLnTx/>
                <a:uFillTx/>
                <a:latin typeface="Georgia"/>
                <a:cs typeface="Georgia"/>
              </a:rPr>
              <a:t>Reporting</a:t>
            </a:r>
            <a:r>
              <a:rPr kumimoji="0" sz="2000" b="1" i="0" u="none" strike="noStrike" kern="0" cap="none" spc="-25" normalizeH="0" baseline="0" noProof="0" dirty="0">
                <a:ln>
                  <a:noFill/>
                </a:ln>
                <a:solidFill>
                  <a:srgbClr val="00BDD4"/>
                </a:solidFill>
                <a:effectLst/>
                <a:uLnTx/>
                <a:uFillTx/>
                <a:latin typeface="Georgia"/>
                <a:cs typeface="Georgia"/>
              </a:rPr>
              <a:t> </a:t>
            </a:r>
            <a:r>
              <a:rPr kumimoji="0" sz="2000" b="1" i="0" u="none" strike="noStrike" kern="0" cap="none" spc="0" normalizeH="0" baseline="0" noProof="0" dirty="0">
                <a:ln>
                  <a:noFill/>
                </a:ln>
                <a:solidFill>
                  <a:srgbClr val="00BDD4"/>
                </a:solidFill>
                <a:effectLst/>
                <a:uLnTx/>
                <a:uFillTx/>
                <a:latin typeface="Georgia"/>
                <a:cs typeface="Georgia"/>
              </a:rPr>
              <a:t>for</a:t>
            </a:r>
            <a:r>
              <a:rPr kumimoji="0" sz="2000" b="1" i="0" u="none" strike="noStrike" kern="0" cap="none" spc="-15" normalizeH="0" baseline="0" noProof="0" dirty="0">
                <a:ln>
                  <a:noFill/>
                </a:ln>
                <a:solidFill>
                  <a:srgbClr val="00BDD4"/>
                </a:solidFill>
                <a:effectLst/>
                <a:uLnTx/>
                <a:uFillTx/>
                <a:latin typeface="Georgia"/>
                <a:cs typeface="Georgia"/>
              </a:rPr>
              <a:t> </a:t>
            </a:r>
            <a:r>
              <a:rPr kumimoji="0" sz="2000" b="1" i="0" u="none" strike="noStrike" kern="0" cap="none" spc="0" normalizeH="0" baseline="0" noProof="0" dirty="0">
                <a:ln>
                  <a:noFill/>
                </a:ln>
                <a:solidFill>
                  <a:srgbClr val="00BDD4"/>
                </a:solidFill>
                <a:effectLst/>
                <a:uLnTx/>
                <a:uFillTx/>
                <a:latin typeface="Georgia"/>
                <a:cs typeface="Georgia"/>
              </a:rPr>
              <a:t>ASO</a:t>
            </a:r>
            <a:r>
              <a:rPr kumimoji="0" sz="2000" b="1" i="0" u="none" strike="noStrike" kern="0" cap="none" spc="-20" normalizeH="0" baseline="0" noProof="0" dirty="0">
                <a:ln>
                  <a:noFill/>
                </a:ln>
                <a:solidFill>
                  <a:srgbClr val="00BDD4"/>
                </a:solidFill>
                <a:effectLst/>
                <a:uLnTx/>
                <a:uFillTx/>
                <a:latin typeface="Georgia"/>
                <a:cs typeface="Georgia"/>
              </a:rPr>
              <a:t> </a:t>
            </a:r>
            <a:r>
              <a:rPr kumimoji="0" sz="2000" b="1" i="0" u="none" strike="noStrike" kern="0" cap="none" spc="-50" normalizeH="0" baseline="0" noProof="0" dirty="0">
                <a:ln>
                  <a:noFill/>
                </a:ln>
                <a:solidFill>
                  <a:srgbClr val="00BDD4"/>
                </a:solidFill>
                <a:effectLst/>
                <a:uLnTx/>
                <a:uFillTx/>
                <a:latin typeface="Georgia"/>
                <a:cs typeface="Georgia"/>
              </a:rPr>
              <a:t>-</a:t>
            </a:r>
            <a:r>
              <a:rPr kumimoji="0" sz="2000" b="1" i="0" u="none" strike="noStrike" kern="0" cap="none" spc="0" normalizeH="0" baseline="0" noProof="0" dirty="0">
                <a:ln>
                  <a:noFill/>
                </a:ln>
                <a:solidFill>
                  <a:srgbClr val="00BDD4"/>
                </a:solidFill>
                <a:effectLst/>
                <a:uLnTx/>
                <a:uFillTx/>
                <a:latin typeface="Georgia"/>
                <a:cs typeface="Georgia"/>
              </a:rPr>
              <a:t>	Data</a:t>
            </a:r>
            <a:r>
              <a:rPr kumimoji="0" sz="2000" b="1" i="0" u="none" strike="noStrike" kern="0" cap="none" spc="-35" normalizeH="0" baseline="0" noProof="0" dirty="0">
                <a:ln>
                  <a:noFill/>
                </a:ln>
                <a:solidFill>
                  <a:srgbClr val="00BDD4"/>
                </a:solidFill>
                <a:effectLst/>
                <a:uLnTx/>
                <a:uFillTx/>
                <a:latin typeface="Georgia"/>
                <a:cs typeface="Georgia"/>
              </a:rPr>
              <a:t> </a:t>
            </a:r>
            <a:r>
              <a:rPr kumimoji="0" sz="2000" b="1" i="0" u="none" strike="noStrike" kern="0" cap="none" spc="-10" normalizeH="0" baseline="0" noProof="0" dirty="0">
                <a:ln>
                  <a:noFill/>
                </a:ln>
                <a:solidFill>
                  <a:srgbClr val="00BDD4"/>
                </a:solidFill>
                <a:effectLst/>
                <a:uLnTx/>
                <a:uFillTx/>
                <a:latin typeface="Georgia"/>
                <a:cs typeface="Georgia"/>
              </a:rPr>
              <a:t>Definitions</a:t>
            </a:r>
            <a:r>
              <a:rPr kumimoji="0" sz="1950" b="0" i="0" u="none" strike="noStrike" kern="0" cap="none" spc="-15" normalizeH="0" baseline="25641" noProof="0" dirty="0">
                <a:ln>
                  <a:noFill/>
                </a:ln>
                <a:solidFill>
                  <a:srgbClr val="00BDD4"/>
                </a:solidFill>
                <a:effectLst/>
                <a:uLnTx/>
                <a:uFillTx/>
                <a:latin typeface="Georgia"/>
                <a:cs typeface="Georgia"/>
              </a:rPr>
              <a:t>1</a:t>
            </a:r>
            <a:endParaRPr kumimoji="0" sz="1950" b="0" i="0" u="none" strike="noStrike" kern="0" cap="none" spc="0" normalizeH="0" baseline="25641" noProof="0" dirty="0">
              <a:ln>
                <a:noFill/>
              </a:ln>
              <a:solidFill>
                <a:sysClr val="windowText" lastClr="000000"/>
              </a:solidFill>
              <a:effectLst/>
              <a:uLnTx/>
              <a:uFillTx/>
              <a:latin typeface="Georgia"/>
              <a:cs typeface="Georgia"/>
            </a:endParaRPr>
          </a:p>
          <a:p>
            <a:pPr marL="0" marR="0" lvl="0" indent="0" defTabSz="914400" eaLnBrk="1" fontAlgn="auto" latinLnBrk="0" hangingPunct="1">
              <a:lnSpc>
                <a:spcPct val="100000"/>
              </a:lnSpc>
              <a:spcBef>
                <a:spcPts val="40"/>
              </a:spcBef>
              <a:spcAft>
                <a:spcPts val="0"/>
              </a:spcAft>
              <a:buClrTx/>
              <a:buSzTx/>
              <a:buFontTx/>
              <a:buNone/>
              <a:tabLst/>
              <a:defRPr/>
            </a:pPr>
            <a:endParaRPr kumimoji="0" sz="1300" b="0" i="0" u="none" strike="noStrike" kern="0" cap="none" spc="0" normalizeH="0" baseline="0" noProof="0" dirty="0">
              <a:ln>
                <a:noFill/>
              </a:ln>
              <a:solidFill>
                <a:sysClr val="windowText" lastClr="000000"/>
              </a:solidFill>
              <a:effectLst/>
              <a:uLnTx/>
              <a:uFillTx/>
              <a:latin typeface="Arial"/>
              <a:cs typeface="Arial"/>
            </a:endParaRPr>
          </a:p>
          <a:p>
            <a:pPr marL="76200" marR="0" lvl="0" indent="0" defTabSz="914400" eaLnBrk="1" fontAlgn="auto" latinLnBrk="0" hangingPunct="1">
              <a:lnSpc>
                <a:spcPts val="1255"/>
              </a:lnSpc>
              <a:spcBef>
                <a:spcPts val="5"/>
              </a:spcBef>
              <a:spcAft>
                <a:spcPts val="0"/>
              </a:spcAft>
              <a:buClrTx/>
              <a:buSzTx/>
              <a:buFontTx/>
              <a:buNone/>
              <a:tabLst/>
              <a:defRPr/>
            </a:pPr>
            <a:r>
              <a:rPr kumimoji="0" sz="1100" b="1" i="0" u="none" strike="noStrike" kern="0" cap="none" spc="0" normalizeH="0" baseline="0" noProof="0" dirty="0">
                <a:ln>
                  <a:noFill/>
                </a:ln>
                <a:solidFill>
                  <a:srgbClr val="002577"/>
                </a:solidFill>
                <a:effectLst/>
                <a:uLnTx/>
                <a:uFillTx/>
                <a:latin typeface="Arial"/>
                <a:cs typeface="Arial"/>
              </a:rPr>
              <a:t>D2:</a:t>
            </a:r>
            <a:r>
              <a:rPr kumimoji="0" sz="1100" b="1" i="0" u="none" strike="noStrike" kern="0" cap="none" spc="27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Spending</a:t>
            </a:r>
            <a:r>
              <a:rPr kumimoji="0" sz="1100" b="1" i="0" u="none" strike="noStrike" kern="0" cap="none" spc="-2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by</a:t>
            </a:r>
            <a:r>
              <a:rPr kumimoji="0" sz="1100" b="1" i="0" u="none" strike="noStrike" kern="0" cap="none" spc="-25" normalizeH="0" baseline="0" noProof="0" dirty="0">
                <a:ln>
                  <a:noFill/>
                </a:ln>
                <a:solidFill>
                  <a:srgbClr val="002577"/>
                </a:solidFill>
                <a:effectLst/>
                <a:uLnTx/>
                <a:uFillTx/>
                <a:latin typeface="Arial"/>
                <a:cs typeface="Arial"/>
              </a:rPr>
              <a:t> </a:t>
            </a:r>
            <a:r>
              <a:rPr kumimoji="0" sz="1100" b="1" i="0" u="none" strike="noStrike" kern="0" cap="none" spc="-10" normalizeH="0" baseline="0" noProof="0" dirty="0">
                <a:ln>
                  <a:noFill/>
                </a:ln>
                <a:solidFill>
                  <a:srgbClr val="002577"/>
                </a:solidFill>
                <a:effectLst/>
                <a:uLnTx/>
                <a:uFillTx/>
                <a:latin typeface="Arial"/>
                <a:cs typeface="Arial"/>
              </a:rPr>
              <a:t>Category</a:t>
            </a:r>
            <a:endParaRPr kumimoji="0" sz="1100" b="0" i="0" u="none" strike="noStrike" kern="0" cap="none" spc="0" normalizeH="0" baseline="0" noProof="0" dirty="0">
              <a:ln>
                <a:noFill/>
              </a:ln>
              <a:solidFill>
                <a:sysClr val="windowText" lastClr="000000"/>
              </a:solidFill>
              <a:effectLst/>
              <a:uLnTx/>
              <a:uFillTx/>
              <a:latin typeface="Arial"/>
              <a:cs typeface="Arial"/>
            </a:endParaRPr>
          </a:p>
          <a:p>
            <a:pPr marL="76200" marR="0" lvl="0" indent="0" defTabSz="914400" eaLnBrk="1" fontAlgn="auto" latinLnBrk="0" hangingPunct="1">
              <a:lnSpc>
                <a:spcPts val="1255"/>
              </a:lnSpc>
              <a:spcBef>
                <a:spcPts val="0"/>
              </a:spcBef>
              <a:spcAft>
                <a:spcPts val="0"/>
              </a:spcAft>
              <a:buClrTx/>
              <a:buSzTx/>
              <a:buFontTx/>
              <a:buNone/>
              <a:tabLst/>
              <a:defRPr/>
            </a:pPr>
            <a:r>
              <a:rPr kumimoji="0" sz="1100" b="0" i="0" u="none" strike="noStrike" kern="0" cap="none" spc="0" normalizeH="0" baseline="0" noProof="0" dirty="0">
                <a:ln>
                  <a:noFill/>
                </a:ln>
                <a:solidFill>
                  <a:srgbClr val="002577"/>
                </a:solidFill>
                <a:effectLst/>
                <a:uLnTx/>
                <a:uFillTx/>
                <a:latin typeface="Arial"/>
                <a:cs typeface="Arial"/>
              </a:rPr>
              <a:t>Claims</a:t>
            </a:r>
            <a:r>
              <a:rPr kumimoji="0" sz="1100" b="0" i="0" u="none" strike="noStrike" kern="0" cap="none" spc="-35" normalizeH="0" baseline="0" noProof="0" dirty="0">
                <a:ln>
                  <a:noFill/>
                </a:ln>
                <a:solidFill>
                  <a:srgbClr val="002577"/>
                </a:solidFill>
                <a:effectLst/>
                <a:uLnTx/>
                <a:uFillTx/>
                <a:latin typeface="Arial"/>
                <a:cs typeface="Arial"/>
              </a:rPr>
              <a:t> </a:t>
            </a:r>
            <a:r>
              <a:rPr kumimoji="0" sz="1100" b="0" i="0" u="none" strike="noStrike" kern="0" cap="none" spc="0" normalizeH="0" baseline="0" noProof="0" dirty="0">
                <a:ln>
                  <a:noFill/>
                </a:ln>
                <a:solidFill>
                  <a:srgbClr val="002577"/>
                </a:solidFill>
                <a:effectLst/>
                <a:uLnTx/>
                <a:uFillTx/>
                <a:latin typeface="Arial"/>
                <a:cs typeface="Arial"/>
              </a:rPr>
              <a:t>paid</a:t>
            </a:r>
            <a:r>
              <a:rPr kumimoji="0" sz="1100" b="0" i="0" u="none" strike="noStrike" kern="0" cap="none" spc="-35" normalizeH="0" baseline="0" noProof="0" dirty="0">
                <a:ln>
                  <a:noFill/>
                </a:ln>
                <a:solidFill>
                  <a:srgbClr val="002577"/>
                </a:solidFill>
                <a:effectLst/>
                <a:uLnTx/>
                <a:uFillTx/>
                <a:latin typeface="Arial"/>
                <a:cs typeface="Arial"/>
              </a:rPr>
              <a:t> </a:t>
            </a:r>
            <a:r>
              <a:rPr kumimoji="0" sz="1100" b="0" i="0" u="none" strike="noStrike" kern="0" cap="none" spc="0" normalizeH="0" baseline="0" noProof="0" dirty="0">
                <a:ln>
                  <a:noFill/>
                </a:ln>
                <a:solidFill>
                  <a:srgbClr val="002577"/>
                </a:solidFill>
                <a:effectLst/>
                <a:uLnTx/>
                <a:uFillTx/>
                <a:latin typeface="Arial"/>
                <a:cs typeface="Arial"/>
              </a:rPr>
              <a:t>under</a:t>
            </a:r>
            <a:r>
              <a:rPr kumimoji="0" sz="1100" b="0" i="0" u="none" strike="noStrike" kern="0" cap="none" spc="-35" normalizeH="0" baseline="0" noProof="0" dirty="0">
                <a:ln>
                  <a:noFill/>
                </a:ln>
                <a:solidFill>
                  <a:srgbClr val="002577"/>
                </a:solidFill>
                <a:effectLst/>
                <a:uLnTx/>
                <a:uFillTx/>
                <a:latin typeface="Arial"/>
                <a:cs typeface="Arial"/>
              </a:rPr>
              <a:t> </a:t>
            </a:r>
            <a:r>
              <a:rPr kumimoji="0" sz="1100" b="0" i="0" u="none" strike="noStrike" kern="0" cap="none" spc="0" normalizeH="0" baseline="0" noProof="0" dirty="0">
                <a:ln>
                  <a:noFill/>
                </a:ln>
                <a:solidFill>
                  <a:srgbClr val="002577"/>
                </a:solidFill>
                <a:effectLst/>
                <a:uLnTx/>
                <a:uFillTx/>
                <a:latin typeface="Arial"/>
                <a:cs typeface="Arial"/>
              </a:rPr>
              <a:t>medical,</a:t>
            </a:r>
            <a:r>
              <a:rPr kumimoji="0" sz="1100" b="0" i="0" u="none" strike="noStrike" kern="0" cap="none" spc="-50" normalizeH="0" baseline="0" noProof="0" dirty="0">
                <a:ln>
                  <a:noFill/>
                </a:ln>
                <a:solidFill>
                  <a:srgbClr val="002577"/>
                </a:solidFill>
                <a:effectLst/>
                <a:uLnTx/>
                <a:uFillTx/>
                <a:latin typeface="Arial"/>
                <a:cs typeface="Arial"/>
              </a:rPr>
              <a:t> </a:t>
            </a:r>
            <a:r>
              <a:rPr kumimoji="0" sz="1100" b="0" i="0" u="none" strike="noStrike" kern="0" cap="none" spc="0" normalizeH="0" baseline="0" noProof="0" dirty="0">
                <a:ln>
                  <a:noFill/>
                </a:ln>
                <a:solidFill>
                  <a:srgbClr val="002577"/>
                </a:solidFill>
                <a:effectLst/>
                <a:uLnTx/>
                <a:uFillTx/>
                <a:latin typeface="Arial"/>
                <a:cs typeface="Arial"/>
              </a:rPr>
              <a:t>includes</a:t>
            </a:r>
            <a:r>
              <a:rPr kumimoji="0" sz="1100" b="0" i="0" u="none" strike="noStrike" kern="0" cap="none" spc="-20" normalizeH="0" baseline="0" noProof="0" dirty="0">
                <a:ln>
                  <a:noFill/>
                </a:ln>
                <a:solidFill>
                  <a:srgbClr val="002577"/>
                </a:solidFill>
                <a:effectLst/>
                <a:uLnTx/>
                <a:uFillTx/>
                <a:latin typeface="Arial"/>
                <a:cs typeface="Arial"/>
              </a:rPr>
              <a:t> </a:t>
            </a:r>
            <a:r>
              <a:rPr kumimoji="0" sz="1100" b="0" i="0" u="none" strike="noStrike" kern="0" cap="none" spc="0" normalizeH="0" baseline="0" noProof="0" dirty="0">
                <a:ln>
                  <a:noFill/>
                </a:ln>
                <a:solidFill>
                  <a:srgbClr val="002577"/>
                </a:solidFill>
                <a:effectLst/>
                <a:uLnTx/>
                <a:uFillTx/>
                <a:latin typeface="Arial"/>
                <a:cs typeface="Arial"/>
              </a:rPr>
              <a:t>Behavioral</a:t>
            </a:r>
            <a:r>
              <a:rPr kumimoji="0" sz="1100" b="0" i="0" u="none" strike="noStrike" kern="0" cap="none" spc="-25" normalizeH="0" baseline="0" noProof="0" dirty="0">
                <a:ln>
                  <a:noFill/>
                </a:ln>
                <a:solidFill>
                  <a:srgbClr val="002577"/>
                </a:solidFill>
                <a:effectLst/>
                <a:uLnTx/>
                <a:uFillTx/>
                <a:latin typeface="Arial"/>
                <a:cs typeface="Arial"/>
              </a:rPr>
              <a:t> </a:t>
            </a:r>
            <a:r>
              <a:rPr kumimoji="0" sz="1100" b="0" i="0" u="none" strike="noStrike" kern="0" cap="none" spc="-10" normalizeH="0" baseline="0" noProof="0" dirty="0">
                <a:ln>
                  <a:noFill/>
                </a:ln>
                <a:solidFill>
                  <a:srgbClr val="002577"/>
                </a:solidFill>
                <a:effectLst/>
                <a:uLnTx/>
                <a:uFillTx/>
                <a:latin typeface="Arial"/>
                <a:cs typeface="Arial"/>
              </a:rPr>
              <a:t>claims</a:t>
            </a:r>
            <a:endParaRPr kumimoji="0" sz="1100" b="0" i="0" u="none" strike="noStrike" kern="0" cap="none" spc="0" normalizeH="0" baseline="0" noProof="0" dirty="0">
              <a:ln>
                <a:noFill/>
              </a:ln>
              <a:solidFill>
                <a:sysClr val="windowText" lastClr="000000"/>
              </a:solidFill>
              <a:effectLst/>
              <a:uLnTx/>
              <a:uFillTx/>
              <a:latin typeface="Arial"/>
              <a:cs typeface="Arial"/>
            </a:endParaRPr>
          </a:p>
        </p:txBody>
      </p:sp>
      <p:grpSp>
        <p:nvGrpSpPr>
          <p:cNvPr id="3" name="object 3"/>
          <p:cNvGrpSpPr/>
          <p:nvPr/>
        </p:nvGrpSpPr>
        <p:grpSpPr>
          <a:xfrm>
            <a:off x="820521" y="9266529"/>
            <a:ext cx="6443345" cy="128270"/>
            <a:chOff x="820521" y="9266529"/>
            <a:chExt cx="6443345" cy="128270"/>
          </a:xfrm>
        </p:grpSpPr>
        <p:pic>
          <p:nvPicPr>
            <p:cNvPr id="4" name="object 4"/>
            <p:cNvPicPr/>
            <p:nvPr/>
          </p:nvPicPr>
          <p:blipFill>
            <a:blip r:embed="rId2" cstate="print"/>
            <a:stretch>
              <a:fillRect/>
            </a:stretch>
          </p:blipFill>
          <p:spPr>
            <a:xfrm>
              <a:off x="820521" y="9266529"/>
              <a:ext cx="6157976" cy="128015"/>
            </a:xfrm>
            <a:prstGeom prst="rect">
              <a:avLst/>
            </a:prstGeom>
          </p:spPr>
        </p:pic>
        <p:pic>
          <p:nvPicPr>
            <p:cNvPr id="5" name="object 5"/>
            <p:cNvPicPr/>
            <p:nvPr/>
          </p:nvPicPr>
          <p:blipFill>
            <a:blip r:embed="rId3" cstate="print"/>
            <a:stretch>
              <a:fillRect/>
            </a:stretch>
          </p:blipFill>
          <p:spPr>
            <a:xfrm>
              <a:off x="6929628" y="9266529"/>
              <a:ext cx="179222" cy="128015"/>
            </a:xfrm>
            <a:prstGeom prst="rect">
              <a:avLst/>
            </a:prstGeom>
          </p:spPr>
        </p:pic>
        <p:pic>
          <p:nvPicPr>
            <p:cNvPr id="6" name="object 6"/>
            <p:cNvPicPr/>
            <p:nvPr/>
          </p:nvPicPr>
          <p:blipFill>
            <a:blip r:embed="rId4" cstate="print"/>
            <a:stretch>
              <a:fillRect/>
            </a:stretch>
          </p:blipFill>
          <p:spPr>
            <a:xfrm>
              <a:off x="7063994" y="9266529"/>
              <a:ext cx="199339" cy="128015"/>
            </a:xfrm>
            <a:prstGeom prst="rect">
              <a:avLst/>
            </a:prstGeom>
          </p:spPr>
        </p:pic>
      </p:grpSp>
      <p:pic>
        <p:nvPicPr>
          <p:cNvPr id="7" name="object 7"/>
          <p:cNvPicPr/>
          <p:nvPr/>
        </p:nvPicPr>
        <p:blipFill>
          <a:blip r:embed="rId5" cstate="print"/>
          <a:stretch>
            <a:fillRect/>
          </a:stretch>
        </p:blipFill>
        <p:spPr>
          <a:xfrm>
            <a:off x="266577" y="1152474"/>
            <a:ext cx="4127801" cy="965606"/>
          </a:xfrm>
          <a:prstGeom prst="rect">
            <a:avLst/>
          </a:prstGeom>
        </p:spPr>
      </p:pic>
      <p:sp>
        <p:nvSpPr>
          <p:cNvPr id="8" name="object 8"/>
          <p:cNvSpPr txBox="1"/>
          <p:nvPr/>
        </p:nvSpPr>
        <p:spPr>
          <a:xfrm>
            <a:off x="287172" y="2433701"/>
            <a:ext cx="7205650" cy="182742"/>
          </a:xfrm>
          <a:prstGeom prst="rect">
            <a:avLst/>
          </a:prstGeom>
        </p:spPr>
        <p:txBody>
          <a:bodyPr vert="horz" wrap="square" lIns="0" tIns="13335" rIns="0" bIns="0" rtlCol="0">
            <a:spAutoFit/>
          </a:bodyPr>
          <a:lstStyle/>
          <a:p>
            <a:pPr marL="12700" marR="5080" lvl="0" indent="0" defTabSz="914400" eaLnBrk="1" fontAlgn="auto" latinLnBrk="0" hangingPunct="1">
              <a:lnSpc>
                <a:spcPct val="100000"/>
              </a:lnSpc>
              <a:spcBef>
                <a:spcPts val="105"/>
              </a:spcBef>
              <a:spcAft>
                <a:spcPts val="0"/>
              </a:spcAft>
              <a:buClrTx/>
              <a:buSzTx/>
              <a:buFontTx/>
              <a:buNone/>
              <a:tabLst/>
              <a:defRPr/>
            </a:pPr>
            <a:r>
              <a:rPr kumimoji="0" sz="1100" b="1" i="0" u="none" strike="noStrike" kern="0" cap="none" spc="-10" normalizeH="0" baseline="0" noProof="0" dirty="0">
                <a:ln>
                  <a:noFill/>
                </a:ln>
                <a:solidFill>
                  <a:srgbClr val="002577"/>
                </a:solidFill>
                <a:effectLst/>
                <a:uLnTx/>
                <a:uFillTx/>
                <a:latin typeface="Arial"/>
                <a:cs typeface="Arial"/>
              </a:rPr>
              <a:t>Instructions</a:t>
            </a:r>
            <a:r>
              <a:rPr kumimoji="0" sz="1100" b="1" i="0" u="none" strike="noStrike" kern="0" cap="none" spc="-5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state</a:t>
            </a:r>
            <a:r>
              <a:rPr kumimoji="0" sz="1100" b="1" i="0" u="none" strike="noStrike" kern="0" cap="none" spc="-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to</a:t>
            </a:r>
            <a:r>
              <a:rPr kumimoji="0" sz="1100" b="1" i="0" u="none" strike="noStrike" kern="0" cap="none" spc="-20"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NOT</a:t>
            </a:r>
            <a:r>
              <a:rPr kumimoji="0" sz="1100" b="1" i="0" u="none" strike="noStrike" kern="0" cap="none" spc="-1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report</a:t>
            </a:r>
            <a:r>
              <a:rPr kumimoji="0" sz="1100" b="1" i="0" u="none" strike="noStrike" kern="0" cap="none" spc="-30" normalizeH="0" baseline="0" noProof="0" dirty="0">
                <a:ln>
                  <a:noFill/>
                </a:ln>
                <a:solidFill>
                  <a:srgbClr val="002577"/>
                </a:solidFill>
                <a:effectLst/>
                <a:uLnTx/>
                <a:uFillTx/>
                <a:latin typeface="Arial"/>
                <a:cs typeface="Arial"/>
              </a:rPr>
              <a:t> </a:t>
            </a:r>
            <a:r>
              <a:rPr kumimoji="0" sz="1100" b="1" i="0" u="none" strike="noStrike" kern="0" cap="none" spc="-10" normalizeH="0" baseline="0" noProof="0" dirty="0">
                <a:ln>
                  <a:noFill/>
                </a:ln>
                <a:solidFill>
                  <a:srgbClr val="002577"/>
                </a:solidFill>
                <a:effectLst/>
                <a:uLnTx/>
                <a:uFillTx/>
                <a:latin typeface="Arial"/>
                <a:cs typeface="Arial"/>
              </a:rPr>
              <a:t>spending</a:t>
            </a:r>
            <a:r>
              <a:rPr kumimoji="0" sz="1100" b="1" i="0" u="none" strike="noStrike" kern="0" cap="none" spc="-50"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on</a:t>
            </a:r>
            <a:r>
              <a:rPr kumimoji="0" sz="1100" b="1" i="0" u="none" strike="noStrike" kern="0" cap="none" spc="-2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pharmacy</a:t>
            </a:r>
            <a:r>
              <a:rPr kumimoji="0" sz="1100" b="1" i="0" u="none" strike="noStrike" kern="0" cap="none" spc="-20"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benefit</a:t>
            </a:r>
            <a:r>
              <a:rPr kumimoji="0" sz="1100" b="1" i="0" u="none" strike="noStrike" kern="0" cap="none" spc="-3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drugs</a:t>
            </a:r>
            <a:r>
              <a:rPr kumimoji="0" sz="1100" b="1" i="0" u="none" strike="noStrike" kern="0" cap="none" spc="-3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anywhere</a:t>
            </a:r>
            <a:r>
              <a:rPr kumimoji="0" sz="1100" b="1" i="0" u="none" strike="noStrike" kern="0" cap="none" spc="-3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in</a:t>
            </a:r>
            <a:r>
              <a:rPr kumimoji="0" sz="1100" b="1" i="0" u="none" strike="noStrike" kern="0" cap="none" spc="-20"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D2</a:t>
            </a:r>
            <a:r>
              <a:rPr kumimoji="0" sz="1100" b="1" i="0" u="none" strike="noStrike" kern="0" cap="none" spc="-5" normalizeH="0" baseline="0" noProof="0" dirty="0">
                <a:ln>
                  <a:noFill/>
                </a:ln>
                <a:solidFill>
                  <a:srgbClr val="002577"/>
                </a:solidFill>
                <a:effectLst/>
                <a:uLnTx/>
                <a:uFillTx/>
                <a:latin typeface="Arial"/>
                <a:cs typeface="Arial"/>
              </a:rPr>
              <a:t> </a:t>
            </a:r>
            <a:r>
              <a:rPr kumimoji="0" sz="1100" b="1" i="0" u="none" strike="noStrike" kern="0" cap="none" spc="0" normalizeH="0" baseline="0" noProof="0" dirty="0">
                <a:ln>
                  <a:noFill/>
                </a:ln>
                <a:solidFill>
                  <a:srgbClr val="002577"/>
                </a:solidFill>
                <a:effectLst/>
                <a:uLnTx/>
                <a:uFillTx/>
                <a:latin typeface="Arial"/>
                <a:cs typeface="Arial"/>
              </a:rPr>
              <a:t>Spending</a:t>
            </a:r>
            <a:r>
              <a:rPr kumimoji="0" sz="1100" b="1" i="0" u="none" strike="noStrike" kern="0" cap="none" spc="-40" normalizeH="0" baseline="0" noProof="0" dirty="0">
                <a:ln>
                  <a:noFill/>
                </a:ln>
                <a:solidFill>
                  <a:srgbClr val="002577"/>
                </a:solidFill>
                <a:effectLst/>
                <a:uLnTx/>
                <a:uFillTx/>
                <a:latin typeface="Arial"/>
                <a:cs typeface="Arial"/>
              </a:rPr>
              <a:t> </a:t>
            </a:r>
            <a:r>
              <a:rPr kumimoji="0" sz="1100" b="1" i="0" u="none" strike="noStrike" kern="0" cap="none" spc="-25" normalizeH="0" baseline="0" noProof="0" dirty="0">
                <a:ln>
                  <a:noFill/>
                </a:ln>
                <a:solidFill>
                  <a:srgbClr val="002577"/>
                </a:solidFill>
                <a:effectLst/>
                <a:uLnTx/>
                <a:uFillTx/>
                <a:latin typeface="Arial"/>
                <a:cs typeface="Arial"/>
              </a:rPr>
              <a:t>by </a:t>
            </a:r>
            <a:r>
              <a:rPr kumimoji="0" sz="1100" b="1" i="0" u="none" strike="noStrike" kern="0" cap="none" spc="-10" normalizeH="0" baseline="0" noProof="0" dirty="0">
                <a:ln>
                  <a:noFill/>
                </a:ln>
                <a:solidFill>
                  <a:srgbClr val="002577"/>
                </a:solidFill>
                <a:effectLst/>
                <a:uLnTx/>
                <a:uFillTx/>
                <a:latin typeface="Arial"/>
                <a:cs typeface="Arial"/>
              </a:rPr>
              <a:t>Category.</a:t>
            </a:r>
            <a:endParaRPr kumimoji="0" sz="1100" b="0" i="0" u="none" strike="noStrike" kern="0" cap="none" spc="0" normalizeH="0" baseline="0" noProof="0" dirty="0">
              <a:ln>
                <a:noFill/>
              </a:ln>
              <a:solidFill>
                <a:sysClr val="windowText" lastClr="000000"/>
              </a:solidFill>
              <a:effectLst/>
              <a:uLnTx/>
              <a:uFillTx/>
              <a:latin typeface="Arial"/>
              <a:cs typeface="Arial"/>
            </a:endParaRPr>
          </a:p>
        </p:txBody>
      </p:sp>
      <p:pic>
        <p:nvPicPr>
          <p:cNvPr id="9" name="object 9"/>
          <p:cNvPicPr/>
          <p:nvPr/>
        </p:nvPicPr>
        <p:blipFill>
          <a:blip r:embed="rId6" cstate="print"/>
          <a:stretch>
            <a:fillRect/>
          </a:stretch>
        </p:blipFill>
        <p:spPr>
          <a:xfrm>
            <a:off x="266577" y="2785109"/>
            <a:ext cx="4171559" cy="1613406"/>
          </a:xfrm>
          <a:prstGeom prst="rect">
            <a:avLst/>
          </a:prstGeom>
        </p:spPr>
      </p:pic>
      <p:sp>
        <p:nvSpPr>
          <p:cNvPr id="10" name="object 10"/>
          <p:cNvSpPr txBox="1"/>
          <p:nvPr/>
        </p:nvSpPr>
        <p:spPr>
          <a:xfrm>
            <a:off x="331927" y="8784742"/>
            <a:ext cx="6748780" cy="346710"/>
          </a:xfrm>
          <a:prstGeom prst="rect">
            <a:avLst/>
          </a:prstGeom>
        </p:spPr>
        <p:txBody>
          <a:bodyPr vert="horz" wrap="square" lIns="0" tIns="13335" rIns="0" bIns="0" rtlCol="0">
            <a:spAutoFit/>
          </a:bodyPr>
          <a:lstStyle/>
          <a:p>
            <a:pPr marL="38100" marR="30480" lvl="0" indent="0" defTabSz="914400" eaLnBrk="1" fontAlgn="auto" latinLnBrk="0" hangingPunct="1">
              <a:lnSpc>
                <a:spcPct val="100000"/>
              </a:lnSpc>
              <a:spcBef>
                <a:spcPts val="105"/>
              </a:spcBef>
              <a:spcAft>
                <a:spcPts val="0"/>
              </a:spcAft>
              <a:buClrTx/>
              <a:buSzTx/>
              <a:buFontTx/>
              <a:buNone/>
              <a:tabLst/>
              <a:defRPr/>
            </a:pPr>
            <a:r>
              <a:rPr kumimoji="0" sz="1050" b="0" i="0" u="none" strike="noStrike" kern="0" cap="none" spc="0" normalizeH="0" baseline="0" noProof="0" dirty="0">
                <a:ln>
                  <a:noFill/>
                </a:ln>
                <a:solidFill>
                  <a:srgbClr val="002377"/>
                </a:solidFill>
                <a:effectLst/>
                <a:uLnTx/>
                <a:uFillTx/>
                <a:latin typeface="Arial"/>
                <a:cs typeface="Arial"/>
              </a:rPr>
              <a:t>Important:</a:t>
            </a:r>
            <a:r>
              <a:rPr kumimoji="0" sz="1050" b="0" i="0" u="none" strike="noStrike" kern="0" cap="none" spc="254"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The</a:t>
            </a:r>
            <a:r>
              <a:rPr kumimoji="0" sz="1050" b="0" i="0" u="none" strike="noStrike" kern="0" cap="none" spc="-2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content</a:t>
            </a:r>
            <a:r>
              <a:rPr kumimoji="0" sz="1050" b="0" i="0" u="none" strike="noStrike" kern="0" cap="none" spc="-3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in</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this</a:t>
            </a:r>
            <a:r>
              <a:rPr kumimoji="0" sz="1050" b="0" i="0" u="none" strike="noStrike" kern="0" cap="none" spc="-2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guide</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reflects</a:t>
            </a:r>
            <a:r>
              <a:rPr kumimoji="0" sz="1050" b="0" i="0" u="none" strike="noStrike" kern="0" cap="none" spc="-30" normalizeH="0" baseline="0" noProof="0" dirty="0">
                <a:ln>
                  <a:noFill/>
                </a:ln>
                <a:solidFill>
                  <a:srgbClr val="002377"/>
                </a:solidFill>
                <a:effectLst/>
                <a:uLnTx/>
                <a:uFillTx/>
                <a:latin typeface="Arial"/>
                <a:cs typeface="Arial"/>
              </a:rPr>
              <a:t> </a:t>
            </a:r>
            <a:r>
              <a:rPr kumimoji="0" sz="1050" b="0" i="0" u="none" strike="noStrike" kern="0" cap="none" spc="-10" normalizeH="0" baseline="0" noProof="0" dirty="0">
                <a:ln>
                  <a:noFill/>
                </a:ln>
                <a:solidFill>
                  <a:srgbClr val="002377"/>
                </a:solidFill>
                <a:effectLst/>
                <a:uLnTx/>
                <a:uFillTx/>
                <a:latin typeface="Arial"/>
                <a:cs typeface="Arial"/>
              </a:rPr>
              <a:t>UnitedHealthcare/</a:t>
            </a:r>
            <a:r>
              <a:rPr kumimoji="0" sz="1050" b="0" i="0" u="none" strike="noStrike" kern="0" cap="none" spc="-4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OptumRx</a:t>
            </a:r>
            <a:r>
              <a:rPr kumimoji="0" sz="1050" b="0" i="0" u="none" strike="noStrike" kern="0" cap="none" spc="-3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carve</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in</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and</a:t>
            </a:r>
            <a:r>
              <a:rPr kumimoji="0" sz="1050" b="0" i="0" u="none" strike="noStrike" kern="0" cap="none" spc="-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UMR</a:t>
            </a:r>
            <a:r>
              <a:rPr kumimoji="0" sz="1050" b="0" i="0" u="none" strike="noStrike" kern="0" cap="none" spc="-2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approach.</a:t>
            </a:r>
            <a:r>
              <a:rPr kumimoji="0" sz="1050" b="0" i="0" u="none" strike="noStrike" kern="0" cap="none" spc="-1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The</a:t>
            </a:r>
            <a:r>
              <a:rPr kumimoji="0" sz="1050" b="0" i="0" u="none" strike="noStrike" kern="0" cap="none" spc="-20" normalizeH="0" baseline="0" noProof="0" dirty="0">
                <a:ln>
                  <a:noFill/>
                </a:ln>
                <a:solidFill>
                  <a:srgbClr val="002377"/>
                </a:solidFill>
                <a:effectLst/>
                <a:uLnTx/>
                <a:uFillTx/>
                <a:latin typeface="Arial"/>
                <a:cs typeface="Arial"/>
              </a:rPr>
              <a:t> </a:t>
            </a:r>
            <a:r>
              <a:rPr kumimoji="0" sz="1050" b="0" i="0" u="none" strike="noStrike" kern="0" cap="none" spc="-10" normalizeH="0" baseline="0" noProof="0" dirty="0">
                <a:ln>
                  <a:noFill/>
                </a:ln>
                <a:solidFill>
                  <a:srgbClr val="002377"/>
                </a:solidFill>
                <a:effectLst/>
                <a:uLnTx/>
                <a:uFillTx/>
                <a:latin typeface="Arial"/>
                <a:cs typeface="Arial"/>
              </a:rPr>
              <a:t>guide </a:t>
            </a:r>
            <a:r>
              <a:rPr kumimoji="0" sz="1050" b="0" i="0" u="none" strike="noStrike" kern="0" cap="none" spc="0" normalizeH="0" baseline="0" noProof="0" dirty="0">
                <a:ln>
                  <a:noFill/>
                </a:ln>
                <a:solidFill>
                  <a:srgbClr val="002377"/>
                </a:solidFill>
                <a:effectLst/>
                <a:uLnTx/>
                <a:uFillTx/>
                <a:latin typeface="Arial"/>
                <a:cs typeface="Arial"/>
              </a:rPr>
              <a:t>includes</a:t>
            </a:r>
            <a:r>
              <a:rPr kumimoji="0" sz="1050" b="0" i="0" u="none" strike="noStrike" kern="0" cap="none" spc="-3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content</a:t>
            </a:r>
            <a:r>
              <a:rPr kumimoji="0" sz="1050" b="0" i="0" u="none" strike="noStrike" kern="0" cap="none" spc="-4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from</a:t>
            </a:r>
            <a:r>
              <a:rPr kumimoji="0" sz="1050" b="0" i="0" u="none" strike="noStrike" kern="0" cap="none" spc="0" normalizeH="0" baseline="0" noProof="0" dirty="0">
                <a:ln>
                  <a:noFill/>
                </a:ln>
                <a:solidFill>
                  <a:srgbClr val="002577"/>
                </a:solidFill>
                <a:effectLst/>
                <a:uLnTx/>
                <a:uFillTx/>
                <a:latin typeface="Arial"/>
                <a:cs typeface="Arial"/>
              </a:rPr>
              <a:t>:</a:t>
            </a:r>
            <a:r>
              <a:rPr kumimoji="0" sz="1050" b="0" i="0" u="none" strike="noStrike" kern="0" cap="none" spc="140" normalizeH="0" baseline="0" noProof="0" dirty="0">
                <a:ln>
                  <a:noFill/>
                </a:ln>
                <a:solidFill>
                  <a:srgbClr val="002577"/>
                </a:solidFill>
                <a:effectLst/>
                <a:uLnTx/>
                <a:uFillTx/>
                <a:latin typeface="Arial"/>
                <a:cs typeface="Arial"/>
              </a:rPr>
              <a:t> </a:t>
            </a:r>
            <a:r>
              <a:rPr kumimoji="0" sz="1050" b="0" i="0" u="none" strike="noStrike" kern="0" cap="none" spc="0" normalizeH="0" baseline="23809" noProof="0" dirty="0">
                <a:ln>
                  <a:noFill/>
                </a:ln>
                <a:solidFill>
                  <a:srgbClr val="002377"/>
                </a:solidFill>
                <a:effectLst/>
                <a:uLnTx/>
                <a:uFillTx/>
                <a:latin typeface="Arial"/>
                <a:cs typeface="Arial"/>
              </a:rPr>
              <a:t>1</a:t>
            </a:r>
            <a:r>
              <a:rPr kumimoji="0" sz="1050" b="0" i="0" u="none" strike="noStrike" kern="0" cap="none" spc="112" normalizeH="0" baseline="23809" noProof="0" dirty="0">
                <a:ln>
                  <a:noFill/>
                </a:ln>
                <a:solidFill>
                  <a:srgbClr val="002377"/>
                </a:solidFill>
                <a:effectLst/>
                <a:uLnTx/>
                <a:uFillTx/>
                <a:latin typeface="Arial"/>
                <a:cs typeface="Arial"/>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7"/>
              </a:rPr>
              <a:t>CMS</a:t>
            </a:r>
            <a:r>
              <a:rPr kumimoji="0" sz="1050" b="0" i="0" u="sng" strike="noStrike" kern="0" cap="none" spc="-30" normalizeH="0" baseline="0" noProof="0" dirty="0">
                <a:ln>
                  <a:noFill/>
                </a:ln>
                <a:solidFill>
                  <a:srgbClr val="186DCF"/>
                </a:solidFill>
                <a:effectLst/>
                <a:uLnTx/>
                <a:uFill>
                  <a:solidFill>
                    <a:srgbClr val="186DCF"/>
                  </a:solidFill>
                </a:uFill>
                <a:latin typeface="Arial"/>
                <a:cs typeface="Arial"/>
                <a:hlinkClick r:id="rId7"/>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7"/>
              </a:rPr>
              <a:t>Reporting</a:t>
            </a:r>
            <a:r>
              <a:rPr kumimoji="0" sz="1050" b="0" i="0" u="sng" strike="noStrike" kern="0" cap="none" spc="-30" normalizeH="0" baseline="0" noProof="0" dirty="0">
                <a:ln>
                  <a:noFill/>
                </a:ln>
                <a:solidFill>
                  <a:srgbClr val="186DCF"/>
                </a:solidFill>
                <a:effectLst/>
                <a:uLnTx/>
                <a:uFill>
                  <a:solidFill>
                    <a:srgbClr val="186DCF"/>
                  </a:solidFill>
                </a:uFill>
                <a:latin typeface="Arial"/>
                <a:cs typeface="Arial"/>
                <a:hlinkClick r:id="rId7"/>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7"/>
              </a:rPr>
              <a:t>Instructions</a:t>
            </a:r>
            <a:r>
              <a:rPr kumimoji="0" sz="1050" b="0" i="0" u="none" strike="noStrike" kern="0" cap="none" spc="-25" normalizeH="0" baseline="0" noProof="0" dirty="0">
                <a:ln>
                  <a:noFill/>
                </a:ln>
                <a:solidFill>
                  <a:srgbClr val="186DCF"/>
                </a:solidFill>
                <a:effectLst/>
                <a:uLnTx/>
                <a:uFillTx/>
                <a:latin typeface="Arial"/>
                <a:cs typeface="Arial"/>
                <a:hlinkClick r:id="rId7"/>
              </a:rPr>
              <a:t> </a:t>
            </a:r>
            <a:r>
              <a:rPr kumimoji="0" sz="1050" b="0" i="0" u="none" strike="noStrike" kern="0" cap="none" spc="0" normalizeH="0" baseline="0" noProof="0" dirty="0">
                <a:ln>
                  <a:noFill/>
                </a:ln>
                <a:solidFill>
                  <a:srgbClr val="002577"/>
                </a:solidFill>
                <a:effectLst/>
                <a:uLnTx/>
                <a:uFillTx/>
                <a:latin typeface="Arial"/>
                <a:cs typeface="Arial"/>
              </a:rPr>
              <a:t>as</a:t>
            </a:r>
            <a:r>
              <a:rPr kumimoji="0" sz="1050" b="0" i="0" u="none" strike="noStrike" kern="0" cap="none" spc="-20" normalizeH="0" baseline="0" noProof="0" dirty="0">
                <a:ln>
                  <a:noFill/>
                </a:ln>
                <a:solidFill>
                  <a:srgbClr val="002577"/>
                </a:solidFill>
                <a:effectLst/>
                <a:uLnTx/>
                <a:uFillTx/>
                <a:latin typeface="Arial"/>
                <a:cs typeface="Arial"/>
              </a:rPr>
              <a:t> </a:t>
            </a:r>
            <a:r>
              <a:rPr kumimoji="0" sz="1050" b="0" i="0" u="none" strike="noStrike" kern="0" cap="none" spc="0" normalizeH="0" baseline="0" noProof="0" dirty="0">
                <a:ln>
                  <a:noFill/>
                </a:ln>
                <a:solidFill>
                  <a:srgbClr val="002577"/>
                </a:solidFill>
                <a:effectLst/>
                <a:uLnTx/>
                <a:uFillTx/>
                <a:latin typeface="Arial"/>
                <a:cs typeface="Arial"/>
              </a:rPr>
              <a:t>noted</a:t>
            </a:r>
            <a:r>
              <a:rPr kumimoji="0" sz="1050" b="0" i="0" u="none" strike="noStrike" kern="0" cap="none" spc="-30" normalizeH="0" baseline="0" noProof="0" dirty="0">
                <a:ln>
                  <a:noFill/>
                </a:ln>
                <a:solidFill>
                  <a:srgbClr val="002577"/>
                </a:solidFill>
                <a:effectLst/>
                <a:uLnTx/>
                <a:uFillTx/>
                <a:latin typeface="Arial"/>
                <a:cs typeface="Arial"/>
              </a:rPr>
              <a:t> </a:t>
            </a:r>
            <a:r>
              <a:rPr kumimoji="0" sz="1050" b="0" i="0" u="none" strike="noStrike" kern="0" cap="none" spc="-10" normalizeH="0" baseline="0" noProof="0" dirty="0">
                <a:ln>
                  <a:noFill/>
                </a:ln>
                <a:solidFill>
                  <a:srgbClr val="002577"/>
                </a:solidFill>
                <a:effectLst/>
                <a:uLnTx/>
                <a:uFillTx/>
                <a:latin typeface="Arial"/>
                <a:cs typeface="Arial"/>
              </a:rPr>
              <a:t>throughout.</a:t>
            </a:r>
            <a:endParaRPr kumimoji="0" sz="1050" b="0" i="0" u="none" strike="noStrike" kern="0" cap="none" spc="0" normalizeH="0" baseline="0" noProof="0" dirty="0">
              <a:ln>
                <a:noFill/>
              </a:ln>
              <a:solidFill>
                <a:sysClr val="windowText" lastClr="000000"/>
              </a:solidFill>
              <a:effectLst/>
              <a:uLnTx/>
              <a:uFillTx/>
              <a:latin typeface="Arial"/>
              <a:cs typeface="Arial"/>
            </a:endParaRPr>
          </a:p>
        </p:txBody>
      </p:sp>
      <p:sp>
        <p:nvSpPr>
          <p:cNvPr id="11" name="object 11"/>
          <p:cNvSpPr txBox="1"/>
          <p:nvPr/>
        </p:nvSpPr>
        <p:spPr>
          <a:xfrm>
            <a:off x="7281926" y="9411939"/>
            <a:ext cx="146050" cy="139700"/>
          </a:xfrm>
          <a:prstGeom prst="rect">
            <a:avLst/>
          </a:prstGeom>
        </p:spPr>
        <p:txBody>
          <a:bodyPr vert="horz" wrap="square" lIns="0" tIns="3175" rIns="0" bIns="0" rtlCol="0">
            <a:spAutoFit/>
          </a:bodyPr>
          <a:lstStyle/>
          <a:p>
            <a:pPr marL="38100" marR="0" lvl="0" indent="0" defTabSz="914400" eaLnBrk="1" fontAlgn="auto" latinLnBrk="0" hangingPunct="1">
              <a:lnSpc>
                <a:spcPct val="100000"/>
              </a:lnSpc>
              <a:spcBef>
                <a:spcPts val="25"/>
              </a:spcBef>
              <a:spcAft>
                <a:spcPts val="0"/>
              </a:spcAft>
              <a:buClrTx/>
              <a:buSzTx/>
              <a:buFontTx/>
              <a:buNone/>
              <a:tabLst/>
              <a:defRPr/>
            </a:pPr>
            <a:fld id="{81D60167-4931-47E6-BA6A-407CBD079E47}" type="slidenum">
              <a:rPr kumimoji="0" sz="800" b="0" i="0" u="none" strike="noStrike" kern="0" cap="none" spc="0" normalizeH="0" baseline="0" noProof="0" dirty="0">
                <a:ln>
                  <a:noFill/>
                </a:ln>
                <a:solidFill>
                  <a:srgbClr val="002577"/>
                </a:solidFill>
                <a:effectLst/>
                <a:uLnTx/>
                <a:uFillTx/>
                <a:latin typeface="Arial"/>
                <a:cs typeface="Arial"/>
              </a:rPr>
              <a:pPr marL="38100" marR="0" lvl="0" indent="0" defTabSz="914400" eaLnBrk="1" fontAlgn="auto" latinLnBrk="0" hangingPunct="1">
                <a:lnSpc>
                  <a:spcPct val="100000"/>
                </a:lnSpc>
                <a:spcBef>
                  <a:spcPts val="25"/>
                </a:spcBef>
                <a:spcAft>
                  <a:spcPts val="0"/>
                </a:spcAft>
                <a:buClrTx/>
                <a:buSzTx/>
                <a:buFontTx/>
                <a:buNone/>
                <a:tabLst/>
                <a:defRPr/>
              </a:pPr>
              <a:t>5</a:t>
            </a:fld>
            <a:endParaRPr kumimoji="0" sz="800" b="0" i="0" u="none" strike="noStrike" kern="0" cap="none" spc="0" normalizeH="0" baseline="0" noProof="0" dirty="0">
              <a:ln>
                <a:noFill/>
              </a:ln>
              <a:solidFill>
                <a:sysClr val="windowText" lastClr="000000"/>
              </a:solidFill>
              <a:effectLst/>
              <a:uLnTx/>
              <a:uFillTx/>
              <a:latin typeface="Arial"/>
              <a:cs typeface="Arial"/>
            </a:endParaRPr>
          </a:p>
        </p:txBody>
      </p:sp>
      <p:sp>
        <p:nvSpPr>
          <p:cNvPr id="12" name="object 12"/>
          <p:cNvSpPr txBox="1">
            <a:spLocks noGrp="1"/>
          </p:cNvSpPr>
          <p:nvPr>
            <p:ph type="ftr" sz="quarter" idx="5"/>
          </p:nvPr>
        </p:nvSpPr>
        <p:spPr>
          <a:prstGeom prst="rect">
            <a:avLst/>
          </a:prstGeom>
        </p:spPr>
        <p:txBody>
          <a:bodyPr vert="horz" wrap="square" lIns="0" tIns="5080" rIns="0" bIns="0" rtlCol="0">
            <a:spAutoFit/>
          </a:bodyPr>
          <a:lstStyle/>
          <a:p>
            <a:pPr marL="12700" marR="0" lvl="0" indent="0" defTabSz="914400" eaLnBrk="1" fontAlgn="auto" latinLnBrk="0" hangingPunct="1">
              <a:lnSpc>
                <a:spcPct val="100000"/>
              </a:lnSpc>
              <a:spcBef>
                <a:spcPts val="40"/>
              </a:spcBef>
              <a:spcAft>
                <a:spcPts val="0"/>
              </a:spcAft>
              <a:buClrTx/>
              <a:buSzTx/>
              <a:buFontTx/>
              <a:buNone/>
              <a:tabLst/>
              <a:defRPr/>
            </a:pPr>
            <a:r>
              <a:rPr kumimoji="0" sz="600" b="0" i="0" u="none" strike="noStrike" kern="0" cap="none" spc="0" normalizeH="0" baseline="0" noProof="0" dirty="0">
                <a:ln>
                  <a:noFill/>
                </a:ln>
                <a:solidFill>
                  <a:srgbClr val="585858"/>
                </a:solidFill>
                <a:effectLst/>
                <a:uLnTx/>
                <a:uFillTx/>
                <a:latin typeface="Arial"/>
                <a:cs typeface="Arial"/>
              </a:rPr>
              <a:t>©</a:t>
            </a:r>
            <a:r>
              <a:rPr kumimoji="0" sz="600" b="0" i="0" u="none" strike="noStrike" kern="0" cap="none" spc="-15" normalizeH="0" baseline="0" noProof="0" dirty="0">
                <a:ln>
                  <a:noFill/>
                </a:ln>
                <a:solidFill>
                  <a:srgbClr val="585858"/>
                </a:solidFill>
                <a:effectLst/>
                <a:uLnTx/>
                <a:uFillTx/>
                <a:latin typeface="Arial"/>
                <a:cs typeface="Arial"/>
              </a:rPr>
              <a:t> </a:t>
            </a:r>
            <a:r>
              <a:rPr kumimoji="0" sz="600" b="0" i="0" u="none" strike="noStrike" kern="0" cap="none" spc="0" normalizeH="0" baseline="0" noProof="0" dirty="0">
                <a:ln>
                  <a:noFill/>
                </a:ln>
                <a:solidFill>
                  <a:srgbClr val="585858"/>
                </a:solidFill>
                <a:effectLst/>
                <a:uLnTx/>
                <a:uFillTx/>
                <a:latin typeface="Arial"/>
                <a:cs typeface="Arial"/>
              </a:rPr>
              <a:t>2022 United</a:t>
            </a:r>
            <a:r>
              <a:rPr kumimoji="0" sz="600" b="0" i="0" u="none" strike="noStrike" kern="0" cap="none" spc="-10" normalizeH="0" baseline="0" noProof="0" dirty="0">
                <a:ln>
                  <a:noFill/>
                </a:ln>
                <a:solidFill>
                  <a:srgbClr val="585858"/>
                </a:solidFill>
                <a:effectLst/>
                <a:uLnTx/>
                <a:uFillTx/>
                <a:latin typeface="Arial"/>
                <a:cs typeface="Arial"/>
              </a:rPr>
              <a:t> </a:t>
            </a:r>
            <a:r>
              <a:rPr kumimoji="0" sz="600" b="0" i="0" u="none" strike="noStrike" kern="0" cap="none" spc="0" normalizeH="0" baseline="0" noProof="0" dirty="0">
                <a:ln>
                  <a:noFill/>
                </a:ln>
                <a:solidFill>
                  <a:srgbClr val="585858"/>
                </a:solidFill>
                <a:effectLst/>
                <a:uLnTx/>
                <a:uFillTx/>
                <a:latin typeface="Arial"/>
                <a:cs typeface="Arial"/>
              </a:rPr>
              <a:t>HealthCare Services,</a:t>
            </a:r>
            <a:r>
              <a:rPr kumimoji="0" sz="600" b="0" i="0" u="none" strike="noStrike" kern="0" cap="none" spc="-10" normalizeH="0" baseline="0" noProof="0" dirty="0">
                <a:ln>
                  <a:noFill/>
                </a:ln>
                <a:solidFill>
                  <a:srgbClr val="585858"/>
                </a:solidFill>
                <a:effectLst/>
                <a:uLnTx/>
                <a:uFillTx/>
                <a:latin typeface="Arial"/>
                <a:cs typeface="Arial"/>
              </a:rPr>
              <a:t> </a:t>
            </a:r>
            <a:r>
              <a:rPr kumimoji="0" sz="600" b="0" i="0" u="none" strike="noStrike" kern="0" cap="none" spc="0" normalizeH="0" baseline="0" noProof="0" dirty="0">
                <a:ln>
                  <a:noFill/>
                </a:ln>
                <a:solidFill>
                  <a:srgbClr val="585858"/>
                </a:solidFill>
                <a:effectLst/>
                <a:uLnTx/>
                <a:uFillTx/>
                <a:latin typeface="Arial"/>
                <a:cs typeface="Arial"/>
              </a:rPr>
              <a:t>Inc.</a:t>
            </a:r>
            <a:r>
              <a:rPr kumimoji="0" sz="600" b="0" i="0" u="none" strike="noStrike" kern="0" cap="none" spc="-10" normalizeH="0" baseline="0" noProof="0" dirty="0">
                <a:ln>
                  <a:noFill/>
                </a:ln>
                <a:solidFill>
                  <a:srgbClr val="585858"/>
                </a:solidFill>
                <a:effectLst/>
                <a:uLnTx/>
                <a:uFillTx/>
                <a:latin typeface="Arial"/>
                <a:cs typeface="Arial"/>
              </a:rPr>
              <a:t> </a:t>
            </a:r>
            <a:r>
              <a:rPr kumimoji="0" sz="600" b="0" i="0" u="none" strike="noStrike" kern="0" cap="none" spc="0" normalizeH="0" baseline="0" noProof="0" dirty="0">
                <a:ln>
                  <a:noFill/>
                </a:ln>
                <a:solidFill>
                  <a:srgbClr val="585858"/>
                </a:solidFill>
                <a:effectLst/>
                <a:uLnTx/>
                <a:uFillTx/>
                <a:latin typeface="Arial"/>
                <a:cs typeface="Arial"/>
              </a:rPr>
              <a:t>All</a:t>
            </a:r>
            <a:r>
              <a:rPr kumimoji="0" sz="600" b="0" i="0" u="none" strike="noStrike" kern="0" cap="none" spc="-15" normalizeH="0" baseline="0" noProof="0" dirty="0">
                <a:ln>
                  <a:noFill/>
                </a:ln>
                <a:solidFill>
                  <a:srgbClr val="585858"/>
                </a:solidFill>
                <a:effectLst/>
                <a:uLnTx/>
                <a:uFillTx/>
                <a:latin typeface="Arial"/>
                <a:cs typeface="Arial"/>
              </a:rPr>
              <a:t> </a:t>
            </a:r>
            <a:r>
              <a:rPr kumimoji="0" sz="600" b="0" i="0" u="none" strike="noStrike" kern="0" cap="none" spc="0" normalizeH="0" baseline="0" noProof="0" dirty="0">
                <a:ln>
                  <a:noFill/>
                </a:ln>
                <a:solidFill>
                  <a:srgbClr val="585858"/>
                </a:solidFill>
                <a:effectLst/>
                <a:uLnTx/>
                <a:uFillTx/>
                <a:latin typeface="Arial"/>
                <a:cs typeface="Arial"/>
              </a:rPr>
              <a:t>Rights </a:t>
            </a:r>
            <a:r>
              <a:rPr kumimoji="0" sz="600" b="0" i="0" u="none" strike="noStrike" kern="0" cap="none" spc="-10" normalizeH="0" baseline="0" noProof="0" dirty="0">
                <a:ln>
                  <a:noFill/>
                </a:ln>
                <a:solidFill>
                  <a:srgbClr val="585858"/>
                </a:solidFill>
                <a:effectLst/>
                <a:uLnTx/>
                <a:uFillTx/>
                <a:latin typeface="Arial"/>
                <a:cs typeface="Arial"/>
              </a:rPr>
              <a:t>Reserved.</a:t>
            </a:r>
          </a:p>
        </p:txBody>
      </p:sp>
      <p:sp>
        <p:nvSpPr>
          <p:cNvPr id="14" name="TextBox 13">
            <a:extLst>
              <a:ext uri="{FF2B5EF4-FFF2-40B4-BE49-F238E27FC236}">
                <a16:creationId xmlns:a16="http://schemas.microsoft.com/office/drawing/2014/main" id="{268FCA22-9E9B-4825-B028-6E0B2D831D9E}"/>
              </a:ext>
            </a:extLst>
          </p:cNvPr>
          <p:cNvSpPr txBox="1"/>
          <p:nvPr/>
        </p:nvSpPr>
        <p:spPr>
          <a:xfrm>
            <a:off x="218236" y="4740192"/>
            <a:ext cx="6976161" cy="3702873"/>
          </a:xfrm>
          <a:prstGeom prst="rect">
            <a:avLst/>
          </a:prstGeom>
          <a:noFill/>
        </p:spPr>
        <p:txBody>
          <a:bodyPr wrap="square">
            <a:spAutoFit/>
          </a:bodyPr>
          <a:lstStyle/>
          <a:p>
            <a:pPr marL="34290" marR="0" lvl="0" indent="0" defTabSz="914400" eaLnBrk="1" fontAlgn="auto" latinLnBrk="0" hangingPunct="1">
              <a:lnSpc>
                <a:spcPct val="114000"/>
              </a:lnSpc>
              <a:spcBef>
                <a:spcPts val="600"/>
              </a:spcBef>
              <a:spcAft>
                <a:spcPts val="0"/>
              </a:spcAft>
              <a:buClrTx/>
              <a:buSzTx/>
              <a:buFontTx/>
              <a:buNone/>
              <a:tabLst/>
              <a:defRPr/>
            </a:pPr>
            <a:r>
              <a:rPr kumimoji="0" lang="en-US" sz="1100" b="1" i="0" u="none" strike="noStrike" kern="0" cap="none" spc="0" normalizeH="0" baseline="0" noProof="0" dirty="0">
                <a:ln>
                  <a:noFill/>
                </a:ln>
                <a:solidFill>
                  <a:srgbClr val="002577"/>
                </a:solidFill>
                <a:effectLst/>
                <a:uLnTx/>
                <a:uFillTx/>
                <a:latin typeface="Arial"/>
                <a:cs typeface="Arial"/>
              </a:rPr>
              <a:t>D2:</a:t>
            </a:r>
            <a:r>
              <a:rPr kumimoji="0" lang="en-US" sz="1100" b="1" i="0" u="none" strike="noStrike" kern="0" cap="none" spc="-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Spending</a:t>
            </a:r>
            <a:r>
              <a:rPr kumimoji="0" lang="en-US" sz="1100" b="1" i="0" u="none" strike="noStrike" kern="0" cap="none" spc="-2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by</a:t>
            </a:r>
            <a:r>
              <a:rPr kumimoji="0" lang="en-US" sz="1100" b="1" i="0" u="none" strike="noStrike" kern="0" cap="none" spc="-1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Category</a:t>
            </a:r>
            <a:r>
              <a:rPr kumimoji="0" lang="en-US" sz="1100" b="1" i="0" u="none" strike="noStrike" kern="0" cap="none" spc="-1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definitions</a:t>
            </a:r>
            <a:r>
              <a:rPr kumimoji="0" lang="en-US" sz="1100" b="1" i="0" u="none" strike="noStrike" kern="0" cap="none" spc="-20" normalizeH="0" baseline="0" noProof="0" dirty="0">
                <a:ln>
                  <a:noFill/>
                </a:ln>
                <a:solidFill>
                  <a:srgbClr val="002577"/>
                </a:solidFill>
                <a:effectLst/>
                <a:uLnTx/>
                <a:uFillTx/>
                <a:latin typeface="Arial"/>
                <a:cs typeface="Arial"/>
              </a:rPr>
              <a:t> </a:t>
            </a:r>
            <a:r>
              <a:rPr kumimoji="0" lang="en-US" sz="1100" b="1" i="0" u="none" strike="noStrike" kern="0" cap="none" spc="-10" normalizeH="0" baseline="0" noProof="0" dirty="0">
                <a:ln>
                  <a:noFill/>
                </a:ln>
                <a:solidFill>
                  <a:srgbClr val="002577"/>
                </a:solidFill>
                <a:effectLst/>
                <a:uLnTx/>
                <a:uFillTx/>
                <a:latin typeface="Arial"/>
                <a:cs typeface="Arial"/>
              </a:rPr>
              <a:t>(continued)</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0"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Hospital:</a:t>
            </a:r>
            <a:r>
              <a:rPr kumimoji="0" lang="en-US" sz="1100" b="1"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spending</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provided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by</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hospitals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to</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members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billed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by</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facility.</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0"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Primary</a:t>
            </a:r>
            <a:r>
              <a:rPr kumimoji="0" lang="en-US" sz="1100" b="1" i="0" u="none" strike="noStrike" kern="0" cap="none" spc="-10"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care:</a:t>
            </a:r>
            <a:r>
              <a:rPr kumimoji="0" lang="en-US" sz="1100" b="1"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spending</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clinical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health</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provided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by</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primary</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provider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a:t>
            </a:r>
            <a:r>
              <a:rPr kumimoji="0" lang="en-US" sz="1100" b="0" i="0" u="none" strike="noStrike" kern="0" cap="none" spc="2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doctor’s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office</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outpatient</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center.</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0"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Specialty</a:t>
            </a:r>
            <a:r>
              <a:rPr kumimoji="0" lang="en-US" sz="1100" b="1" i="0" u="none" strike="noStrike" kern="0" cap="none" spc="-30"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care:</a:t>
            </a:r>
            <a:r>
              <a:rPr kumimoji="0" lang="en-US" sz="1100" b="1"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spending</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clinical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health</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provided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by</a:t>
            </a:r>
            <a:r>
              <a:rPr kumimoji="0" lang="en-US" sz="1100" b="0" i="0" u="none" strike="noStrike" kern="0" cap="none" spc="-10" normalizeH="0" baseline="0" noProof="0" dirty="0">
                <a:ln>
                  <a:noFill/>
                </a:ln>
                <a:solidFill>
                  <a:srgbClr val="002577"/>
                </a:solidFill>
                <a:effectLst/>
                <a:uLnTx/>
                <a:uFillTx/>
                <a:latin typeface="Arial"/>
                <a:cs typeface="Arial"/>
              </a:rPr>
              <a:t> specialists.</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251460"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Other</a:t>
            </a:r>
            <a:r>
              <a:rPr kumimoji="0" lang="en-US" sz="1100" b="1" i="0" u="none" strike="noStrike" kern="0" cap="none" spc="-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medical</a:t>
            </a:r>
            <a:r>
              <a:rPr kumimoji="0" lang="en-US" sz="1100" b="1" i="0" u="none" strike="noStrike" kern="0" cap="none" spc="-2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costs</a:t>
            </a:r>
            <a:r>
              <a:rPr kumimoji="0" lang="en-US" sz="1100" b="1" i="0" u="none" strike="noStrike" kern="0" cap="none" spc="-20"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and services:</a:t>
            </a:r>
            <a:r>
              <a:rPr kumimoji="0" lang="en-US" sz="1100" b="1" i="0" u="none" strike="noStrike" kern="0" cap="none" spc="25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spending</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for all</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other</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professional</a:t>
            </a:r>
            <a:r>
              <a:rPr kumimoji="0" lang="en-US" sz="1100" b="0" i="0" u="none" strike="noStrike" kern="0" cap="none" spc="-4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facility</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clinical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health</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equipment</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25" normalizeH="0" baseline="0" noProof="0" dirty="0">
                <a:ln>
                  <a:noFill/>
                </a:ln>
                <a:solidFill>
                  <a:srgbClr val="002577"/>
                </a:solidFill>
                <a:effectLst/>
                <a:uLnTx/>
                <a:uFillTx/>
                <a:latin typeface="Arial"/>
                <a:cs typeface="Arial"/>
              </a:rPr>
              <a:t>not </a:t>
            </a:r>
            <a:r>
              <a:rPr kumimoji="0" lang="en-US" sz="1100" b="0" i="0" u="none" strike="noStrike" kern="0" cap="none" spc="0" normalizeH="0" baseline="0" noProof="0" dirty="0">
                <a:ln>
                  <a:noFill/>
                </a:ln>
                <a:solidFill>
                  <a:srgbClr val="002577"/>
                </a:solidFill>
                <a:effectLst/>
                <a:uLnTx/>
                <a:uFillTx/>
                <a:latin typeface="Arial"/>
                <a:cs typeface="Arial"/>
              </a:rPr>
              <a:t>reported</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as hospital,</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primary</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specialty</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care.</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52069" lvl="0" indent="-172720" algn="just"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Medical</a:t>
            </a:r>
            <a:r>
              <a:rPr kumimoji="0" lang="en-US" sz="1100" b="1" i="0" u="none" strike="noStrike" kern="0" cap="none" spc="-3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Benefit</a:t>
            </a:r>
            <a:r>
              <a:rPr kumimoji="0" lang="en-US" sz="1100" b="1" i="0" u="none" strike="noStrike" kern="0" cap="none" spc="-10"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Drugs: </a:t>
            </a:r>
            <a:r>
              <a:rPr kumimoji="0" lang="en-US" sz="1100" b="0" i="0" u="none" strike="noStrike" kern="0" cap="none" spc="0" normalizeH="0" baseline="0" noProof="0" dirty="0">
                <a:ln>
                  <a:noFill/>
                </a:ln>
                <a:solidFill>
                  <a:srgbClr val="002577"/>
                </a:solidFill>
                <a:effectLst/>
                <a:uLnTx/>
                <a:uFillTx/>
                <a:latin typeface="Arial"/>
                <a:cs typeface="Arial"/>
              </a:rPr>
              <a:t>known amounts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(informational):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spending</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drugs</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covered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under</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medical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benefit</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that</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are</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separately</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billed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otherwise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known</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exactly. The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amounts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reported</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here</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also</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included</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hospital,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primary</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specialty</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other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medical </a:t>
            </a:r>
            <a:r>
              <a:rPr kumimoji="0" lang="en-US" sz="1100" b="0" i="0" u="none" strike="noStrike" kern="0" cap="none" spc="0" normalizeH="0" baseline="0" noProof="0" dirty="0">
                <a:ln>
                  <a:noFill/>
                </a:ln>
                <a:solidFill>
                  <a:srgbClr val="002577"/>
                </a:solidFill>
                <a:effectLst/>
                <a:uLnTx/>
                <a:uFillTx/>
                <a:latin typeface="Arial"/>
                <a:cs typeface="Arial"/>
              </a:rPr>
              <a:t>costs</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categories.</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27940"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Medical</a:t>
            </a:r>
            <a:r>
              <a:rPr kumimoji="0" lang="en-US" sz="1100" b="1" i="0" u="none" strike="noStrike" kern="0" cap="none" spc="-2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benefit</a:t>
            </a:r>
            <a:r>
              <a:rPr kumimoji="0" lang="en-US" sz="1100" b="1" i="0" u="none" strike="noStrike" kern="0" cap="none" spc="-1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drugs:</a:t>
            </a:r>
            <a:r>
              <a:rPr kumimoji="0" lang="en-US" sz="1100" b="1"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estimated</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amounts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(informational):</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estimated</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portion</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of</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bundled</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alternative</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payment</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arrangements</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25" normalizeH="0" baseline="0" noProof="0" dirty="0">
                <a:ln>
                  <a:noFill/>
                </a:ln>
                <a:solidFill>
                  <a:srgbClr val="002577"/>
                </a:solidFill>
                <a:effectLst/>
                <a:uLnTx/>
                <a:uFillTx/>
                <a:latin typeface="Arial"/>
                <a:cs typeface="Arial"/>
              </a:rPr>
              <a:t>(or</a:t>
            </a:r>
            <a:r>
              <a:rPr kumimoji="0" lang="en-US" sz="1100" b="0" i="0" u="none" strike="noStrike" kern="0" cap="none" spc="50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other</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non-fee</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for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amounts)</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that</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can</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attributed</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to drugs</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covered</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under</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medical</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benefit.</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amounts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reported</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must</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also </a:t>
            </a:r>
            <a:r>
              <a:rPr kumimoji="0" lang="en-US" sz="1100" b="0" i="0" u="none" strike="noStrike" kern="0" cap="none" spc="-25" normalizeH="0" baseline="0" noProof="0" dirty="0">
                <a:ln>
                  <a:noFill/>
                </a:ln>
                <a:solidFill>
                  <a:srgbClr val="002577"/>
                </a:solidFill>
                <a:effectLst/>
                <a:uLnTx/>
                <a:uFillTx/>
                <a:latin typeface="Arial"/>
                <a:cs typeface="Arial"/>
              </a:rPr>
              <a:t>be </a:t>
            </a:r>
            <a:r>
              <a:rPr kumimoji="0" lang="en-US" sz="1100" b="0" i="0" u="none" strike="noStrike" kern="0" cap="none" spc="0" normalizeH="0" baseline="0" noProof="0" dirty="0">
                <a:ln>
                  <a:noFill/>
                </a:ln>
                <a:solidFill>
                  <a:srgbClr val="002577"/>
                </a:solidFill>
                <a:effectLst/>
                <a:uLnTx/>
                <a:uFillTx/>
                <a:latin typeface="Arial"/>
                <a:cs typeface="Arial"/>
              </a:rPr>
              <a:t>reported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hospital,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primary</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specialty</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care,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other</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medical</a:t>
            </a:r>
            <a:r>
              <a:rPr kumimoji="0" lang="en-US" sz="1100" b="0" i="0" u="none" strike="noStrike" kern="0" cap="none" spc="-3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costs</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services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categories.</a:t>
            </a:r>
            <a:endParaRPr kumimoji="0" lang="en-US" sz="1100" b="0" i="0" u="none" strike="noStrike" kern="0" cap="none" spc="0" normalizeH="0" baseline="0" noProof="0" dirty="0">
              <a:ln>
                <a:noFill/>
              </a:ln>
              <a:solidFill>
                <a:srgbClr val="002577"/>
              </a:solidFill>
              <a:effectLst/>
              <a:uLnTx/>
              <a:uFillTx/>
              <a:latin typeface="Arial"/>
              <a:cs typeface="Arial"/>
            </a:endParaRPr>
          </a:p>
          <a:p>
            <a:pPr marL="206375" marR="487045" lvl="0" indent="-172720" defTabSz="914400" eaLnBrk="1" fontAlgn="auto" latinLnBrk="0" hangingPunct="1">
              <a:lnSpc>
                <a:spcPct val="114000"/>
              </a:lnSpc>
              <a:spcBef>
                <a:spcPts val="600"/>
              </a:spcBef>
              <a:spcAft>
                <a:spcPts val="0"/>
              </a:spcAft>
              <a:buClrTx/>
              <a:buSzPct val="133333"/>
              <a:buFont typeface="Arial"/>
              <a:buChar char="•"/>
              <a:tabLst>
                <a:tab pos="207010" algn="l"/>
              </a:tabLst>
              <a:defRPr/>
            </a:pPr>
            <a:r>
              <a:rPr kumimoji="0" lang="en-US" sz="1100" b="1" i="0" u="none" strike="noStrike" kern="0" cap="none" spc="0" normalizeH="0" baseline="0" noProof="0" dirty="0">
                <a:ln>
                  <a:noFill/>
                </a:ln>
                <a:solidFill>
                  <a:srgbClr val="002577"/>
                </a:solidFill>
                <a:effectLst/>
                <a:uLnTx/>
                <a:uFillTx/>
                <a:latin typeface="Arial"/>
                <a:cs typeface="Arial"/>
              </a:rPr>
              <a:t>Cost</a:t>
            </a:r>
            <a:r>
              <a:rPr kumimoji="0" lang="en-US" sz="1100" b="1" i="0" u="none" strike="noStrike" kern="0" cap="none" spc="-10"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Sharing:</a:t>
            </a:r>
            <a:r>
              <a:rPr kumimoji="0" lang="en-US" sz="1100" b="1" i="0" u="none" strike="noStrike" kern="0" cap="none" spc="-15" normalizeH="0" baseline="0" noProof="0" dirty="0">
                <a:ln>
                  <a:noFill/>
                </a:ln>
                <a:solidFill>
                  <a:srgbClr val="002577"/>
                </a:solidFill>
                <a:effectLst/>
                <a:uLnTx/>
                <a:uFillTx/>
                <a:latin typeface="Arial"/>
                <a:cs typeface="Arial"/>
              </a:rPr>
              <a:t> </a:t>
            </a:r>
            <a:r>
              <a:rPr kumimoji="0" lang="en-US" sz="1100" b="1" i="0" u="none" strike="noStrike" kern="0" cap="none" spc="0" normalizeH="0" baseline="0" noProof="0" dirty="0">
                <a:ln>
                  <a:noFill/>
                </a:ln>
                <a:solidFill>
                  <a:srgbClr val="002577"/>
                </a:solidFill>
                <a:effectLst/>
                <a:uLnTx/>
                <a:uFillTx/>
                <a:latin typeface="Arial"/>
                <a:cs typeface="Arial"/>
              </a:rPr>
              <a:t>d</a:t>
            </a:r>
            <a:r>
              <a:rPr kumimoji="0" lang="en-US" sz="1100" b="0" i="0" u="none" strike="noStrike" kern="0" cap="none" spc="0" normalizeH="0" baseline="0" noProof="0" dirty="0">
                <a:ln>
                  <a:noFill/>
                </a:ln>
                <a:solidFill>
                  <a:srgbClr val="002577"/>
                </a:solidFill>
                <a:effectLst/>
                <a:uLnTx/>
                <a:uFillTx/>
                <a:latin typeface="Arial"/>
                <a:cs typeface="Arial"/>
              </a:rPr>
              <a:t>eductibles,</a:t>
            </a:r>
            <a:r>
              <a:rPr kumimoji="0" lang="en-US" sz="1100" b="0" i="0" u="none" strike="noStrike" kern="0" cap="none" spc="-4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coinsurance,</a:t>
            </a:r>
            <a:r>
              <a:rPr kumimoji="0" lang="en-US" sz="1100" b="0" i="0" u="none" strike="noStrike" kern="0" cap="none" spc="-4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and</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copays,</a:t>
            </a:r>
            <a:r>
              <a:rPr kumimoji="0" lang="en-US" sz="1100" b="0" i="0" u="none" strike="noStrike" kern="0" cap="none" spc="-2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including</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amounts</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that</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may</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have</a:t>
            </a:r>
            <a:r>
              <a:rPr kumimoji="0" lang="en-US" sz="1100" b="0" i="0" u="none" strike="noStrike" kern="0" cap="none" spc="-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been</a:t>
            </a:r>
            <a:r>
              <a:rPr kumimoji="0" lang="en-US" sz="1100" b="0" i="0" u="none" strike="noStrike" kern="0" cap="none" spc="-1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paid</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through</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a health</a:t>
            </a:r>
            <a:r>
              <a:rPr kumimoji="0" lang="en-US" sz="1100" b="0" i="0" u="none" strike="noStrike" kern="0" cap="none" spc="-20" normalizeH="0" baseline="0" noProof="0" dirty="0">
                <a:ln>
                  <a:noFill/>
                </a:ln>
                <a:solidFill>
                  <a:srgbClr val="002577"/>
                </a:solidFill>
                <a:effectLst/>
                <a:uLnTx/>
                <a:uFillTx/>
                <a:latin typeface="Arial"/>
                <a:cs typeface="Arial"/>
              </a:rPr>
              <a:t> </a:t>
            </a:r>
            <a:r>
              <a:rPr kumimoji="0" lang="en-US" sz="1100" b="0" i="0" u="none" strike="noStrike" kern="0" cap="none" spc="0" normalizeH="0" baseline="0" noProof="0" dirty="0">
                <a:ln>
                  <a:noFill/>
                </a:ln>
                <a:solidFill>
                  <a:srgbClr val="002577"/>
                </a:solidFill>
                <a:effectLst/>
                <a:uLnTx/>
                <a:uFillTx/>
                <a:latin typeface="Arial"/>
                <a:cs typeface="Arial"/>
              </a:rPr>
              <a:t>savings</a:t>
            </a:r>
            <a:r>
              <a:rPr kumimoji="0" lang="en-US" sz="1100" b="0" i="0" u="none" strike="noStrike" kern="0" cap="none" spc="-15" normalizeH="0" baseline="0" noProof="0" dirty="0">
                <a:ln>
                  <a:noFill/>
                </a:ln>
                <a:solidFill>
                  <a:srgbClr val="002577"/>
                </a:solidFill>
                <a:effectLst/>
                <a:uLnTx/>
                <a:uFillTx/>
                <a:latin typeface="Arial"/>
                <a:cs typeface="Arial"/>
              </a:rPr>
              <a:t> </a:t>
            </a:r>
            <a:r>
              <a:rPr kumimoji="0" lang="en-US" sz="1100" b="0" i="0" u="none" strike="noStrike" kern="0" cap="none" spc="-25" normalizeH="0" baseline="0" noProof="0" dirty="0">
                <a:ln>
                  <a:noFill/>
                </a:ln>
                <a:solidFill>
                  <a:srgbClr val="002577"/>
                </a:solidFill>
                <a:effectLst/>
                <a:uLnTx/>
                <a:uFillTx/>
                <a:latin typeface="Arial"/>
                <a:cs typeface="Arial"/>
              </a:rPr>
              <a:t>or </a:t>
            </a:r>
            <a:r>
              <a:rPr kumimoji="0" lang="en-US" sz="1100" b="0" i="0" u="none" strike="noStrike" kern="0" cap="none" spc="0" normalizeH="0" baseline="0" noProof="0" dirty="0">
                <a:ln>
                  <a:noFill/>
                </a:ln>
                <a:solidFill>
                  <a:srgbClr val="002577"/>
                </a:solidFill>
                <a:effectLst/>
                <a:uLnTx/>
                <a:uFillTx/>
                <a:latin typeface="Arial"/>
                <a:cs typeface="Arial"/>
              </a:rPr>
              <a:t>reimbursement</a:t>
            </a:r>
            <a:r>
              <a:rPr kumimoji="0" lang="en-US" sz="1100" b="0" i="0" u="none" strike="noStrike" kern="0" cap="none" spc="-30" normalizeH="0" baseline="0" noProof="0" dirty="0">
                <a:ln>
                  <a:noFill/>
                </a:ln>
                <a:solidFill>
                  <a:srgbClr val="002577"/>
                </a:solidFill>
                <a:effectLst/>
                <a:uLnTx/>
                <a:uFillTx/>
                <a:latin typeface="Arial"/>
                <a:cs typeface="Arial"/>
              </a:rPr>
              <a:t> </a:t>
            </a:r>
            <a:r>
              <a:rPr kumimoji="0" lang="en-US" sz="1100" b="0" i="0" u="none" strike="noStrike" kern="0" cap="none" spc="-10" normalizeH="0" baseline="0" noProof="0" dirty="0">
                <a:ln>
                  <a:noFill/>
                </a:ln>
                <a:solidFill>
                  <a:srgbClr val="002577"/>
                </a:solidFill>
                <a:effectLst/>
                <a:uLnTx/>
                <a:uFillTx/>
                <a:latin typeface="Arial"/>
                <a:cs typeface="Arial"/>
              </a:rPr>
              <a:t>account.</a:t>
            </a:r>
            <a:endParaRPr kumimoji="0" lang="en-US" sz="1100" b="0" i="0" u="none" strike="noStrike" kern="0" cap="none" spc="0" normalizeH="0" baseline="0" noProof="0" dirty="0">
              <a:ln>
                <a:noFill/>
              </a:ln>
              <a:solidFill>
                <a:srgbClr val="002577"/>
              </a:solidFill>
              <a:effectLst/>
              <a:uLnTx/>
              <a:uFillTx/>
              <a:latin typeface="Arial"/>
              <a:cs typeface="Arial"/>
            </a:endParaRPr>
          </a:p>
        </p:txBody>
      </p:sp>
    </p:spTree>
    <p:extLst>
      <p:ext uri="{BB962C8B-B14F-4D97-AF65-F5344CB8AC3E}">
        <p14:creationId xmlns:p14="http://schemas.microsoft.com/office/powerpoint/2010/main" val="52982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820521" y="9755123"/>
            <a:ext cx="6443345" cy="128270"/>
            <a:chOff x="820521" y="9755123"/>
            <a:chExt cx="6443345" cy="128270"/>
          </a:xfrm>
        </p:grpSpPr>
        <p:pic>
          <p:nvPicPr>
            <p:cNvPr id="3" name="object 3"/>
            <p:cNvPicPr/>
            <p:nvPr/>
          </p:nvPicPr>
          <p:blipFill>
            <a:blip r:embed="rId2" cstate="print"/>
            <a:stretch>
              <a:fillRect/>
            </a:stretch>
          </p:blipFill>
          <p:spPr>
            <a:xfrm>
              <a:off x="820521" y="9755123"/>
              <a:ext cx="6157976" cy="128016"/>
            </a:xfrm>
            <a:prstGeom prst="rect">
              <a:avLst/>
            </a:prstGeom>
          </p:spPr>
        </p:pic>
        <p:pic>
          <p:nvPicPr>
            <p:cNvPr id="4" name="object 4"/>
            <p:cNvPicPr/>
            <p:nvPr/>
          </p:nvPicPr>
          <p:blipFill>
            <a:blip r:embed="rId3" cstate="print"/>
            <a:stretch>
              <a:fillRect/>
            </a:stretch>
          </p:blipFill>
          <p:spPr>
            <a:xfrm>
              <a:off x="6929628" y="9755123"/>
              <a:ext cx="179222" cy="128016"/>
            </a:xfrm>
            <a:prstGeom prst="rect">
              <a:avLst/>
            </a:prstGeom>
          </p:spPr>
        </p:pic>
        <p:pic>
          <p:nvPicPr>
            <p:cNvPr id="5" name="object 5"/>
            <p:cNvPicPr/>
            <p:nvPr/>
          </p:nvPicPr>
          <p:blipFill>
            <a:blip r:embed="rId4" cstate="print"/>
            <a:stretch>
              <a:fillRect/>
            </a:stretch>
          </p:blipFill>
          <p:spPr>
            <a:xfrm>
              <a:off x="7063994" y="9755123"/>
              <a:ext cx="199339" cy="128016"/>
            </a:xfrm>
            <a:prstGeom prst="rect">
              <a:avLst/>
            </a:prstGeom>
          </p:spPr>
        </p:pic>
      </p:grpSp>
      <p:sp>
        <p:nvSpPr>
          <p:cNvPr id="6" name="object 6"/>
          <p:cNvSpPr txBox="1"/>
          <p:nvPr/>
        </p:nvSpPr>
        <p:spPr>
          <a:xfrm>
            <a:off x="354279" y="158622"/>
            <a:ext cx="7064375" cy="8493607"/>
          </a:xfrm>
          <a:prstGeom prst="rect">
            <a:avLst/>
          </a:prstGeom>
        </p:spPr>
        <p:txBody>
          <a:bodyPr vert="horz" wrap="square" lIns="0" tIns="12700" rIns="0" bIns="0" rtlCol="0">
            <a:spAutoFit/>
          </a:bodyPr>
          <a:lstStyle/>
          <a:p>
            <a:pPr marL="34290">
              <a:lnSpc>
                <a:spcPct val="100000"/>
              </a:lnSpc>
              <a:spcBef>
                <a:spcPts val="5"/>
              </a:spcBef>
            </a:pPr>
            <a:r>
              <a:rPr sz="1000" b="1" dirty="0">
                <a:solidFill>
                  <a:srgbClr val="002577"/>
                </a:solidFill>
                <a:latin typeface="Arial"/>
                <a:cs typeface="Arial"/>
              </a:rPr>
              <a:t>D3:</a:t>
            </a:r>
            <a:r>
              <a:rPr sz="1000" b="1" spc="-10" dirty="0">
                <a:solidFill>
                  <a:srgbClr val="002577"/>
                </a:solidFill>
                <a:latin typeface="Arial"/>
                <a:cs typeface="Arial"/>
              </a:rPr>
              <a:t> </a:t>
            </a:r>
            <a:r>
              <a:rPr sz="1000" b="1" dirty="0">
                <a:solidFill>
                  <a:srgbClr val="002577"/>
                </a:solidFill>
                <a:latin typeface="Arial"/>
                <a:cs typeface="Arial"/>
              </a:rPr>
              <a:t>Top</a:t>
            </a:r>
            <a:r>
              <a:rPr sz="1000" b="1" spc="-15" dirty="0">
                <a:solidFill>
                  <a:srgbClr val="002577"/>
                </a:solidFill>
                <a:latin typeface="Arial"/>
                <a:cs typeface="Arial"/>
              </a:rPr>
              <a:t> </a:t>
            </a:r>
            <a:r>
              <a:rPr sz="1000" b="1" dirty="0">
                <a:solidFill>
                  <a:srgbClr val="002577"/>
                </a:solidFill>
                <a:latin typeface="Arial"/>
                <a:cs typeface="Arial"/>
              </a:rPr>
              <a:t>50</a:t>
            </a:r>
            <a:r>
              <a:rPr sz="1000" b="1" spc="-15" dirty="0">
                <a:solidFill>
                  <a:srgbClr val="002577"/>
                </a:solidFill>
                <a:latin typeface="Arial"/>
                <a:cs typeface="Arial"/>
              </a:rPr>
              <a:t> </a:t>
            </a:r>
            <a:r>
              <a:rPr sz="1000" b="1" dirty="0">
                <a:solidFill>
                  <a:srgbClr val="002577"/>
                </a:solidFill>
                <a:latin typeface="Arial"/>
                <a:cs typeface="Arial"/>
              </a:rPr>
              <a:t>Most</a:t>
            </a:r>
            <a:r>
              <a:rPr sz="1000" b="1" spc="-15" dirty="0">
                <a:solidFill>
                  <a:srgbClr val="002577"/>
                </a:solidFill>
                <a:latin typeface="Arial"/>
                <a:cs typeface="Arial"/>
              </a:rPr>
              <a:t> </a:t>
            </a:r>
            <a:r>
              <a:rPr sz="1000" b="1" dirty="0">
                <a:solidFill>
                  <a:srgbClr val="002577"/>
                </a:solidFill>
                <a:latin typeface="Arial"/>
                <a:cs typeface="Arial"/>
              </a:rPr>
              <a:t>Frequent</a:t>
            </a:r>
            <a:r>
              <a:rPr sz="1000" b="1" spc="-15" dirty="0">
                <a:solidFill>
                  <a:srgbClr val="002577"/>
                </a:solidFill>
                <a:latin typeface="Arial"/>
                <a:cs typeface="Arial"/>
              </a:rPr>
              <a:t> </a:t>
            </a:r>
            <a:r>
              <a:rPr sz="1000" b="1" dirty="0">
                <a:solidFill>
                  <a:srgbClr val="002577"/>
                </a:solidFill>
                <a:latin typeface="Arial"/>
                <a:cs typeface="Arial"/>
              </a:rPr>
              <a:t>Brand</a:t>
            </a:r>
            <a:r>
              <a:rPr sz="1000" b="1" spc="-15" dirty="0">
                <a:solidFill>
                  <a:srgbClr val="002577"/>
                </a:solidFill>
                <a:latin typeface="Arial"/>
                <a:cs typeface="Arial"/>
              </a:rPr>
              <a:t> </a:t>
            </a:r>
            <a:r>
              <a:rPr sz="1000" b="1" spc="-10" dirty="0">
                <a:solidFill>
                  <a:srgbClr val="002577"/>
                </a:solidFill>
                <a:latin typeface="Arial"/>
                <a:cs typeface="Arial"/>
              </a:rPr>
              <a:t>Drugs</a:t>
            </a:r>
            <a:endParaRPr sz="1000" dirty="0">
              <a:latin typeface="Arial"/>
              <a:cs typeface="Arial"/>
            </a:endParaRPr>
          </a:p>
          <a:p>
            <a:pPr marL="34290" marR="99060">
              <a:lnSpc>
                <a:spcPct val="100000"/>
              </a:lnSpc>
              <a:spcBef>
                <a:spcPts val="204"/>
              </a:spcBef>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RxDC</a:t>
            </a:r>
            <a:r>
              <a:rPr sz="1000" spc="10" dirty="0">
                <a:solidFill>
                  <a:srgbClr val="002577"/>
                </a:solidFill>
                <a:latin typeface="Arial"/>
                <a:cs typeface="Arial"/>
              </a:rPr>
              <a:t> </a:t>
            </a:r>
            <a:r>
              <a:rPr sz="1000" dirty="0">
                <a:solidFill>
                  <a:srgbClr val="002577"/>
                </a:solidFill>
                <a:latin typeface="Arial"/>
                <a:cs typeface="Arial"/>
              </a:rPr>
              <a:t>brand</a:t>
            </a:r>
            <a:r>
              <a:rPr sz="1000" spc="-5" dirty="0">
                <a:solidFill>
                  <a:srgbClr val="002577"/>
                </a:solidFill>
                <a:latin typeface="Arial"/>
                <a:cs typeface="Arial"/>
              </a:rPr>
              <a:t> </a:t>
            </a:r>
            <a:r>
              <a:rPr sz="1000" dirty="0">
                <a:solidFill>
                  <a:srgbClr val="002577"/>
                </a:solidFill>
                <a:latin typeface="Arial"/>
                <a:cs typeface="Arial"/>
              </a:rPr>
              <a:t>name</a:t>
            </a:r>
            <a:r>
              <a:rPr sz="1000" spc="-20"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calculate</a:t>
            </a:r>
            <a:r>
              <a:rPr sz="1000" spc="-2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dirty="0">
                <a:solidFill>
                  <a:srgbClr val="002577"/>
                </a:solidFill>
                <a:latin typeface="Arial"/>
                <a:cs typeface="Arial"/>
              </a:rPr>
              <a:t>number</a:t>
            </a:r>
            <a:r>
              <a:rPr sz="1000" spc="-20"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paid</a:t>
            </a:r>
            <a:r>
              <a:rPr sz="1000" spc="-20" dirty="0">
                <a:solidFill>
                  <a:srgbClr val="002577"/>
                </a:solidFill>
                <a:latin typeface="Arial"/>
                <a:cs typeface="Arial"/>
              </a:rPr>
              <a:t> </a:t>
            </a:r>
            <a:r>
              <a:rPr sz="1000" dirty="0">
                <a:solidFill>
                  <a:srgbClr val="002577"/>
                </a:solidFill>
                <a:latin typeface="Arial"/>
                <a:cs typeface="Arial"/>
              </a:rPr>
              <a:t>claims</a:t>
            </a:r>
            <a:r>
              <a:rPr sz="1000" spc="-2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0" dirty="0">
                <a:solidFill>
                  <a:srgbClr val="002577"/>
                </a:solidFill>
                <a:latin typeface="Arial"/>
                <a:cs typeface="Arial"/>
              </a:rPr>
              <a:t> </a:t>
            </a:r>
            <a:r>
              <a:rPr sz="1000" dirty="0">
                <a:solidFill>
                  <a:srgbClr val="002577"/>
                </a:solidFill>
                <a:latin typeface="Arial"/>
                <a:cs typeface="Arial"/>
              </a:rPr>
              <a:t>by</a:t>
            </a:r>
            <a:r>
              <a:rPr sz="1000" spc="-10" dirty="0">
                <a:solidFill>
                  <a:srgbClr val="002577"/>
                </a:solidFill>
                <a:latin typeface="Arial"/>
                <a:cs typeface="Arial"/>
              </a:rPr>
              <a:t> </a:t>
            </a:r>
            <a:r>
              <a:rPr sz="1000" dirty="0">
                <a:solidFill>
                  <a:srgbClr val="002577"/>
                </a:solidFill>
                <a:latin typeface="Arial"/>
                <a:cs typeface="Arial"/>
              </a:rPr>
              <a:t>adding</a:t>
            </a:r>
            <a:r>
              <a:rPr sz="1000" spc="-1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number</a:t>
            </a:r>
            <a:r>
              <a:rPr sz="1000" spc="-20" dirty="0">
                <a:solidFill>
                  <a:srgbClr val="002577"/>
                </a:solidFill>
                <a:latin typeface="Arial"/>
                <a:cs typeface="Arial"/>
              </a:rPr>
              <a:t> </a:t>
            </a:r>
            <a:r>
              <a:rPr sz="1000" dirty="0">
                <a:solidFill>
                  <a:srgbClr val="002577"/>
                </a:solidFill>
                <a:latin typeface="Arial"/>
                <a:cs typeface="Arial"/>
              </a:rPr>
              <a:t>of</a:t>
            </a:r>
            <a:r>
              <a:rPr sz="1000" spc="-10" dirty="0">
                <a:solidFill>
                  <a:srgbClr val="002577"/>
                </a:solidFill>
                <a:latin typeface="Arial"/>
                <a:cs typeface="Arial"/>
              </a:rPr>
              <a:t> </a:t>
            </a:r>
            <a:r>
              <a:rPr sz="1000" dirty="0">
                <a:solidFill>
                  <a:srgbClr val="002577"/>
                </a:solidFill>
                <a:latin typeface="Arial"/>
                <a:cs typeface="Arial"/>
              </a:rPr>
              <a:t>paid</a:t>
            </a:r>
            <a:r>
              <a:rPr sz="1000" spc="-5" dirty="0">
                <a:solidFill>
                  <a:srgbClr val="002577"/>
                </a:solidFill>
                <a:latin typeface="Arial"/>
                <a:cs typeface="Arial"/>
              </a:rPr>
              <a:t> </a:t>
            </a:r>
            <a:r>
              <a:rPr sz="1000" dirty="0">
                <a:solidFill>
                  <a:srgbClr val="002577"/>
                </a:solidFill>
                <a:latin typeface="Arial"/>
                <a:cs typeface="Arial"/>
              </a:rPr>
              <a:t>claims</a:t>
            </a:r>
            <a:r>
              <a:rPr sz="1000" spc="-25" dirty="0">
                <a:solidFill>
                  <a:srgbClr val="002577"/>
                </a:solidFill>
                <a:latin typeface="Arial"/>
                <a:cs typeface="Arial"/>
              </a:rPr>
              <a:t> for </a:t>
            </a:r>
            <a:r>
              <a:rPr sz="1000" dirty="0">
                <a:solidFill>
                  <a:srgbClr val="002577"/>
                </a:solidFill>
                <a:latin typeface="Arial"/>
                <a:cs typeface="Arial"/>
              </a:rPr>
              <a:t>every</a:t>
            </a:r>
            <a:r>
              <a:rPr sz="1000" spc="-20" dirty="0">
                <a:solidFill>
                  <a:srgbClr val="002577"/>
                </a:solidFill>
                <a:latin typeface="Arial"/>
                <a:cs typeface="Arial"/>
              </a:rPr>
              <a:t> </a:t>
            </a:r>
            <a:r>
              <a:rPr sz="1000" dirty="0">
                <a:solidFill>
                  <a:srgbClr val="002577"/>
                </a:solidFill>
                <a:latin typeface="Arial"/>
                <a:cs typeface="Arial"/>
              </a:rPr>
              <a:t>NDC</a:t>
            </a:r>
            <a:r>
              <a:rPr sz="1000" spc="-15" dirty="0">
                <a:solidFill>
                  <a:srgbClr val="002577"/>
                </a:solidFill>
                <a:latin typeface="Arial"/>
                <a:cs typeface="Arial"/>
              </a:rPr>
              <a:t> </a:t>
            </a:r>
            <a:r>
              <a:rPr sz="1000" dirty="0">
                <a:solidFill>
                  <a:srgbClr val="002577"/>
                </a:solidFill>
                <a:latin typeface="Arial"/>
                <a:cs typeface="Arial"/>
              </a:rPr>
              <a:t>associated</a:t>
            </a:r>
            <a:r>
              <a:rPr sz="1000" spc="-45" dirty="0">
                <a:solidFill>
                  <a:srgbClr val="002577"/>
                </a:solidFill>
                <a:latin typeface="Arial"/>
                <a:cs typeface="Arial"/>
              </a:rPr>
              <a:t> </a:t>
            </a:r>
            <a:r>
              <a:rPr sz="1000" dirty="0">
                <a:solidFill>
                  <a:srgbClr val="002577"/>
                </a:solidFill>
                <a:latin typeface="Arial"/>
                <a:cs typeface="Arial"/>
              </a:rPr>
              <a:t>with</a:t>
            </a:r>
            <a:r>
              <a:rPr sz="1000" spc="-10" dirty="0">
                <a:solidFill>
                  <a:srgbClr val="002577"/>
                </a:solidFill>
                <a:latin typeface="Arial"/>
                <a:cs typeface="Arial"/>
              </a:rPr>
              <a:t> </a:t>
            </a:r>
            <a:r>
              <a:rPr sz="1000" dirty="0">
                <a:solidFill>
                  <a:srgbClr val="002577"/>
                </a:solidFill>
                <a:latin typeface="Arial"/>
                <a:cs typeface="Arial"/>
              </a:rPr>
              <a:t>the</a:t>
            </a:r>
            <a:r>
              <a:rPr sz="1000" spc="-20" dirty="0">
                <a:solidFill>
                  <a:srgbClr val="002577"/>
                </a:solidFill>
                <a:latin typeface="Arial"/>
                <a:cs typeface="Arial"/>
              </a:rPr>
              <a:t> </a:t>
            </a:r>
            <a:r>
              <a:rPr sz="1000" dirty="0">
                <a:solidFill>
                  <a:srgbClr val="002577"/>
                </a:solidFill>
                <a:latin typeface="Arial"/>
                <a:cs typeface="Arial"/>
              </a:rPr>
              <a:t>RxDC</a:t>
            </a:r>
            <a:r>
              <a:rPr sz="1000" spc="10" dirty="0">
                <a:solidFill>
                  <a:srgbClr val="002577"/>
                </a:solidFill>
                <a:latin typeface="Arial"/>
                <a:cs typeface="Arial"/>
              </a:rPr>
              <a:t> </a:t>
            </a:r>
            <a:r>
              <a:rPr sz="1000" dirty="0">
                <a:solidFill>
                  <a:srgbClr val="002577"/>
                </a:solidFill>
                <a:latin typeface="Arial"/>
                <a:cs typeface="Arial"/>
              </a:rPr>
              <a:t>brand</a:t>
            </a:r>
            <a:r>
              <a:rPr sz="1000" spc="-25" dirty="0">
                <a:solidFill>
                  <a:srgbClr val="002577"/>
                </a:solidFill>
                <a:latin typeface="Arial"/>
                <a:cs typeface="Arial"/>
              </a:rPr>
              <a:t> </a:t>
            </a:r>
            <a:r>
              <a:rPr sz="1000" dirty="0">
                <a:solidFill>
                  <a:srgbClr val="002577"/>
                </a:solidFill>
                <a:latin typeface="Arial"/>
                <a:cs typeface="Arial"/>
              </a:rPr>
              <a:t>drug</a:t>
            </a:r>
            <a:r>
              <a:rPr sz="1000" spc="-20" dirty="0">
                <a:solidFill>
                  <a:srgbClr val="002577"/>
                </a:solidFill>
                <a:latin typeface="Arial"/>
                <a:cs typeface="Arial"/>
              </a:rPr>
              <a:t> name.</a:t>
            </a:r>
            <a:endParaRPr sz="1000" dirty="0">
              <a:latin typeface="Arial"/>
              <a:cs typeface="Arial"/>
            </a:endParaRPr>
          </a:p>
          <a:p>
            <a:pPr marL="206375" indent="-172720">
              <a:lnSpc>
                <a:spcPct val="100000"/>
              </a:lnSpc>
              <a:spcBef>
                <a:spcPts val="190"/>
              </a:spcBef>
              <a:buSzPct val="133333"/>
              <a:buChar char="•"/>
              <a:tabLst>
                <a:tab pos="207010" algn="l"/>
              </a:tabLst>
            </a:pPr>
            <a:r>
              <a:rPr sz="1000" dirty="0">
                <a:solidFill>
                  <a:srgbClr val="002577"/>
                </a:solidFill>
                <a:latin typeface="Arial"/>
                <a:cs typeface="Arial"/>
              </a:rPr>
              <a:t>CMS</a:t>
            </a:r>
            <a:r>
              <a:rPr sz="1000" spc="5"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indicate</a:t>
            </a:r>
            <a:r>
              <a:rPr sz="1000" spc="-25" dirty="0">
                <a:solidFill>
                  <a:srgbClr val="002577"/>
                </a:solidFill>
                <a:latin typeface="Arial"/>
                <a:cs typeface="Arial"/>
              </a:rPr>
              <a:t> </a:t>
            </a:r>
            <a:r>
              <a:rPr sz="1000" dirty="0">
                <a:solidFill>
                  <a:srgbClr val="002577"/>
                </a:solidFill>
                <a:latin typeface="Arial"/>
                <a:cs typeface="Arial"/>
              </a:rPr>
              <a:t>which</a:t>
            </a:r>
            <a:r>
              <a:rPr sz="1000" spc="-15" dirty="0">
                <a:solidFill>
                  <a:srgbClr val="002577"/>
                </a:solidFill>
                <a:latin typeface="Arial"/>
                <a:cs typeface="Arial"/>
              </a:rPr>
              <a:t> </a:t>
            </a:r>
            <a:r>
              <a:rPr sz="1000" dirty="0">
                <a:solidFill>
                  <a:srgbClr val="002577"/>
                </a:solidFill>
                <a:latin typeface="Arial"/>
                <a:cs typeface="Arial"/>
              </a:rPr>
              <a:t>drugs</a:t>
            </a:r>
            <a:r>
              <a:rPr sz="1000" spc="-20" dirty="0">
                <a:solidFill>
                  <a:srgbClr val="002577"/>
                </a:solidFill>
                <a:latin typeface="Arial"/>
                <a:cs typeface="Arial"/>
              </a:rPr>
              <a:t> </a:t>
            </a:r>
            <a:r>
              <a:rPr sz="1000" dirty="0">
                <a:solidFill>
                  <a:srgbClr val="002577"/>
                </a:solidFill>
                <a:latin typeface="Arial"/>
                <a:cs typeface="Arial"/>
              </a:rPr>
              <a:t>are</a:t>
            </a:r>
            <a:r>
              <a:rPr sz="1000" spc="-5" dirty="0">
                <a:solidFill>
                  <a:srgbClr val="002577"/>
                </a:solidFill>
                <a:latin typeface="Arial"/>
                <a:cs typeface="Arial"/>
              </a:rPr>
              <a:t> </a:t>
            </a:r>
            <a:r>
              <a:rPr sz="1000" dirty="0">
                <a:solidFill>
                  <a:srgbClr val="002577"/>
                </a:solidFill>
                <a:latin typeface="Arial"/>
                <a:cs typeface="Arial"/>
              </a:rPr>
              <a:t>considered</a:t>
            </a:r>
            <a:r>
              <a:rPr sz="1000" spc="-50" dirty="0">
                <a:solidFill>
                  <a:srgbClr val="002577"/>
                </a:solidFill>
                <a:latin typeface="Arial"/>
                <a:cs typeface="Arial"/>
              </a:rPr>
              <a:t> </a:t>
            </a:r>
            <a:r>
              <a:rPr sz="1000" dirty="0">
                <a:solidFill>
                  <a:srgbClr val="002577"/>
                </a:solidFill>
                <a:latin typeface="Arial"/>
                <a:cs typeface="Arial"/>
              </a:rPr>
              <a:t>brand</a:t>
            </a:r>
            <a:r>
              <a:rPr sz="1000" spc="-15" dirty="0">
                <a:solidFill>
                  <a:srgbClr val="002577"/>
                </a:solidFill>
                <a:latin typeface="Arial"/>
                <a:cs typeface="Arial"/>
              </a:rPr>
              <a:t> </a:t>
            </a:r>
            <a:r>
              <a:rPr sz="1000" dirty="0">
                <a:solidFill>
                  <a:srgbClr val="002577"/>
                </a:solidFill>
                <a:latin typeface="Arial"/>
                <a:cs typeface="Arial"/>
              </a:rPr>
              <a:t>name</a:t>
            </a:r>
            <a:r>
              <a:rPr sz="1000" spc="-20" dirty="0">
                <a:solidFill>
                  <a:srgbClr val="002577"/>
                </a:solidFill>
                <a:latin typeface="Arial"/>
                <a:cs typeface="Arial"/>
              </a:rPr>
              <a:t> </a:t>
            </a:r>
            <a:r>
              <a:rPr sz="1000" spc="-10" dirty="0">
                <a:solidFill>
                  <a:srgbClr val="002577"/>
                </a:solidFill>
                <a:latin typeface="Arial"/>
                <a:cs typeface="Arial"/>
              </a:rPr>
              <a:t>drugs.</a:t>
            </a:r>
            <a:endParaRPr sz="1000" dirty="0">
              <a:latin typeface="Arial"/>
              <a:cs typeface="Arial"/>
            </a:endParaRPr>
          </a:p>
          <a:p>
            <a:pPr marL="206375" indent="-172720">
              <a:lnSpc>
                <a:spcPct val="100000"/>
              </a:lnSpc>
              <a:spcBef>
                <a:spcPts val="204"/>
              </a:spcBef>
              <a:buSzPct val="133333"/>
              <a:buChar char="•"/>
              <a:tabLst>
                <a:tab pos="207010" algn="l"/>
              </a:tabLst>
            </a:pPr>
            <a:r>
              <a:rPr sz="1000" dirty="0">
                <a:solidFill>
                  <a:srgbClr val="002577"/>
                </a:solidFill>
                <a:latin typeface="Arial"/>
                <a:cs typeface="Arial"/>
              </a:rPr>
              <a:t>Rank</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drugs</a:t>
            </a:r>
            <a:r>
              <a:rPr sz="1000" spc="-15" dirty="0">
                <a:solidFill>
                  <a:srgbClr val="002577"/>
                </a:solidFill>
                <a:latin typeface="Arial"/>
                <a:cs typeface="Arial"/>
              </a:rPr>
              <a:t> </a:t>
            </a:r>
            <a:r>
              <a:rPr sz="1000" dirty="0">
                <a:solidFill>
                  <a:srgbClr val="002577"/>
                </a:solidFill>
                <a:latin typeface="Arial"/>
                <a:cs typeface="Arial"/>
              </a:rPr>
              <a:t>in</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30" dirty="0">
                <a:solidFill>
                  <a:srgbClr val="002577"/>
                </a:solidFill>
                <a:latin typeface="Arial"/>
                <a:cs typeface="Arial"/>
              </a:rPr>
              <a:t> </a:t>
            </a:r>
            <a:r>
              <a:rPr sz="1000" dirty="0">
                <a:solidFill>
                  <a:srgbClr val="002577"/>
                </a:solidFill>
                <a:latin typeface="Arial"/>
                <a:cs typeface="Arial"/>
              </a:rPr>
              <a:t>according</a:t>
            </a:r>
            <a:r>
              <a:rPr sz="1000" spc="-30" dirty="0">
                <a:solidFill>
                  <a:srgbClr val="002577"/>
                </a:solidFill>
                <a:latin typeface="Arial"/>
                <a:cs typeface="Arial"/>
              </a:rPr>
              <a:t> </a:t>
            </a:r>
            <a:r>
              <a:rPr sz="1000" dirty="0">
                <a:solidFill>
                  <a:srgbClr val="002577"/>
                </a:solidFill>
                <a:latin typeface="Arial"/>
                <a:cs typeface="Arial"/>
              </a:rPr>
              <a:t>to</a:t>
            </a:r>
            <a:r>
              <a:rPr sz="1000" spc="-10" dirty="0">
                <a:solidFill>
                  <a:srgbClr val="002577"/>
                </a:solidFill>
                <a:latin typeface="Arial"/>
                <a:cs typeface="Arial"/>
              </a:rPr>
              <a:t> </a:t>
            </a:r>
            <a:r>
              <a:rPr sz="1000" dirty="0">
                <a:solidFill>
                  <a:srgbClr val="002577"/>
                </a:solidFill>
                <a:latin typeface="Arial"/>
                <a:cs typeface="Arial"/>
              </a:rPr>
              <a:t>number</a:t>
            </a:r>
            <a:r>
              <a:rPr sz="1000" spc="-20"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paid</a:t>
            </a:r>
            <a:r>
              <a:rPr sz="1000" spc="-15" dirty="0">
                <a:solidFill>
                  <a:srgbClr val="002577"/>
                </a:solidFill>
                <a:latin typeface="Arial"/>
                <a:cs typeface="Arial"/>
              </a:rPr>
              <a:t> </a:t>
            </a:r>
            <a:r>
              <a:rPr sz="1000" dirty="0">
                <a:solidFill>
                  <a:srgbClr val="002577"/>
                </a:solidFill>
                <a:latin typeface="Arial"/>
                <a:cs typeface="Arial"/>
              </a:rPr>
              <a:t>claims,</a:t>
            </a:r>
            <a:r>
              <a:rPr sz="1000" spc="-35" dirty="0">
                <a:solidFill>
                  <a:srgbClr val="002577"/>
                </a:solidFill>
                <a:latin typeface="Arial"/>
                <a:cs typeface="Arial"/>
              </a:rPr>
              <a:t> </a:t>
            </a:r>
            <a:r>
              <a:rPr sz="1000" dirty="0">
                <a:solidFill>
                  <a:srgbClr val="002577"/>
                </a:solidFill>
                <a:latin typeface="Arial"/>
                <a:cs typeface="Arial"/>
              </a:rPr>
              <a:t>sorted</a:t>
            </a:r>
            <a:r>
              <a:rPr sz="1000" spc="-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descending</a:t>
            </a:r>
            <a:r>
              <a:rPr sz="1000" spc="-30" dirty="0">
                <a:solidFill>
                  <a:srgbClr val="002577"/>
                </a:solidFill>
                <a:latin typeface="Arial"/>
                <a:cs typeface="Arial"/>
              </a:rPr>
              <a:t> </a:t>
            </a:r>
            <a:r>
              <a:rPr sz="1000" spc="-10" dirty="0">
                <a:solidFill>
                  <a:srgbClr val="002577"/>
                </a:solidFill>
                <a:latin typeface="Arial"/>
                <a:cs typeface="Arial"/>
              </a:rPr>
              <a:t>order.</a:t>
            </a:r>
            <a:endParaRPr sz="1000" dirty="0">
              <a:latin typeface="Arial"/>
              <a:cs typeface="Arial"/>
            </a:endParaRPr>
          </a:p>
          <a:p>
            <a:pPr marL="206375" indent="-172720">
              <a:lnSpc>
                <a:spcPct val="100000"/>
              </a:lnSpc>
              <a:spcBef>
                <a:spcPts val="204"/>
              </a:spcBef>
              <a:buSzPct val="133333"/>
              <a:buChar char="•"/>
              <a:tabLst>
                <a:tab pos="207010" algn="l"/>
              </a:tabLst>
            </a:pPr>
            <a:r>
              <a:rPr sz="1000" dirty="0">
                <a:solidFill>
                  <a:srgbClr val="002577"/>
                </a:solidFill>
                <a:latin typeface="Arial"/>
                <a:cs typeface="Arial"/>
              </a:rPr>
              <a:t>Identify</a:t>
            </a:r>
            <a:r>
              <a:rPr sz="1000" spc="-4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50 brand</a:t>
            </a:r>
            <a:r>
              <a:rPr sz="1000" spc="-20" dirty="0">
                <a:solidFill>
                  <a:srgbClr val="002577"/>
                </a:solidFill>
                <a:latin typeface="Arial"/>
                <a:cs typeface="Arial"/>
              </a:rPr>
              <a:t> </a:t>
            </a:r>
            <a:r>
              <a:rPr sz="1000" dirty="0">
                <a:solidFill>
                  <a:srgbClr val="002577"/>
                </a:solidFill>
                <a:latin typeface="Arial"/>
                <a:cs typeface="Arial"/>
              </a:rPr>
              <a:t>name</a:t>
            </a:r>
            <a:r>
              <a:rPr sz="1000" spc="-20" dirty="0">
                <a:solidFill>
                  <a:srgbClr val="002577"/>
                </a:solidFill>
                <a:latin typeface="Arial"/>
                <a:cs typeface="Arial"/>
              </a:rPr>
              <a:t> </a:t>
            </a:r>
            <a:r>
              <a:rPr sz="1000" dirty="0">
                <a:solidFill>
                  <a:srgbClr val="002577"/>
                </a:solidFill>
                <a:latin typeface="Arial"/>
                <a:cs typeface="Arial"/>
              </a:rPr>
              <a:t>drugs</a:t>
            </a:r>
            <a:r>
              <a:rPr sz="1000" spc="-5" dirty="0">
                <a:solidFill>
                  <a:srgbClr val="002577"/>
                </a:solidFill>
                <a:latin typeface="Arial"/>
                <a:cs typeface="Arial"/>
              </a:rPr>
              <a:t> </a:t>
            </a:r>
            <a:r>
              <a:rPr sz="1000" dirty="0">
                <a:solidFill>
                  <a:srgbClr val="002577"/>
                </a:solidFill>
                <a:latin typeface="Arial"/>
                <a:cs typeface="Arial"/>
              </a:rPr>
              <a:t>with the</a:t>
            </a:r>
            <a:r>
              <a:rPr sz="1000" spc="-10" dirty="0">
                <a:solidFill>
                  <a:srgbClr val="002577"/>
                </a:solidFill>
                <a:latin typeface="Arial"/>
                <a:cs typeface="Arial"/>
              </a:rPr>
              <a:t> </a:t>
            </a:r>
            <a:r>
              <a:rPr sz="1000" dirty="0">
                <a:solidFill>
                  <a:srgbClr val="002577"/>
                </a:solidFill>
                <a:latin typeface="Arial"/>
                <a:cs typeface="Arial"/>
              </a:rPr>
              <a:t>highest</a:t>
            </a:r>
            <a:r>
              <a:rPr sz="1000" spc="-25" dirty="0">
                <a:solidFill>
                  <a:srgbClr val="002577"/>
                </a:solidFill>
                <a:latin typeface="Arial"/>
                <a:cs typeface="Arial"/>
              </a:rPr>
              <a:t> </a:t>
            </a:r>
            <a:r>
              <a:rPr sz="1000" dirty="0">
                <a:solidFill>
                  <a:srgbClr val="002577"/>
                </a:solidFill>
                <a:latin typeface="Arial"/>
                <a:cs typeface="Arial"/>
              </a:rPr>
              <a:t>number</a:t>
            </a:r>
            <a:r>
              <a:rPr sz="1000" spc="-25" dirty="0">
                <a:solidFill>
                  <a:srgbClr val="002577"/>
                </a:solidFill>
                <a:latin typeface="Arial"/>
                <a:cs typeface="Arial"/>
              </a:rPr>
              <a:t> </a:t>
            </a:r>
            <a:r>
              <a:rPr sz="1000" dirty="0">
                <a:solidFill>
                  <a:srgbClr val="002577"/>
                </a:solidFill>
                <a:latin typeface="Arial"/>
                <a:cs typeface="Arial"/>
              </a:rPr>
              <a:t>of</a:t>
            </a:r>
            <a:r>
              <a:rPr sz="1000" spc="-10" dirty="0">
                <a:solidFill>
                  <a:srgbClr val="002577"/>
                </a:solidFill>
                <a:latin typeface="Arial"/>
                <a:cs typeface="Arial"/>
              </a:rPr>
              <a:t> </a:t>
            </a:r>
            <a:r>
              <a:rPr sz="1000" dirty="0">
                <a:solidFill>
                  <a:srgbClr val="002577"/>
                </a:solidFill>
                <a:latin typeface="Arial"/>
                <a:cs typeface="Arial"/>
              </a:rPr>
              <a:t>paid</a:t>
            </a:r>
            <a:r>
              <a:rPr sz="1000" spc="-20" dirty="0">
                <a:solidFill>
                  <a:srgbClr val="002577"/>
                </a:solidFill>
                <a:latin typeface="Arial"/>
                <a:cs typeface="Arial"/>
              </a:rPr>
              <a:t> </a:t>
            </a:r>
            <a:r>
              <a:rPr sz="1000" spc="-10" dirty="0">
                <a:solidFill>
                  <a:srgbClr val="002577"/>
                </a:solidFill>
                <a:latin typeface="Arial"/>
                <a:cs typeface="Arial"/>
              </a:rPr>
              <a:t>claims.</a:t>
            </a:r>
            <a:endParaRPr sz="1000" dirty="0">
              <a:latin typeface="Arial"/>
              <a:cs typeface="Arial"/>
            </a:endParaRPr>
          </a:p>
          <a:p>
            <a:pPr marL="206375" indent="-172720">
              <a:lnSpc>
                <a:spcPct val="100000"/>
              </a:lnSpc>
              <a:spcBef>
                <a:spcPts val="190"/>
              </a:spcBef>
              <a:buSzPct val="133333"/>
              <a:buChar char="•"/>
              <a:tabLst>
                <a:tab pos="207010" algn="l"/>
              </a:tabLst>
            </a:pPr>
            <a:r>
              <a:rPr sz="1000" dirty="0">
                <a:solidFill>
                  <a:srgbClr val="002577"/>
                </a:solidFill>
                <a:latin typeface="Arial"/>
                <a:cs typeface="Arial"/>
              </a:rPr>
              <a:t>Create</a:t>
            </a:r>
            <a:r>
              <a:rPr sz="1000" spc="-20"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table</a:t>
            </a:r>
            <a:r>
              <a:rPr sz="1000" spc="-10" dirty="0">
                <a:solidFill>
                  <a:srgbClr val="002577"/>
                </a:solidFill>
                <a:latin typeface="Arial"/>
                <a:cs typeface="Arial"/>
              </a:rPr>
              <a:t> </a:t>
            </a:r>
            <a:r>
              <a:rPr sz="1000" dirty="0">
                <a:solidFill>
                  <a:srgbClr val="002577"/>
                </a:solidFill>
                <a:latin typeface="Arial"/>
                <a:cs typeface="Arial"/>
              </a:rPr>
              <a:t>with the</a:t>
            </a:r>
            <a:r>
              <a:rPr sz="1000" spc="-10" dirty="0">
                <a:solidFill>
                  <a:srgbClr val="002577"/>
                </a:solidFill>
                <a:latin typeface="Arial"/>
                <a:cs typeface="Arial"/>
              </a:rPr>
              <a:t> </a:t>
            </a:r>
            <a:r>
              <a:rPr sz="1000" dirty="0">
                <a:solidFill>
                  <a:srgbClr val="002577"/>
                </a:solidFill>
                <a:latin typeface="Arial"/>
                <a:cs typeface="Arial"/>
              </a:rPr>
              <a:t>top</a:t>
            </a:r>
            <a:r>
              <a:rPr sz="1000" spc="-10" dirty="0">
                <a:solidFill>
                  <a:srgbClr val="002577"/>
                </a:solidFill>
                <a:latin typeface="Arial"/>
                <a:cs typeface="Arial"/>
              </a:rPr>
              <a:t> </a:t>
            </a:r>
            <a:r>
              <a:rPr sz="1000" dirty="0">
                <a:solidFill>
                  <a:srgbClr val="002577"/>
                </a:solidFill>
                <a:latin typeface="Arial"/>
                <a:cs typeface="Arial"/>
              </a:rPr>
              <a:t>50</a:t>
            </a:r>
            <a:r>
              <a:rPr sz="1000" spc="-10" dirty="0">
                <a:solidFill>
                  <a:srgbClr val="002577"/>
                </a:solidFill>
                <a:latin typeface="Arial"/>
                <a:cs typeface="Arial"/>
              </a:rPr>
              <a:t> </a:t>
            </a:r>
            <a:r>
              <a:rPr sz="1000" dirty="0">
                <a:solidFill>
                  <a:srgbClr val="002577"/>
                </a:solidFill>
                <a:latin typeface="Arial"/>
                <a:cs typeface="Arial"/>
              </a:rPr>
              <a:t>drugs</a:t>
            </a:r>
            <a:r>
              <a:rPr sz="1000" spc="-20"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include</a:t>
            </a:r>
            <a:r>
              <a:rPr sz="1000" spc="-20"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row</a:t>
            </a:r>
            <a:r>
              <a:rPr sz="1000" spc="-5" dirty="0">
                <a:solidFill>
                  <a:srgbClr val="002577"/>
                </a:solidFill>
                <a:latin typeface="Arial"/>
                <a:cs typeface="Arial"/>
              </a:rPr>
              <a:t> </a:t>
            </a: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every</a:t>
            </a:r>
            <a:r>
              <a:rPr sz="1000" spc="-10" dirty="0">
                <a:solidFill>
                  <a:srgbClr val="002577"/>
                </a:solidFill>
                <a:latin typeface="Arial"/>
                <a:cs typeface="Arial"/>
              </a:rPr>
              <a:t> </a:t>
            </a:r>
            <a:r>
              <a:rPr sz="1000" dirty="0">
                <a:solidFill>
                  <a:srgbClr val="002577"/>
                </a:solidFill>
                <a:latin typeface="Arial"/>
                <a:cs typeface="Arial"/>
              </a:rPr>
              <a:t>state,</a:t>
            </a:r>
            <a:r>
              <a:rPr sz="1000" spc="-25"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20" dirty="0">
                <a:solidFill>
                  <a:srgbClr val="002577"/>
                </a:solidFill>
                <a:latin typeface="Arial"/>
                <a:cs typeface="Arial"/>
              </a:rPr>
              <a:t> </a:t>
            </a:r>
            <a:r>
              <a:rPr sz="1000" dirty="0">
                <a:solidFill>
                  <a:srgbClr val="002577"/>
                </a:solidFill>
                <a:latin typeface="Arial"/>
                <a:cs typeface="Arial"/>
              </a:rPr>
              <a:t>and</a:t>
            </a:r>
            <a:r>
              <a:rPr sz="1000" spc="-20" dirty="0">
                <a:solidFill>
                  <a:srgbClr val="002577"/>
                </a:solidFill>
                <a:latin typeface="Arial"/>
                <a:cs typeface="Arial"/>
              </a:rPr>
              <a:t> </a:t>
            </a:r>
            <a:r>
              <a:rPr sz="1000" dirty="0">
                <a:solidFill>
                  <a:srgbClr val="002577"/>
                </a:solidFill>
                <a:latin typeface="Arial"/>
                <a:cs typeface="Arial"/>
              </a:rPr>
              <a:t>EIN of the</a:t>
            </a:r>
            <a:r>
              <a:rPr sz="1000" spc="-10" dirty="0">
                <a:solidFill>
                  <a:srgbClr val="002577"/>
                </a:solidFill>
                <a:latin typeface="Arial"/>
                <a:cs typeface="Arial"/>
              </a:rPr>
              <a:t> </a:t>
            </a:r>
            <a:r>
              <a:rPr sz="1000" dirty="0">
                <a:solidFill>
                  <a:srgbClr val="002577"/>
                </a:solidFill>
                <a:latin typeface="Arial"/>
                <a:cs typeface="Arial"/>
              </a:rPr>
              <a:t>issuer</a:t>
            </a:r>
            <a:r>
              <a:rPr sz="1000" spc="-35" dirty="0">
                <a:solidFill>
                  <a:srgbClr val="002577"/>
                </a:solidFill>
                <a:latin typeface="Arial"/>
                <a:cs typeface="Arial"/>
              </a:rPr>
              <a:t> </a:t>
            </a:r>
            <a:r>
              <a:rPr sz="1000" dirty="0">
                <a:solidFill>
                  <a:srgbClr val="002577"/>
                </a:solidFill>
                <a:latin typeface="Arial"/>
                <a:cs typeface="Arial"/>
              </a:rPr>
              <a:t>or</a:t>
            </a:r>
            <a:r>
              <a:rPr sz="1000" spc="5" dirty="0">
                <a:solidFill>
                  <a:srgbClr val="002577"/>
                </a:solidFill>
                <a:latin typeface="Arial"/>
                <a:cs typeface="Arial"/>
              </a:rPr>
              <a:t> </a:t>
            </a:r>
            <a:r>
              <a:rPr sz="1000" spc="-20" dirty="0">
                <a:solidFill>
                  <a:srgbClr val="002577"/>
                </a:solidFill>
                <a:latin typeface="Arial"/>
                <a:cs typeface="Arial"/>
              </a:rPr>
              <a:t>TPA.</a:t>
            </a:r>
            <a:endParaRPr sz="1000" dirty="0">
              <a:latin typeface="Arial"/>
              <a:cs typeface="Arial"/>
            </a:endParaRPr>
          </a:p>
          <a:p>
            <a:pPr marL="34290">
              <a:lnSpc>
                <a:spcPct val="100000"/>
              </a:lnSpc>
              <a:spcBef>
                <a:spcPts val="1070"/>
              </a:spcBef>
            </a:pPr>
            <a:endParaRPr lang="en-US" sz="1000" b="1" dirty="0">
              <a:solidFill>
                <a:srgbClr val="002577"/>
              </a:solidFill>
              <a:latin typeface="Arial"/>
              <a:cs typeface="Arial"/>
            </a:endParaRPr>
          </a:p>
          <a:p>
            <a:pPr marL="34290">
              <a:lnSpc>
                <a:spcPct val="100000"/>
              </a:lnSpc>
              <a:spcBef>
                <a:spcPts val="1070"/>
              </a:spcBef>
            </a:pPr>
            <a:r>
              <a:rPr sz="1000" b="1" dirty="0">
                <a:solidFill>
                  <a:srgbClr val="002577"/>
                </a:solidFill>
                <a:latin typeface="Arial"/>
                <a:cs typeface="Arial"/>
              </a:rPr>
              <a:t>D4:</a:t>
            </a:r>
            <a:r>
              <a:rPr sz="1000" b="1" spc="-5" dirty="0">
                <a:solidFill>
                  <a:srgbClr val="002577"/>
                </a:solidFill>
                <a:latin typeface="Arial"/>
                <a:cs typeface="Arial"/>
              </a:rPr>
              <a:t> </a:t>
            </a:r>
            <a:r>
              <a:rPr sz="1000" b="1" dirty="0">
                <a:solidFill>
                  <a:srgbClr val="002577"/>
                </a:solidFill>
                <a:latin typeface="Arial"/>
                <a:cs typeface="Arial"/>
              </a:rPr>
              <a:t>Top</a:t>
            </a:r>
            <a:r>
              <a:rPr sz="1000" b="1" spc="-15" dirty="0">
                <a:solidFill>
                  <a:srgbClr val="002577"/>
                </a:solidFill>
                <a:latin typeface="Arial"/>
                <a:cs typeface="Arial"/>
              </a:rPr>
              <a:t> </a:t>
            </a:r>
            <a:r>
              <a:rPr sz="1000" b="1" dirty="0">
                <a:solidFill>
                  <a:srgbClr val="002577"/>
                </a:solidFill>
                <a:latin typeface="Arial"/>
                <a:cs typeface="Arial"/>
              </a:rPr>
              <a:t>50</a:t>
            </a:r>
            <a:r>
              <a:rPr sz="1000" b="1" spc="-15" dirty="0">
                <a:solidFill>
                  <a:srgbClr val="002577"/>
                </a:solidFill>
                <a:latin typeface="Arial"/>
                <a:cs typeface="Arial"/>
              </a:rPr>
              <a:t> </a:t>
            </a:r>
            <a:r>
              <a:rPr sz="1000" b="1" dirty="0">
                <a:solidFill>
                  <a:srgbClr val="002577"/>
                </a:solidFill>
                <a:latin typeface="Arial"/>
                <a:cs typeface="Arial"/>
              </a:rPr>
              <a:t>Most</a:t>
            </a:r>
            <a:r>
              <a:rPr sz="1000" b="1" spc="-15" dirty="0">
                <a:solidFill>
                  <a:srgbClr val="002577"/>
                </a:solidFill>
                <a:latin typeface="Arial"/>
                <a:cs typeface="Arial"/>
              </a:rPr>
              <a:t> </a:t>
            </a:r>
            <a:r>
              <a:rPr sz="1000" b="1" dirty="0">
                <a:solidFill>
                  <a:srgbClr val="002577"/>
                </a:solidFill>
                <a:latin typeface="Arial"/>
                <a:cs typeface="Arial"/>
              </a:rPr>
              <a:t>Costly</a:t>
            </a:r>
            <a:r>
              <a:rPr sz="1000" b="1" spc="-10" dirty="0">
                <a:solidFill>
                  <a:srgbClr val="002577"/>
                </a:solidFill>
                <a:latin typeface="Arial"/>
                <a:cs typeface="Arial"/>
              </a:rPr>
              <a:t> Drugs</a:t>
            </a:r>
            <a:endParaRPr sz="1000" dirty="0">
              <a:latin typeface="Arial"/>
              <a:cs typeface="Arial"/>
            </a:endParaRPr>
          </a:p>
          <a:p>
            <a:pPr marL="34290" marR="312420">
              <a:lnSpc>
                <a:spcPct val="100000"/>
              </a:lnSpc>
              <a:spcBef>
                <a:spcPts val="190"/>
              </a:spcBef>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RxDC</a:t>
            </a:r>
            <a:r>
              <a:rPr sz="1000" spc="10"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calculate</a:t>
            </a:r>
            <a:r>
              <a:rPr sz="1000" spc="-30"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dirty="0">
                <a:solidFill>
                  <a:srgbClr val="002577"/>
                </a:solidFill>
                <a:latin typeface="Arial"/>
                <a:cs typeface="Arial"/>
              </a:rPr>
              <a:t>spending,</a:t>
            </a:r>
            <a:r>
              <a:rPr sz="1000" spc="-30" dirty="0">
                <a:solidFill>
                  <a:srgbClr val="002577"/>
                </a:solidFill>
                <a:latin typeface="Arial"/>
                <a:cs typeface="Arial"/>
              </a:rPr>
              <a:t> </a:t>
            </a:r>
            <a:r>
              <a:rPr sz="1000" dirty="0">
                <a:solidFill>
                  <a:srgbClr val="002577"/>
                </a:solidFill>
                <a:latin typeface="Arial"/>
                <a:cs typeface="Arial"/>
              </a:rPr>
              <a:t>net</a:t>
            </a:r>
            <a:r>
              <a:rPr sz="1000" spc="-5" dirty="0">
                <a:solidFill>
                  <a:srgbClr val="002577"/>
                </a:solidFill>
                <a:latin typeface="Arial"/>
                <a:cs typeface="Arial"/>
              </a:rPr>
              <a:t> </a:t>
            </a:r>
            <a:r>
              <a:rPr sz="1000" dirty="0">
                <a:solidFill>
                  <a:srgbClr val="002577"/>
                </a:solidFill>
                <a:latin typeface="Arial"/>
                <a:cs typeface="Arial"/>
              </a:rPr>
              <a:t>of prescription</a:t>
            </a:r>
            <a:r>
              <a:rPr sz="1000" spc="-30"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rebates,</a:t>
            </a:r>
            <a:r>
              <a:rPr sz="1000" spc="-30" dirty="0">
                <a:solidFill>
                  <a:srgbClr val="002577"/>
                </a:solidFill>
                <a:latin typeface="Arial"/>
                <a:cs typeface="Arial"/>
              </a:rPr>
              <a:t> </a:t>
            </a:r>
            <a:r>
              <a:rPr sz="1000" dirty="0">
                <a:solidFill>
                  <a:srgbClr val="002577"/>
                </a:solidFill>
                <a:latin typeface="Arial"/>
                <a:cs typeface="Arial"/>
              </a:rPr>
              <a:t>fees,</a:t>
            </a:r>
            <a:r>
              <a:rPr sz="1000" spc="-10"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other</a:t>
            </a:r>
            <a:r>
              <a:rPr sz="1000" spc="-20" dirty="0">
                <a:solidFill>
                  <a:srgbClr val="002577"/>
                </a:solidFill>
                <a:latin typeface="Arial"/>
                <a:cs typeface="Arial"/>
              </a:rPr>
              <a:t> </a:t>
            </a:r>
            <a:r>
              <a:rPr sz="1000" dirty="0">
                <a:solidFill>
                  <a:srgbClr val="002577"/>
                </a:solidFill>
                <a:latin typeface="Arial"/>
                <a:cs typeface="Arial"/>
              </a:rPr>
              <a:t>remuneration,</a:t>
            </a:r>
            <a:r>
              <a:rPr sz="1000" spc="-30" dirty="0">
                <a:solidFill>
                  <a:srgbClr val="002577"/>
                </a:solidFill>
                <a:latin typeface="Arial"/>
                <a:cs typeface="Arial"/>
              </a:rPr>
              <a:t> </a:t>
            </a:r>
            <a:r>
              <a:rPr sz="1000" dirty="0">
                <a:solidFill>
                  <a:srgbClr val="002577"/>
                </a:solidFill>
                <a:latin typeface="Arial"/>
                <a:cs typeface="Arial"/>
              </a:rPr>
              <a:t>in</a:t>
            </a:r>
            <a:r>
              <a:rPr sz="1000" spc="-1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spc="-10" dirty="0">
                <a:solidFill>
                  <a:srgbClr val="002577"/>
                </a:solidFill>
                <a:latin typeface="Arial"/>
                <a:cs typeface="Arial"/>
              </a:rPr>
              <a:t>market </a:t>
            </a:r>
            <a:r>
              <a:rPr sz="1000" dirty="0">
                <a:solidFill>
                  <a:srgbClr val="002577"/>
                </a:solidFill>
                <a:latin typeface="Arial"/>
                <a:cs typeface="Arial"/>
              </a:rPr>
              <a:t>segment</a:t>
            </a:r>
            <a:r>
              <a:rPr sz="1000" spc="-40" dirty="0">
                <a:solidFill>
                  <a:srgbClr val="002577"/>
                </a:solidFill>
                <a:latin typeface="Arial"/>
                <a:cs typeface="Arial"/>
              </a:rPr>
              <a:t> </a:t>
            </a:r>
            <a:r>
              <a:rPr sz="1000" dirty="0">
                <a:solidFill>
                  <a:srgbClr val="002577"/>
                </a:solidFill>
                <a:latin typeface="Arial"/>
                <a:cs typeface="Arial"/>
              </a:rPr>
              <a:t>by</a:t>
            </a:r>
            <a:r>
              <a:rPr sz="1000" spc="-15" dirty="0">
                <a:solidFill>
                  <a:srgbClr val="002577"/>
                </a:solidFill>
                <a:latin typeface="Arial"/>
                <a:cs typeface="Arial"/>
              </a:rPr>
              <a:t> </a:t>
            </a:r>
            <a:r>
              <a:rPr sz="1000" dirty="0">
                <a:solidFill>
                  <a:srgbClr val="002577"/>
                </a:solidFill>
                <a:latin typeface="Arial"/>
                <a:cs typeface="Arial"/>
              </a:rPr>
              <a:t>summing</a:t>
            </a:r>
            <a:r>
              <a:rPr sz="1000" spc="-40"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for</a:t>
            </a:r>
            <a:r>
              <a:rPr sz="1000" spc="-15" dirty="0">
                <a:solidFill>
                  <a:srgbClr val="002577"/>
                </a:solidFill>
                <a:latin typeface="Arial"/>
                <a:cs typeface="Arial"/>
              </a:rPr>
              <a:t> </a:t>
            </a:r>
            <a:r>
              <a:rPr sz="1000" dirty="0">
                <a:solidFill>
                  <a:srgbClr val="002577"/>
                </a:solidFill>
                <a:latin typeface="Arial"/>
                <a:cs typeface="Arial"/>
              </a:rPr>
              <a:t>every</a:t>
            </a:r>
            <a:r>
              <a:rPr sz="1000" spc="-15" dirty="0">
                <a:solidFill>
                  <a:srgbClr val="002577"/>
                </a:solidFill>
                <a:latin typeface="Arial"/>
                <a:cs typeface="Arial"/>
              </a:rPr>
              <a:t> </a:t>
            </a:r>
            <a:r>
              <a:rPr sz="1000" dirty="0">
                <a:solidFill>
                  <a:srgbClr val="002577"/>
                </a:solidFill>
                <a:latin typeface="Arial"/>
                <a:cs typeface="Arial"/>
              </a:rPr>
              <a:t>NDC associated</a:t>
            </a:r>
            <a:r>
              <a:rPr sz="1000" spc="-40" dirty="0">
                <a:solidFill>
                  <a:srgbClr val="002577"/>
                </a:solidFill>
                <a:latin typeface="Arial"/>
                <a:cs typeface="Arial"/>
              </a:rPr>
              <a:t> </a:t>
            </a:r>
            <a:r>
              <a:rPr sz="1000" dirty="0">
                <a:solidFill>
                  <a:srgbClr val="002577"/>
                </a:solidFill>
                <a:latin typeface="Arial"/>
                <a:cs typeface="Arial"/>
              </a:rPr>
              <a:t>with</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RxDC</a:t>
            </a:r>
            <a:r>
              <a:rPr sz="1000" spc="15" dirty="0">
                <a:solidFill>
                  <a:srgbClr val="002577"/>
                </a:solidFill>
                <a:latin typeface="Arial"/>
                <a:cs typeface="Arial"/>
              </a:rPr>
              <a:t> </a:t>
            </a:r>
            <a:r>
              <a:rPr sz="1000" dirty="0">
                <a:solidFill>
                  <a:srgbClr val="002577"/>
                </a:solidFill>
                <a:latin typeface="Arial"/>
                <a:cs typeface="Arial"/>
              </a:rPr>
              <a:t>drug</a:t>
            </a:r>
            <a:r>
              <a:rPr sz="1000" spc="-15" dirty="0">
                <a:solidFill>
                  <a:srgbClr val="002577"/>
                </a:solidFill>
                <a:latin typeface="Arial"/>
                <a:cs typeface="Arial"/>
              </a:rPr>
              <a:t> </a:t>
            </a:r>
            <a:r>
              <a:rPr sz="1000" spc="-10" dirty="0">
                <a:solidFill>
                  <a:srgbClr val="002577"/>
                </a:solidFill>
                <a:latin typeface="Arial"/>
                <a:cs typeface="Arial"/>
              </a:rPr>
              <a:t>name.</a:t>
            </a:r>
            <a:endParaRPr sz="1000" dirty="0">
              <a:latin typeface="Arial"/>
              <a:cs typeface="Arial"/>
            </a:endParaRPr>
          </a:p>
          <a:p>
            <a:pPr marL="210820" marR="44450" indent="-177165">
              <a:lnSpc>
                <a:spcPct val="100000"/>
              </a:lnSpc>
              <a:spcBef>
                <a:spcPts val="204"/>
              </a:spcBef>
              <a:buSzPct val="133333"/>
              <a:buChar char="•"/>
              <a:tabLst>
                <a:tab pos="211454" algn="l"/>
              </a:tabLst>
            </a:pPr>
            <a:r>
              <a:rPr sz="1000" dirty="0">
                <a:solidFill>
                  <a:srgbClr val="002577"/>
                </a:solidFill>
                <a:latin typeface="Arial"/>
                <a:cs typeface="Arial"/>
              </a:rPr>
              <a:t>Rank</a:t>
            </a:r>
            <a:r>
              <a:rPr sz="1000" spc="-1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drugs</a:t>
            </a:r>
            <a:r>
              <a:rPr sz="1000" spc="-1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state</a:t>
            </a:r>
            <a:r>
              <a:rPr sz="1000" spc="-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0" dirty="0">
                <a:solidFill>
                  <a:srgbClr val="002577"/>
                </a:solidFill>
                <a:latin typeface="Arial"/>
                <a:cs typeface="Arial"/>
              </a:rPr>
              <a:t> </a:t>
            </a:r>
            <a:r>
              <a:rPr sz="1000" dirty="0">
                <a:solidFill>
                  <a:srgbClr val="002577"/>
                </a:solidFill>
                <a:latin typeface="Arial"/>
                <a:cs typeface="Arial"/>
              </a:rPr>
              <a:t>segment</a:t>
            </a:r>
            <a:r>
              <a:rPr sz="1000" spc="-30" dirty="0">
                <a:solidFill>
                  <a:srgbClr val="002577"/>
                </a:solidFill>
                <a:latin typeface="Arial"/>
                <a:cs typeface="Arial"/>
              </a:rPr>
              <a:t> </a:t>
            </a:r>
            <a:r>
              <a:rPr sz="1000" dirty="0">
                <a:solidFill>
                  <a:srgbClr val="002577"/>
                </a:solidFill>
                <a:latin typeface="Arial"/>
                <a:cs typeface="Arial"/>
              </a:rPr>
              <a:t>according</a:t>
            </a:r>
            <a:r>
              <a:rPr sz="1000" spc="-30" dirty="0">
                <a:solidFill>
                  <a:srgbClr val="002577"/>
                </a:solidFill>
                <a:latin typeface="Arial"/>
                <a:cs typeface="Arial"/>
              </a:rPr>
              <a:t> </a:t>
            </a:r>
            <a:r>
              <a:rPr sz="1000" dirty="0">
                <a:solidFill>
                  <a:srgbClr val="002577"/>
                </a:solidFill>
                <a:latin typeface="Arial"/>
                <a:cs typeface="Arial"/>
              </a:rPr>
              <a:t>to</a:t>
            </a:r>
            <a:r>
              <a:rPr sz="1000" spc="-5" dirty="0">
                <a:solidFill>
                  <a:srgbClr val="002577"/>
                </a:solidFill>
                <a:latin typeface="Arial"/>
                <a:cs typeface="Arial"/>
              </a:rPr>
              <a:t> </a:t>
            </a:r>
            <a:r>
              <a:rPr sz="1000" dirty="0">
                <a:solidFill>
                  <a:srgbClr val="002577"/>
                </a:solidFill>
                <a:latin typeface="Arial"/>
                <a:cs typeface="Arial"/>
              </a:rPr>
              <a:t>total</a:t>
            </a:r>
            <a:r>
              <a:rPr sz="1000" spc="-5" dirty="0">
                <a:solidFill>
                  <a:srgbClr val="002577"/>
                </a:solidFill>
                <a:latin typeface="Arial"/>
                <a:cs typeface="Arial"/>
              </a:rPr>
              <a:t> </a:t>
            </a:r>
            <a:r>
              <a:rPr sz="1000" dirty="0">
                <a:solidFill>
                  <a:srgbClr val="002577"/>
                </a:solidFill>
                <a:latin typeface="Arial"/>
                <a:cs typeface="Arial"/>
              </a:rPr>
              <a:t>spending,</a:t>
            </a:r>
            <a:r>
              <a:rPr sz="1000" spc="-45" dirty="0">
                <a:solidFill>
                  <a:srgbClr val="002577"/>
                </a:solidFill>
                <a:latin typeface="Arial"/>
                <a:cs typeface="Arial"/>
              </a:rPr>
              <a:t> </a:t>
            </a:r>
            <a:r>
              <a:rPr sz="1000" dirty="0">
                <a:solidFill>
                  <a:srgbClr val="002577"/>
                </a:solidFill>
                <a:latin typeface="Arial"/>
                <a:cs typeface="Arial"/>
              </a:rPr>
              <a:t>sorted</a:t>
            </a:r>
            <a:r>
              <a:rPr sz="1000" spc="-5" dirty="0">
                <a:solidFill>
                  <a:srgbClr val="002577"/>
                </a:solidFill>
                <a:latin typeface="Arial"/>
                <a:cs typeface="Arial"/>
              </a:rPr>
              <a:t> </a:t>
            </a:r>
            <a:r>
              <a:rPr sz="1000" dirty="0">
                <a:solidFill>
                  <a:srgbClr val="002577"/>
                </a:solidFill>
                <a:latin typeface="Arial"/>
                <a:cs typeface="Arial"/>
              </a:rPr>
              <a:t>in descending</a:t>
            </a:r>
            <a:r>
              <a:rPr sz="1000" spc="-35" dirty="0">
                <a:solidFill>
                  <a:srgbClr val="002577"/>
                </a:solidFill>
                <a:latin typeface="Arial"/>
                <a:cs typeface="Arial"/>
              </a:rPr>
              <a:t> </a:t>
            </a:r>
            <a:r>
              <a:rPr sz="1000" dirty="0">
                <a:solidFill>
                  <a:srgbClr val="002577"/>
                </a:solidFill>
                <a:latin typeface="Arial"/>
                <a:cs typeface="Arial"/>
              </a:rPr>
              <a:t>order,</a:t>
            </a:r>
            <a:r>
              <a:rPr sz="1000" spc="-5" dirty="0">
                <a:solidFill>
                  <a:srgbClr val="002577"/>
                </a:solidFill>
                <a:latin typeface="Arial"/>
                <a:cs typeface="Arial"/>
              </a:rPr>
              <a:t> </a:t>
            </a:r>
            <a:r>
              <a:rPr sz="1000" dirty="0">
                <a:solidFill>
                  <a:srgbClr val="002577"/>
                </a:solidFill>
                <a:latin typeface="Arial"/>
                <a:cs typeface="Arial"/>
              </a:rPr>
              <a:t>and</a:t>
            </a:r>
            <a:r>
              <a:rPr sz="1000" spc="-15" dirty="0">
                <a:solidFill>
                  <a:srgbClr val="002577"/>
                </a:solidFill>
                <a:latin typeface="Arial"/>
                <a:cs typeface="Arial"/>
              </a:rPr>
              <a:t> </a:t>
            </a:r>
            <a:r>
              <a:rPr sz="1000" dirty="0">
                <a:solidFill>
                  <a:srgbClr val="002577"/>
                </a:solidFill>
                <a:latin typeface="Arial"/>
                <a:cs typeface="Arial"/>
              </a:rPr>
              <a:t>identify</a:t>
            </a:r>
            <a:r>
              <a:rPr sz="1000" spc="-1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50 drugs</a:t>
            </a:r>
            <a:r>
              <a:rPr sz="1000" spc="-15" dirty="0">
                <a:solidFill>
                  <a:srgbClr val="002577"/>
                </a:solidFill>
                <a:latin typeface="Arial"/>
                <a:cs typeface="Arial"/>
              </a:rPr>
              <a:t> </a:t>
            </a:r>
            <a:r>
              <a:rPr sz="1000" spc="-20" dirty="0">
                <a:solidFill>
                  <a:srgbClr val="002577"/>
                </a:solidFill>
                <a:latin typeface="Arial"/>
                <a:cs typeface="Arial"/>
              </a:rPr>
              <a:t>with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greatest</a:t>
            </a:r>
            <a:r>
              <a:rPr sz="1000" spc="-25"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spc="-10" dirty="0">
                <a:solidFill>
                  <a:srgbClr val="002577"/>
                </a:solidFill>
                <a:latin typeface="Arial"/>
                <a:cs typeface="Arial"/>
              </a:rPr>
              <a:t>spending.</a:t>
            </a:r>
            <a:endParaRPr sz="1000" dirty="0">
              <a:latin typeface="Arial"/>
              <a:cs typeface="Arial"/>
            </a:endParaRPr>
          </a:p>
          <a:p>
            <a:pPr marL="210820" indent="-177165">
              <a:lnSpc>
                <a:spcPct val="100000"/>
              </a:lnSpc>
              <a:spcBef>
                <a:spcPts val="204"/>
              </a:spcBef>
              <a:buSzPct val="133333"/>
              <a:buChar char="•"/>
              <a:tabLst>
                <a:tab pos="211454" algn="l"/>
              </a:tabLst>
            </a:pPr>
            <a:r>
              <a:rPr sz="1000" dirty="0">
                <a:solidFill>
                  <a:srgbClr val="002577"/>
                </a:solidFill>
                <a:latin typeface="Arial"/>
                <a:cs typeface="Arial"/>
              </a:rPr>
              <a:t>Create</a:t>
            </a:r>
            <a:r>
              <a:rPr sz="1000" spc="-20"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table</a:t>
            </a:r>
            <a:r>
              <a:rPr sz="1000" spc="-10" dirty="0">
                <a:solidFill>
                  <a:srgbClr val="002577"/>
                </a:solidFill>
                <a:latin typeface="Arial"/>
                <a:cs typeface="Arial"/>
              </a:rPr>
              <a:t> </a:t>
            </a:r>
            <a:r>
              <a:rPr sz="1000" dirty="0">
                <a:solidFill>
                  <a:srgbClr val="002577"/>
                </a:solidFill>
                <a:latin typeface="Arial"/>
                <a:cs typeface="Arial"/>
              </a:rPr>
              <a:t>with the</a:t>
            </a:r>
            <a:r>
              <a:rPr sz="1000" spc="-10" dirty="0">
                <a:solidFill>
                  <a:srgbClr val="002577"/>
                </a:solidFill>
                <a:latin typeface="Arial"/>
                <a:cs typeface="Arial"/>
              </a:rPr>
              <a:t> </a:t>
            </a:r>
            <a:r>
              <a:rPr sz="1000" dirty="0">
                <a:solidFill>
                  <a:srgbClr val="002577"/>
                </a:solidFill>
                <a:latin typeface="Arial"/>
                <a:cs typeface="Arial"/>
              </a:rPr>
              <a:t>top</a:t>
            </a:r>
            <a:r>
              <a:rPr sz="1000" spc="-10" dirty="0">
                <a:solidFill>
                  <a:srgbClr val="002577"/>
                </a:solidFill>
                <a:latin typeface="Arial"/>
                <a:cs typeface="Arial"/>
              </a:rPr>
              <a:t> </a:t>
            </a:r>
            <a:r>
              <a:rPr sz="1000" dirty="0">
                <a:solidFill>
                  <a:srgbClr val="002577"/>
                </a:solidFill>
                <a:latin typeface="Arial"/>
                <a:cs typeface="Arial"/>
              </a:rPr>
              <a:t>50</a:t>
            </a:r>
            <a:r>
              <a:rPr sz="1000" spc="-10" dirty="0">
                <a:solidFill>
                  <a:srgbClr val="002577"/>
                </a:solidFill>
                <a:latin typeface="Arial"/>
                <a:cs typeface="Arial"/>
              </a:rPr>
              <a:t> </a:t>
            </a:r>
            <a:r>
              <a:rPr sz="1000" dirty="0">
                <a:solidFill>
                  <a:srgbClr val="002577"/>
                </a:solidFill>
                <a:latin typeface="Arial"/>
                <a:cs typeface="Arial"/>
              </a:rPr>
              <a:t>drugs</a:t>
            </a:r>
            <a:r>
              <a:rPr sz="1000" spc="-20"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include</a:t>
            </a:r>
            <a:r>
              <a:rPr sz="1000" spc="-20"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row</a:t>
            </a:r>
            <a:r>
              <a:rPr sz="1000" spc="-5" dirty="0">
                <a:solidFill>
                  <a:srgbClr val="002577"/>
                </a:solidFill>
                <a:latin typeface="Arial"/>
                <a:cs typeface="Arial"/>
              </a:rPr>
              <a:t> </a:t>
            </a: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every</a:t>
            </a:r>
            <a:r>
              <a:rPr sz="1000" spc="-10" dirty="0">
                <a:solidFill>
                  <a:srgbClr val="002577"/>
                </a:solidFill>
                <a:latin typeface="Arial"/>
                <a:cs typeface="Arial"/>
              </a:rPr>
              <a:t> </a:t>
            </a:r>
            <a:r>
              <a:rPr sz="1000" dirty="0">
                <a:solidFill>
                  <a:srgbClr val="002577"/>
                </a:solidFill>
                <a:latin typeface="Arial"/>
                <a:cs typeface="Arial"/>
              </a:rPr>
              <a:t>state,</a:t>
            </a:r>
            <a:r>
              <a:rPr sz="1000" spc="-25"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20" dirty="0">
                <a:solidFill>
                  <a:srgbClr val="002577"/>
                </a:solidFill>
                <a:latin typeface="Arial"/>
                <a:cs typeface="Arial"/>
              </a:rPr>
              <a:t> </a:t>
            </a:r>
            <a:r>
              <a:rPr sz="1000" dirty="0">
                <a:solidFill>
                  <a:srgbClr val="002577"/>
                </a:solidFill>
                <a:latin typeface="Arial"/>
                <a:cs typeface="Arial"/>
              </a:rPr>
              <a:t>and</a:t>
            </a:r>
            <a:r>
              <a:rPr sz="1000" spc="-20" dirty="0">
                <a:solidFill>
                  <a:srgbClr val="002577"/>
                </a:solidFill>
                <a:latin typeface="Arial"/>
                <a:cs typeface="Arial"/>
              </a:rPr>
              <a:t> </a:t>
            </a:r>
            <a:r>
              <a:rPr sz="1000" dirty="0">
                <a:solidFill>
                  <a:srgbClr val="002577"/>
                </a:solidFill>
                <a:latin typeface="Arial"/>
                <a:cs typeface="Arial"/>
              </a:rPr>
              <a:t>EIN of the</a:t>
            </a:r>
            <a:r>
              <a:rPr sz="1000" spc="-10" dirty="0">
                <a:solidFill>
                  <a:srgbClr val="002577"/>
                </a:solidFill>
                <a:latin typeface="Arial"/>
                <a:cs typeface="Arial"/>
              </a:rPr>
              <a:t> </a:t>
            </a:r>
            <a:r>
              <a:rPr sz="1000" dirty="0">
                <a:solidFill>
                  <a:srgbClr val="002577"/>
                </a:solidFill>
                <a:latin typeface="Arial"/>
                <a:cs typeface="Arial"/>
              </a:rPr>
              <a:t>issuer</a:t>
            </a:r>
            <a:r>
              <a:rPr sz="1000" spc="-35" dirty="0">
                <a:solidFill>
                  <a:srgbClr val="002577"/>
                </a:solidFill>
                <a:latin typeface="Arial"/>
                <a:cs typeface="Arial"/>
              </a:rPr>
              <a:t> </a:t>
            </a:r>
            <a:r>
              <a:rPr sz="1000" dirty="0">
                <a:solidFill>
                  <a:srgbClr val="002577"/>
                </a:solidFill>
                <a:latin typeface="Arial"/>
                <a:cs typeface="Arial"/>
              </a:rPr>
              <a:t>or</a:t>
            </a:r>
            <a:r>
              <a:rPr sz="1000" spc="5" dirty="0">
                <a:solidFill>
                  <a:srgbClr val="002577"/>
                </a:solidFill>
                <a:latin typeface="Arial"/>
                <a:cs typeface="Arial"/>
              </a:rPr>
              <a:t> </a:t>
            </a:r>
            <a:r>
              <a:rPr sz="1000" spc="-20" dirty="0">
                <a:solidFill>
                  <a:srgbClr val="002577"/>
                </a:solidFill>
                <a:latin typeface="Arial"/>
                <a:cs typeface="Arial"/>
              </a:rPr>
              <a:t>TPA.</a:t>
            </a:r>
            <a:endParaRPr sz="1000" dirty="0">
              <a:latin typeface="Arial"/>
              <a:cs typeface="Arial"/>
            </a:endParaRPr>
          </a:p>
          <a:p>
            <a:pPr marL="210820" indent="-177165">
              <a:lnSpc>
                <a:spcPct val="100000"/>
              </a:lnSpc>
              <a:spcBef>
                <a:spcPts val="190"/>
              </a:spcBef>
              <a:buSzPct val="133333"/>
              <a:buChar char="•"/>
              <a:tabLst>
                <a:tab pos="211454" algn="l"/>
              </a:tabLst>
            </a:pPr>
            <a:r>
              <a:rPr sz="1000" dirty="0">
                <a:solidFill>
                  <a:srgbClr val="002577"/>
                </a:solidFill>
                <a:latin typeface="Arial"/>
                <a:cs typeface="Arial"/>
              </a:rPr>
              <a:t>For</a:t>
            </a:r>
            <a:r>
              <a:rPr sz="1000" spc="-25" dirty="0">
                <a:solidFill>
                  <a:srgbClr val="002577"/>
                </a:solidFill>
                <a:latin typeface="Arial"/>
                <a:cs typeface="Arial"/>
              </a:rPr>
              <a:t> </a:t>
            </a:r>
            <a:r>
              <a:rPr sz="1000" dirty="0">
                <a:solidFill>
                  <a:srgbClr val="002577"/>
                </a:solidFill>
                <a:latin typeface="Arial"/>
                <a:cs typeface="Arial"/>
              </a:rPr>
              <a:t>each</a:t>
            </a:r>
            <a:r>
              <a:rPr sz="1000" spc="-10" dirty="0">
                <a:solidFill>
                  <a:srgbClr val="002577"/>
                </a:solidFill>
                <a:latin typeface="Arial"/>
                <a:cs typeface="Arial"/>
              </a:rPr>
              <a:t> </a:t>
            </a:r>
            <a:r>
              <a:rPr sz="1000" dirty="0">
                <a:solidFill>
                  <a:srgbClr val="002577"/>
                </a:solidFill>
                <a:latin typeface="Arial"/>
                <a:cs typeface="Arial"/>
              </a:rPr>
              <a:t>row, report</a:t>
            </a:r>
            <a:r>
              <a:rPr sz="1000" spc="-10" dirty="0">
                <a:solidFill>
                  <a:srgbClr val="002577"/>
                </a:solidFill>
                <a:latin typeface="Arial"/>
                <a:cs typeface="Arial"/>
              </a:rPr>
              <a:t> </a:t>
            </a:r>
            <a:r>
              <a:rPr sz="1000" dirty="0">
                <a:solidFill>
                  <a:srgbClr val="002577"/>
                </a:solidFill>
                <a:latin typeface="Arial"/>
                <a:cs typeface="Arial"/>
              </a:rPr>
              <a:t>total</a:t>
            </a:r>
            <a:r>
              <a:rPr sz="1000" spc="-20"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other</a:t>
            </a:r>
            <a:r>
              <a:rPr sz="1000" spc="-10" dirty="0">
                <a:solidFill>
                  <a:srgbClr val="002577"/>
                </a:solidFill>
                <a:latin typeface="Arial"/>
                <a:cs typeface="Arial"/>
              </a:rPr>
              <a:t> </a:t>
            </a:r>
            <a:r>
              <a:rPr sz="1000" dirty="0">
                <a:solidFill>
                  <a:srgbClr val="002577"/>
                </a:solidFill>
                <a:latin typeface="Arial"/>
                <a:cs typeface="Arial"/>
              </a:rPr>
              <a:t>utilization</a:t>
            </a:r>
            <a:r>
              <a:rPr sz="1000" spc="-35"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variables</a:t>
            </a:r>
            <a:r>
              <a:rPr sz="1000" spc="-20" dirty="0">
                <a:solidFill>
                  <a:srgbClr val="002577"/>
                </a:solidFill>
                <a:latin typeface="Arial"/>
                <a:cs typeface="Arial"/>
              </a:rPr>
              <a:t> </a:t>
            </a:r>
            <a:r>
              <a:rPr sz="1000" dirty="0">
                <a:solidFill>
                  <a:srgbClr val="002577"/>
                </a:solidFill>
                <a:latin typeface="Arial"/>
                <a:cs typeface="Arial"/>
              </a:rPr>
              <a:t>in</a:t>
            </a:r>
            <a:r>
              <a:rPr sz="1000" spc="-10"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file</a:t>
            </a:r>
            <a:r>
              <a:rPr sz="1000" spc="-10" dirty="0">
                <a:solidFill>
                  <a:srgbClr val="002577"/>
                </a:solidFill>
                <a:latin typeface="Arial"/>
                <a:cs typeface="Arial"/>
              </a:rPr>
              <a:t> layouts.</a:t>
            </a:r>
            <a:endParaRPr sz="1000" dirty="0">
              <a:latin typeface="Arial"/>
              <a:cs typeface="Arial"/>
            </a:endParaRPr>
          </a:p>
          <a:p>
            <a:pPr>
              <a:lnSpc>
                <a:spcPct val="100000"/>
              </a:lnSpc>
              <a:spcBef>
                <a:spcPts val="55"/>
              </a:spcBef>
              <a:buClr>
                <a:srgbClr val="002577"/>
              </a:buClr>
              <a:buFont typeface="Arial"/>
              <a:buChar char="•"/>
            </a:pPr>
            <a:endParaRPr sz="1000" dirty="0">
              <a:latin typeface="Arial"/>
              <a:cs typeface="Arial"/>
            </a:endParaRPr>
          </a:p>
          <a:p>
            <a:pPr marL="34290">
              <a:lnSpc>
                <a:spcPct val="100000"/>
              </a:lnSpc>
            </a:pPr>
            <a:endParaRPr lang="en-US" sz="1000" b="1" dirty="0">
              <a:solidFill>
                <a:srgbClr val="002577"/>
              </a:solidFill>
              <a:latin typeface="Arial"/>
              <a:cs typeface="Arial"/>
            </a:endParaRPr>
          </a:p>
          <a:p>
            <a:pPr marL="34290">
              <a:lnSpc>
                <a:spcPct val="100000"/>
              </a:lnSpc>
            </a:pPr>
            <a:r>
              <a:rPr sz="1000" b="1" dirty="0">
                <a:solidFill>
                  <a:srgbClr val="002577"/>
                </a:solidFill>
                <a:latin typeface="Arial"/>
                <a:cs typeface="Arial"/>
              </a:rPr>
              <a:t>D5:</a:t>
            </a:r>
            <a:r>
              <a:rPr sz="1000" b="1" spc="-10" dirty="0">
                <a:solidFill>
                  <a:srgbClr val="002577"/>
                </a:solidFill>
                <a:latin typeface="Arial"/>
                <a:cs typeface="Arial"/>
              </a:rPr>
              <a:t> </a:t>
            </a:r>
            <a:r>
              <a:rPr sz="1000" b="1" dirty="0">
                <a:solidFill>
                  <a:srgbClr val="002577"/>
                </a:solidFill>
                <a:latin typeface="Arial"/>
                <a:cs typeface="Arial"/>
              </a:rPr>
              <a:t>Top</a:t>
            </a:r>
            <a:r>
              <a:rPr sz="1000" b="1" spc="-15" dirty="0">
                <a:solidFill>
                  <a:srgbClr val="002577"/>
                </a:solidFill>
                <a:latin typeface="Arial"/>
                <a:cs typeface="Arial"/>
              </a:rPr>
              <a:t> </a:t>
            </a:r>
            <a:r>
              <a:rPr sz="1000" b="1" dirty="0">
                <a:solidFill>
                  <a:srgbClr val="002577"/>
                </a:solidFill>
                <a:latin typeface="Arial"/>
                <a:cs typeface="Arial"/>
              </a:rPr>
              <a:t>50</a:t>
            </a:r>
            <a:r>
              <a:rPr sz="1000" b="1" spc="-15" dirty="0">
                <a:solidFill>
                  <a:srgbClr val="002577"/>
                </a:solidFill>
                <a:latin typeface="Arial"/>
                <a:cs typeface="Arial"/>
              </a:rPr>
              <a:t> </a:t>
            </a:r>
            <a:r>
              <a:rPr sz="1000" b="1" dirty="0">
                <a:solidFill>
                  <a:srgbClr val="002577"/>
                </a:solidFill>
                <a:latin typeface="Arial"/>
                <a:cs typeface="Arial"/>
              </a:rPr>
              <a:t>Drugs</a:t>
            </a:r>
            <a:r>
              <a:rPr sz="1000" b="1" spc="-10" dirty="0">
                <a:solidFill>
                  <a:srgbClr val="002577"/>
                </a:solidFill>
                <a:latin typeface="Arial"/>
                <a:cs typeface="Arial"/>
              </a:rPr>
              <a:t> </a:t>
            </a:r>
            <a:r>
              <a:rPr sz="1000" b="1" dirty="0">
                <a:solidFill>
                  <a:srgbClr val="002577"/>
                </a:solidFill>
                <a:latin typeface="Arial"/>
                <a:cs typeface="Arial"/>
              </a:rPr>
              <a:t>by</a:t>
            </a:r>
            <a:r>
              <a:rPr sz="1000" b="1" spc="-15" dirty="0">
                <a:solidFill>
                  <a:srgbClr val="002577"/>
                </a:solidFill>
                <a:latin typeface="Arial"/>
                <a:cs typeface="Arial"/>
              </a:rPr>
              <a:t> </a:t>
            </a:r>
            <a:r>
              <a:rPr sz="1000" b="1" dirty="0">
                <a:solidFill>
                  <a:srgbClr val="002577"/>
                </a:solidFill>
                <a:latin typeface="Arial"/>
                <a:cs typeface="Arial"/>
              </a:rPr>
              <a:t>Spending</a:t>
            </a:r>
            <a:r>
              <a:rPr sz="1000" b="1" spc="-15" dirty="0">
                <a:solidFill>
                  <a:srgbClr val="002577"/>
                </a:solidFill>
                <a:latin typeface="Arial"/>
                <a:cs typeface="Arial"/>
              </a:rPr>
              <a:t> </a:t>
            </a:r>
            <a:r>
              <a:rPr sz="1000" b="1" spc="-10" dirty="0">
                <a:solidFill>
                  <a:srgbClr val="002577"/>
                </a:solidFill>
                <a:latin typeface="Arial"/>
                <a:cs typeface="Arial"/>
              </a:rPr>
              <a:t>Increase</a:t>
            </a:r>
            <a:endParaRPr sz="1000" dirty="0">
              <a:latin typeface="Arial"/>
              <a:cs typeface="Arial"/>
            </a:endParaRPr>
          </a:p>
          <a:p>
            <a:pPr marL="34290" marR="78740">
              <a:lnSpc>
                <a:spcPct val="100000"/>
              </a:lnSpc>
              <a:spcBef>
                <a:spcPts val="190"/>
              </a:spcBef>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RxDC</a:t>
            </a:r>
            <a:r>
              <a:rPr sz="1000" spc="10" dirty="0">
                <a:solidFill>
                  <a:srgbClr val="002577"/>
                </a:solidFill>
                <a:latin typeface="Arial"/>
                <a:cs typeface="Arial"/>
              </a:rPr>
              <a:t> </a:t>
            </a:r>
            <a:r>
              <a:rPr sz="1000" dirty="0">
                <a:solidFill>
                  <a:srgbClr val="002577"/>
                </a:solidFill>
                <a:latin typeface="Arial"/>
                <a:cs typeface="Arial"/>
              </a:rPr>
              <a:t>drug,</a:t>
            </a:r>
            <a:r>
              <a:rPr sz="1000" spc="-10" dirty="0">
                <a:solidFill>
                  <a:srgbClr val="002577"/>
                </a:solidFill>
                <a:latin typeface="Arial"/>
                <a:cs typeface="Arial"/>
              </a:rPr>
              <a:t> </a:t>
            </a:r>
            <a:r>
              <a:rPr sz="1000" dirty="0">
                <a:solidFill>
                  <a:srgbClr val="002577"/>
                </a:solidFill>
                <a:latin typeface="Arial"/>
                <a:cs typeface="Arial"/>
              </a:rPr>
              <a:t>calculate</a:t>
            </a:r>
            <a:r>
              <a:rPr sz="1000" spc="-25"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net</a:t>
            </a:r>
            <a:r>
              <a:rPr sz="1000" spc="-5"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prescription</a:t>
            </a:r>
            <a:r>
              <a:rPr sz="1000" spc="-35"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rebates,</a:t>
            </a:r>
            <a:r>
              <a:rPr sz="1000" spc="-30" dirty="0">
                <a:solidFill>
                  <a:srgbClr val="002577"/>
                </a:solidFill>
                <a:latin typeface="Arial"/>
                <a:cs typeface="Arial"/>
              </a:rPr>
              <a:t> </a:t>
            </a:r>
            <a:r>
              <a:rPr sz="1000" dirty="0">
                <a:solidFill>
                  <a:srgbClr val="002577"/>
                </a:solidFill>
                <a:latin typeface="Arial"/>
                <a:cs typeface="Arial"/>
              </a:rPr>
              <a:t>fees,</a:t>
            </a:r>
            <a:r>
              <a:rPr sz="1000" spc="-10"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other</a:t>
            </a:r>
            <a:r>
              <a:rPr sz="1000" spc="-20" dirty="0">
                <a:solidFill>
                  <a:srgbClr val="002577"/>
                </a:solidFill>
                <a:latin typeface="Arial"/>
                <a:cs typeface="Arial"/>
              </a:rPr>
              <a:t> </a:t>
            </a:r>
            <a:r>
              <a:rPr sz="1000" dirty="0">
                <a:solidFill>
                  <a:srgbClr val="002577"/>
                </a:solidFill>
                <a:latin typeface="Arial"/>
                <a:cs typeface="Arial"/>
              </a:rPr>
              <a:t>price</a:t>
            </a:r>
            <a:r>
              <a:rPr sz="1000" spc="-10" dirty="0">
                <a:solidFill>
                  <a:srgbClr val="002577"/>
                </a:solidFill>
                <a:latin typeface="Arial"/>
                <a:cs typeface="Arial"/>
              </a:rPr>
              <a:t> </a:t>
            </a:r>
            <a:r>
              <a:rPr sz="1000" dirty="0">
                <a:solidFill>
                  <a:srgbClr val="002577"/>
                </a:solidFill>
                <a:latin typeface="Arial"/>
                <a:cs typeface="Arial"/>
              </a:rPr>
              <a:t>concessions,</a:t>
            </a:r>
            <a:r>
              <a:rPr sz="1000" spc="-30"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spc="-10" dirty="0">
                <a:solidFill>
                  <a:srgbClr val="002577"/>
                </a:solidFill>
                <a:latin typeface="Arial"/>
                <a:cs typeface="Arial"/>
              </a:rPr>
              <a:t>market </a:t>
            </a:r>
            <a:r>
              <a:rPr sz="1000" dirty="0">
                <a:solidFill>
                  <a:srgbClr val="002577"/>
                </a:solidFill>
                <a:latin typeface="Arial"/>
                <a:cs typeface="Arial"/>
              </a:rPr>
              <a:t>segment</a:t>
            </a:r>
            <a:r>
              <a:rPr sz="1000" spc="-40" dirty="0">
                <a:solidFill>
                  <a:srgbClr val="002577"/>
                </a:solidFill>
                <a:latin typeface="Arial"/>
                <a:cs typeface="Arial"/>
              </a:rPr>
              <a:t> </a:t>
            </a:r>
            <a:r>
              <a:rPr sz="1000" dirty="0">
                <a:solidFill>
                  <a:srgbClr val="002577"/>
                </a:solidFill>
                <a:latin typeface="Arial"/>
                <a:cs typeface="Arial"/>
              </a:rPr>
              <a:t>by</a:t>
            </a:r>
            <a:r>
              <a:rPr sz="1000" spc="-15" dirty="0">
                <a:solidFill>
                  <a:srgbClr val="002577"/>
                </a:solidFill>
                <a:latin typeface="Arial"/>
                <a:cs typeface="Arial"/>
              </a:rPr>
              <a:t> </a:t>
            </a:r>
            <a:r>
              <a:rPr sz="1000" dirty="0">
                <a:solidFill>
                  <a:srgbClr val="002577"/>
                </a:solidFill>
                <a:latin typeface="Arial"/>
                <a:cs typeface="Arial"/>
              </a:rPr>
              <a:t>summing</a:t>
            </a:r>
            <a:r>
              <a:rPr sz="1000" spc="-35" dirty="0">
                <a:solidFill>
                  <a:srgbClr val="002577"/>
                </a:solidFill>
                <a:latin typeface="Arial"/>
                <a:cs typeface="Arial"/>
              </a:rPr>
              <a:t> </a:t>
            </a:r>
            <a:r>
              <a:rPr sz="1000" dirty="0">
                <a:solidFill>
                  <a:srgbClr val="002577"/>
                </a:solidFill>
                <a:latin typeface="Arial"/>
                <a:cs typeface="Arial"/>
              </a:rPr>
              <a:t>total</a:t>
            </a:r>
            <a:r>
              <a:rPr sz="1000" spc="-15" dirty="0">
                <a:solidFill>
                  <a:srgbClr val="002577"/>
                </a:solidFill>
                <a:latin typeface="Arial"/>
                <a:cs typeface="Arial"/>
              </a:rPr>
              <a:t> </a:t>
            </a:r>
            <a:r>
              <a:rPr sz="1000" dirty="0">
                <a:solidFill>
                  <a:srgbClr val="002577"/>
                </a:solidFill>
                <a:latin typeface="Arial"/>
                <a:cs typeface="Arial"/>
              </a:rPr>
              <a:t>spending</a:t>
            </a:r>
            <a:r>
              <a:rPr sz="1000" spc="-40" dirty="0">
                <a:solidFill>
                  <a:srgbClr val="002577"/>
                </a:solidFill>
                <a:latin typeface="Arial"/>
                <a:cs typeface="Arial"/>
              </a:rPr>
              <a:t> </a:t>
            </a: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the</a:t>
            </a:r>
            <a:r>
              <a:rPr sz="1000" spc="-15" dirty="0">
                <a:solidFill>
                  <a:srgbClr val="002577"/>
                </a:solidFill>
                <a:latin typeface="Arial"/>
                <a:cs typeface="Arial"/>
              </a:rPr>
              <a:t> </a:t>
            </a:r>
            <a:r>
              <a:rPr sz="1000" dirty="0">
                <a:solidFill>
                  <a:srgbClr val="002577"/>
                </a:solidFill>
                <a:latin typeface="Arial"/>
                <a:cs typeface="Arial"/>
              </a:rPr>
              <a:t>reference</a:t>
            </a:r>
            <a:r>
              <a:rPr sz="1000" spc="-25" dirty="0">
                <a:solidFill>
                  <a:srgbClr val="002577"/>
                </a:solidFill>
                <a:latin typeface="Arial"/>
                <a:cs typeface="Arial"/>
              </a:rPr>
              <a:t> </a:t>
            </a:r>
            <a:r>
              <a:rPr sz="1000" dirty="0">
                <a:solidFill>
                  <a:srgbClr val="002577"/>
                </a:solidFill>
                <a:latin typeface="Arial"/>
                <a:cs typeface="Arial"/>
              </a:rPr>
              <a:t>year</a:t>
            </a:r>
            <a:r>
              <a:rPr sz="1000" spc="-10" dirty="0">
                <a:solidFill>
                  <a:srgbClr val="002577"/>
                </a:solidFill>
                <a:latin typeface="Arial"/>
                <a:cs typeface="Arial"/>
              </a:rPr>
              <a:t> </a:t>
            </a:r>
            <a:r>
              <a:rPr sz="1000" dirty="0">
                <a:solidFill>
                  <a:srgbClr val="002577"/>
                </a:solidFill>
                <a:latin typeface="Arial"/>
                <a:cs typeface="Arial"/>
              </a:rPr>
              <a:t>for</a:t>
            </a:r>
            <a:r>
              <a:rPr sz="1000" spc="-5" dirty="0">
                <a:solidFill>
                  <a:srgbClr val="002577"/>
                </a:solidFill>
                <a:latin typeface="Arial"/>
                <a:cs typeface="Arial"/>
              </a:rPr>
              <a:t> </a:t>
            </a:r>
            <a:r>
              <a:rPr sz="1000" dirty="0">
                <a:solidFill>
                  <a:srgbClr val="002577"/>
                </a:solidFill>
                <a:latin typeface="Arial"/>
                <a:cs typeface="Arial"/>
              </a:rPr>
              <a:t>the</a:t>
            </a:r>
            <a:r>
              <a:rPr sz="1000" spc="-15" dirty="0">
                <a:solidFill>
                  <a:srgbClr val="002577"/>
                </a:solidFill>
                <a:latin typeface="Arial"/>
                <a:cs typeface="Arial"/>
              </a:rPr>
              <a:t> </a:t>
            </a:r>
            <a:r>
              <a:rPr sz="1000" dirty="0">
                <a:solidFill>
                  <a:srgbClr val="002577"/>
                </a:solidFill>
                <a:latin typeface="Arial"/>
                <a:cs typeface="Arial"/>
              </a:rPr>
              <a:t>NDCs</a:t>
            </a:r>
            <a:r>
              <a:rPr sz="1000" spc="-5" dirty="0">
                <a:solidFill>
                  <a:srgbClr val="002577"/>
                </a:solidFill>
                <a:latin typeface="Arial"/>
                <a:cs typeface="Arial"/>
              </a:rPr>
              <a:t> </a:t>
            </a:r>
            <a:r>
              <a:rPr sz="1000" dirty="0">
                <a:solidFill>
                  <a:srgbClr val="002577"/>
                </a:solidFill>
                <a:latin typeface="Arial"/>
                <a:cs typeface="Arial"/>
              </a:rPr>
              <a:t>associated</a:t>
            </a:r>
            <a:r>
              <a:rPr sz="1000" spc="-35" dirty="0">
                <a:solidFill>
                  <a:srgbClr val="002577"/>
                </a:solidFill>
                <a:latin typeface="Arial"/>
                <a:cs typeface="Arial"/>
              </a:rPr>
              <a:t> </a:t>
            </a:r>
            <a:r>
              <a:rPr sz="1000" dirty="0">
                <a:solidFill>
                  <a:srgbClr val="002577"/>
                </a:solidFill>
                <a:latin typeface="Arial"/>
                <a:cs typeface="Arial"/>
              </a:rPr>
              <a:t>with</a:t>
            </a:r>
            <a:r>
              <a:rPr sz="1000" spc="-5" dirty="0">
                <a:solidFill>
                  <a:srgbClr val="002577"/>
                </a:solidFill>
                <a:latin typeface="Arial"/>
                <a:cs typeface="Arial"/>
              </a:rPr>
              <a:t> </a:t>
            </a:r>
            <a:r>
              <a:rPr sz="1000" dirty="0">
                <a:solidFill>
                  <a:srgbClr val="002577"/>
                </a:solidFill>
                <a:latin typeface="Arial"/>
                <a:cs typeface="Arial"/>
              </a:rPr>
              <a:t>the</a:t>
            </a:r>
            <a:r>
              <a:rPr sz="1000" spc="-15" dirty="0">
                <a:solidFill>
                  <a:srgbClr val="002577"/>
                </a:solidFill>
                <a:latin typeface="Arial"/>
                <a:cs typeface="Arial"/>
              </a:rPr>
              <a:t> </a:t>
            </a:r>
            <a:r>
              <a:rPr sz="1000" dirty="0">
                <a:solidFill>
                  <a:srgbClr val="002577"/>
                </a:solidFill>
                <a:latin typeface="Arial"/>
                <a:cs typeface="Arial"/>
              </a:rPr>
              <a:t>RxDC</a:t>
            </a:r>
            <a:r>
              <a:rPr sz="1000" spc="20" dirty="0">
                <a:solidFill>
                  <a:srgbClr val="002577"/>
                </a:solidFill>
                <a:latin typeface="Arial"/>
                <a:cs typeface="Arial"/>
              </a:rPr>
              <a:t> </a:t>
            </a:r>
            <a:r>
              <a:rPr sz="1000" dirty="0">
                <a:solidFill>
                  <a:srgbClr val="002577"/>
                </a:solidFill>
                <a:latin typeface="Arial"/>
                <a:cs typeface="Arial"/>
              </a:rPr>
              <a:t>drug</a:t>
            </a:r>
            <a:r>
              <a:rPr sz="1000" spc="-15" dirty="0">
                <a:solidFill>
                  <a:srgbClr val="002577"/>
                </a:solidFill>
                <a:latin typeface="Arial"/>
                <a:cs typeface="Arial"/>
              </a:rPr>
              <a:t> </a:t>
            </a:r>
            <a:r>
              <a:rPr sz="1000" spc="-10" dirty="0">
                <a:solidFill>
                  <a:srgbClr val="002577"/>
                </a:solidFill>
                <a:latin typeface="Arial"/>
                <a:cs typeface="Arial"/>
              </a:rPr>
              <a:t>name.</a:t>
            </a:r>
            <a:endParaRPr sz="1000" dirty="0">
              <a:latin typeface="Arial"/>
              <a:cs typeface="Arial"/>
            </a:endParaRPr>
          </a:p>
          <a:p>
            <a:pPr marL="210820" marR="5080" indent="-177165">
              <a:lnSpc>
                <a:spcPct val="100000"/>
              </a:lnSpc>
              <a:spcBef>
                <a:spcPts val="204"/>
              </a:spcBef>
              <a:buSzPct val="133333"/>
              <a:buChar char="•"/>
              <a:tabLst>
                <a:tab pos="211454" algn="l"/>
              </a:tabLst>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RxDC</a:t>
            </a:r>
            <a:r>
              <a:rPr sz="1000" spc="10"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calculate</a:t>
            </a:r>
            <a:r>
              <a:rPr sz="1000" spc="-2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increase</a:t>
            </a:r>
            <a:r>
              <a:rPr sz="1000" spc="-30"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total</a:t>
            </a:r>
            <a:r>
              <a:rPr sz="1000" spc="-5" dirty="0">
                <a:solidFill>
                  <a:srgbClr val="002577"/>
                </a:solidFill>
                <a:latin typeface="Arial"/>
                <a:cs typeface="Arial"/>
              </a:rPr>
              <a:t> </a:t>
            </a:r>
            <a:r>
              <a:rPr sz="1000" dirty="0">
                <a:solidFill>
                  <a:srgbClr val="002577"/>
                </a:solidFill>
                <a:latin typeface="Arial"/>
                <a:cs typeface="Arial"/>
              </a:rPr>
              <a:t>spending</a:t>
            </a:r>
            <a:r>
              <a:rPr sz="1000" spc="-30" dirty="0">
                <a:solidFill>
                  <a:srgbClr val="002577"/>
                </a:solidFill>
                <a:latin typeface="Arial"/>
                <a:cs typeface="Arial"/>
              </a:rPr>
              <a:t> </a:t>
            </a:r>
            <a:r>
              <a:rPr sz="1000" dirty="0">
                <a:solidFill>
                  <a:srgbClr val="002577"/>
                </a:solidFill>
                <a:latin typeface="Arial"/>
                <a:cs typeface="Arial"/>
              </a:rPr>
              <a:t>by</a:t>
            </a:r>
            <a:r>
              <a:rPr sz="1000" spc="-5" dirty="0">
                <a:solidFill>
                  <a:srgbClr val="002577"/>
                </a:solidFill>
                <a:latin typeface="Arial"/>
                <a:cs typeface="Arial"/>
              </a:rPr>
              <a:t> </a:t>
            </a:r>
            <a:r>
              <a:rPr sz="1000" dirty="0">
                <a:solidFill>
                  <a:srgbClr val="002577"/>
                </a:solidFill>
                <a:latin typeface="Arial"/>
                <a:cs typeface="Arial"/>
              </a:rPr>
              <a:t>subtracting</a:t>
            </a:r>
            <a:r>
              <a:rPr sz="1000" spc="-40" dirty="0">
                <a:solidFill>
                  <a:srgbClr val="002577"/>
                </a:solidFill>
                <a:latin typeface="Arial"/>
                <a:cs typeface="Arial"/>
              </a:rPr>
              <a:t> </a:t>
            </a:r>
            <a:r>
              <a:rPr sz="1000" dirty="0">
                <a:solidFill>
                  <a:srgbClr val="002577"/>
                </a:solidFill>
                <a:latin typeface="Arial"/>
                <a:cs typeface="Arial"/>
              </a:rPr>
              <a:t>total</a:t>
            </a:r>
            <a:r>
              <a:rPr sz="1000" spc="-10" dirty="0">
                <a:solidFill>
                  <a:srgbClr val="002577"/>
                </a:solidFill>
                <a:latin typeface="Arial"/>
                <a:cs typeface="Arial"/>
              </a:rPr>
              <a:t> </a:t>
            </a:r>
            <a:r>
              <a:rPr sz="1000" dirty="0">
                <a:solidFill>
                  <a:srgbClr val="002577"/>
                </a:solidFill>
                <a:latin typeface="Arial"/>
                <a:cs typeface="Arial"/>
              </a:rPr>
              <a:t>spending</a:t>
            </a:r>
            <a:r>
              <a:rPr sz="1000" spc="-30"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0" dirty="0">
                <a:solidFill>
                  <a:srgbClr val="002577"/>
                </a:solidFill>
                <a:latin typeface="Arial"/>
                <a:cs typeface="Arial"/>
              </a:rPr>
              <a:t> </a:t>
            </a:r>
            <a:r>
              <a:rPr sz="1000" dirty="0">
                <a:solidFill>
                  <a:srgbClr val="002577"/>
                </a:solidFill>
                <a:latin typeface="Arial"/>
                <a:cs typeface="Arial"/>
              </a:rPr>
              <a:t>segment</a:t>
            </a:r>
            <a:r>
              <a:rPr sz="1000" spc="-30" dirty="0">
                <a:solidFill>
                  <a:srgbClr val="002577"/>
                </a:solidFill>
                <a:latin typeface="Arial"/>
                <a:cs typeface="Arial"/>
              </a:rPr>
              <a:t> </a:t>
            </a:r>
            <a:r>
              <a:rPr sz="1000" dirty="0">
                <a:solidFill>
                  <a:srgbClr val="002577"/>
                </a:solidFill>
                <a:latin typeface="Arial"/>
                <a:cs typeface="Arial"/>
              </a:rPr>
              <a:t>for</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spc="-20" dirty="0">
                <a:solidFill>
                  <a:srgbClr val="002577"/>
                </a:solidFill>
                <a:latin typeface="Arial"/>
                <a:cs typeface="Arial"/>
              </a:rPr>
              <a:t>year </a:t>
            </a:r>
            <a:r>
              <a:rPr sz="1000" dirty="0">
                <a:solidFill>
                  <a:srgbClr val="002577"/>
                </a:solidFill>
                <a:latin typeface="Arial"/>
                <a:cs typeface="Arial"/>
              </a:rPr>
              <a:t>prior</a:t>
            </a:r>
            <a:r>
              <a:rPr sz="1000" spc="-10" dirty="0">
                <a:solidFill>
                  <a:srgbClr val="002577"/>
                </a:solidFill>
                <a:latin typeface="Arial"/>
                <a:cs typeface="Arial"/>
              </a:rPr>
              <a:t> </a:t>
            </a:r>
            <a:r>
              <a:rPr sz="1000" dirty="0">
                <a:solidFill>
                  <a:srgbClr val="002577"/>
                </a:solidFill>
                <a:latin typeface="Arial"/>
                <a:cs typeface="Arial"/>
              </a:rPr>
              <a:t>to</a:t>
            </a:r>
            <a:r>
              <a:rPr sz="1000" spc="-1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reference</a:t>
            </a:r>
            <a:r>
              <a:rPr sz="1000" spc="-20" dirty="0">
                <a:solidFill>
                  <a:srgbClr val="002577"/>
                </a:solidFill>
                <a:latin typeface="Arial"/>
                <a:cs typeface="Arial"/>
              </a:rPr>
              <a:t> </a:t>
            </a:r>
            <a:r>
              <a:rPr sz="1000" dirty="0">
                <a:solidFill>
                  <a:srgbClr val="002577"/>
                </a:solidFill>
                <a:latin typeface="Arial"/>
                <a:cs typeface="Arial"/>
              </a:rPr>
              <a:t>year</a:t>
            </a:r>
            <a:r>
              <a:rPr sz="1000" spc="-10" dirty="0">
                <a:solidFill>
                  <a:srgbClr val="002577"/>
                </a:solidFill>
                <a:latin typeface="Arial"/>
                <a:cs typeface="Arial"/>
              </a:rPr>
              <a:t> </a:t>
            </a:r>
            <a:r>
              <a:rPr sz="1000" dirty="0">
                <a:solidFill>
                  <a:srgbClr val="002577"/>
                </a:solidFill>
                <a:latin typeface="Arial"/>
                <a:cs typeface="Arial"/>
              </a:rPr>
              <a:t>from total</a:t>
            </a:r>
            <a:r>
              <a:rPr sz="1000" spc="-10"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state</a:t>
            </a:r>
            <a:r>
              <a:rPr sz="1000" spc="-20"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35" dirty="0">
                <a:solidFill>
                  <a:srgbClr val="002577"/>
                </a:solidFill>
                <a:latin typeface="Arial"/>
                <a:cs typeface="Arial"/>
              </a:rPr>
              <a:t> </a:t>
            </a:r>
            <a:r>
              <a:rPr sz="1000" dirty="0">
                <a:solidFill>
                  <a:srgbClr val="002577"/>
                </a:solidFill>
                <a:latin typeface="Arial"/>
                <a:cs typeface="Arial"/>
              </a:rPr>
              <a:t>for</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reference</a:t>
            </a:r>
            <a:r>
              <a:rPr sz="1000" spc="-30" dirty="0">
                <a:solidFill>
                  <a:srgbClr val="002577"/>
                </a:solidFill>
                <a:latin typeface="Arial"/>
                <a:cs typeface="Arial"/>
              </a:rPr>
              <a:t> </a:t>
            </a:r>
            <a:r>
              <a:rPr sz="1000" spc="-10" dirty="0">
                <a:solidFill>
                  <a:srgbClr val="002577"/>
                </a:solidFill>
                <a:latin typeface="Arial"/>
                <a:cs typeface="Arial"/>
              </a:rPr>
              <a:t>year.</a:t>
            </a:r>
            <a:endParaRPr sz="1000" dirty="0">
              <a:latin typeface="Arial"/>
              <a:cs typeface="Arial"/>
            </a:endParaRPr>
          </a:p>
          <a:p>
            <a:pPr marL="210820" indent="-177165">
              <a:lnSpc>
                <a:spcPct val="100000"/>
              </a:lnSpc>
              <a:spcBef>
                <a:spcPts val="204"/>
              </a:spcBef>
              <a:buSzPct val="133333"/>
              <a:buChar char="•"/>
              <a:tabLst>
                <a:tab pos="211454" algn="l"/>
              </a:tabLst>
            </a:pPr>
            <a:r>
              <a:rPr sz="1000" dirty="0">
                <a:solidFill>
                  <a:srgbClr val="002577"/>
                </a:solidFill>
                <a:latin typeface="Arial"/>
                <a:cs typeface="Arial"/>
              </a:rPr>
              <a:t>If</a:t>
            </a:r>
            <a:r>
              <a:rPr sz="1000" spc="-15"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on a</a:t>
            </a:r>
            <a:r>
              <a:rPr sz="1000" spc="-15" dirty="0">
                <a:solidFill>
                  <a:srgbClr val="002577"/>
                </a:solidFill>
                <a:latin typeface="Arial"/>
                <a:cs typeface="Arial"/>
              </a:rPr>
              <a:t> </a:t>
            </a:r>
            <a:r>
              <a:rPr sz="1000" dirty="0">
                <a:solidFill>
                  <a:srgbClr val="002577"/>
                </a:solidFill>
                <a:latin typeface="Arial"/>
                <a:cs typeface="Arial"/>
              </a:rPr>
              <a:t>drug</a:t>
            </a:r>
            <a:r>
              <a:rPr sz="1000" spc="-10" dirty="0">
                <a:solidFill>
                  <a:srgbClr val="002577"/>
                </a:solidFill>
                <a:latin typeface="Arial"/>
                <a:cs typeface="Arial"/>
              </a:rPr>
              <a:t> </a:t>
            </a:r>
            <a:r>
              <a:rPr sz="1000" dirty="0">
                <a:solidFill>
                  <a:srgbClr val="002577"/>
                </a:solidFill>
                <a:latin typeface="Arial"/>
                <a:cs typeface="Arial"/>
              </a:rPr>
              <a:t>increased</a:t>
            </a:r>
            <a:r>
              <a:rPr sz="1000" spc="-35" dirty="0">
                <a:solidFill>
                  <a:srgbClr val="002577"/>
                </a:solidFill>
                <a:latin typeface="Arial"/>
                <a:cs typeface="Arial"/>
              </a:rPr>
              <a:t> </a:t>
            </a:r>
            <a:r>
              <a:rPr sz="1000" dirty="0">
                <a:solidFill>
                  <a:srgbClr val="002577"/>
                </a:solidFill>
                <a:latin typeface="Arial"/>
                <a:cs typeface="Arial"/>
              </a:rPr>
              <a:t>from</a:t>
            </a:r>
            <a:r>
              <a:rPr sz="1000" spc="-5" dirty="0">
                <a:solidFill>
                  <a:srgbClr val="002577"/>
                </a:solidFill>
                <a:latin typeface="Arial"/>
                <a:cs typeface="Arial"/>
              </a:rPr>
              <a:t> </a:t>
            </a:r>
            <a:r>
              <a:rPr sz="1000" dirty="0">
                <a:solidFill>
                  <a:srgbClr val="002577"/>
                </a:solidFill>
                <a:latin typeface="Arial"/>
                <a:cs typeface="Arial"/>
              </a:rPr>
              <a:t>one</a:t>
            </a:r>
            <a:r>
              <a:rPr sz="1000" spc="-15" dirty="0">
                <a:solidFill>
                  <a:srgbClr val="002577"/>
                </a:solidFill>
                <a:latin typeface="Arial"/>
                <a:cs typeface="Arial"/>
              </a:rPr>
              <a:t> </a:t>
            </a:r>
            <a:r>
              <a:rPr sz="1000" dirty="0">
                <a:solidFill>
                  <a:srgbClr val="002577"/>
                </a:solidFill>
                <a:latin typeface="Arial"/>
                <a:cs typeface="Arial"/>
              </a:rPr>
              <a:t>year</a:t>
            </a:r>
            <a:r>
              <a:rPr sz="1000" spc="-10" dirty="0">
                <a:solidFill>
                  <a:srgbClr val="002577"/>
                </a:solidFill>
                <a:latin typeface="Arial"/>
                <a:cs typeface="Arial"/>
              </a:rPr>
              <a:t> </a:t>
            </a:r>
            <a:r>
              <a:rPr sz="1000" dirty="0">
                <a:solidFill>
                  <a:srgbClr val="002577"/>
                </a:solidFill>
                <a:latin typeface="Arial"/>
                <a:cs typeface="Arial"/>
              </a:rPr>
              <a:t>to the</a:t>
            </a:r>
            <a:r>
              <a:rPr sz="1000" spc="-15" dirty="0">
                <a:solidFill>
                  <a:srgbClr val="002577"/>
                </a:solidFill>
                <a:latin typeface="Arial"/>
                <a:cs typeface="Arial"/>
              </a:rPr>
              <a:t> </a:t>
            </a:r>
            <a:r>
              <a:rPr sz="1000" dirty="0">
                <a:solidFill>
                  <a:srgbClr val="002577"/>
                </a:solidFill>
                <a:latin typeface="Arial"/>
                <a:cs typeface="Arial"/>
              </a:rPr>
              <a:t>next, the</a:t>
            </a:r>
            <a:r>
              <a:rPr sz="1000" spc="-10" dirty="0">
                <a:solidFill>
                  <a:srgbClr val="002577"/>
                </a:solidFill>
                <a:latin typeface="Arial"/>
                <a:cs typeface="Arial"/>
              </a:rPr>
              <a:t> </a:t>
            </a:r>
            <a:r>
              <a:rPr sz="1000" dirty="0">
                <a:solidFill>
                  <a:srgbClr val="002577"/>
                </a:solidFill>
                <a:latin typeface="Arial"/>
                <a:cs typeface="Arial"/>
              </a:rPr>
              <a:t>difference</a:t>
            </a:r>
            <a:r>
              <a:rPr sz="1000" spc="-35"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be</a:t>
            </a:r>
            <a:r>
              <a:rPr sz="1000" spc="-10" dirty="0">
                <a:solidFill>
                  <a:srgbClr val="002577"/>
                </a:solidFill>
                <a:latin typeface="Arial"/>
                <a:cs typeface="Arial"/>
              </a:rPr>
              <a:t> </a:t>
            </a:r>
            <a:r>
              <a:rPr sz="1000" dirty="0">
                <a:solidFill>
                  <a:srgbClr val="002577"/>
                </a:solidFill>
                <a:latin typeface="Arial"/>
                <a:cs typeface="Arial"/>
              </a:rPr>
              <a:t>a positive</a:t>
            </a:r>
            <a:r>
              <a:rPr sz="1000" spc="-20" dirty="0">
                <a:solidFill>
                  <a:srgbClr val="002577"/>
                </a:solidFill>
                <a:latin typeface="Arial"/>
                <a:cs typeface="Arial"/>
              </a:rPr>
              <a:t> </a:t>
            </a:r>
            <a:r>
              <a:rPr sz="1000" spc="-10" dirty="0">
                <a:solidFill>
                  <a:srgbClr val="002577"/>
                </a:solidFill>
                <a:latin typeface="Arial"/>
                <a:cs typeface="Arial"/>
              </a:rPr>
              <a:t>number.</a:t>
            </a:r>
            <a:endParaRPr sz="1000" dirty="0">
              <a:latin typeface="Arial"/>
              <a:cs typeface="Arial"/>
            </a:endParaRPr>
          </a:p>
          <a:p>
            <a:pPr marL="210820" indent="-177165">
              <a:lnSpc>
                <a:spcPct val="100000"/>
              </a:lnSpc>
              <a:spcBef>
                <a:spcPts val="190"/>
              </a:spcBef>
              <a:buSzPct val="133333"/>
              <a:buChar char="•"/>
              <a:tabLst>
                <a:tab pos="211454" algn="l"/>
              </a:tabLst>
            </a:pPr>
            <a:r>
              <a:rPr sz="1000" dirty="0">
                <a:solidFill>
                  <a:srgbClr val="002577"/>
                </a:solidFill>
                <a:latin typeface="Arial"/>
                <a:cs typeface="Arial"/>
              </a:rPr>
              <a:t>If</a:t>
            </a:r>
            <a:r>
              <a:rPr sz="1000" spc="-15" dirty="0">
                <a:solidFill>
                  <a:srgbClr val="002577"/>
                </a:solidFill>
                <a:latin typeface="Arial"/>
                <a:cs typeface="Arial"/>
              </a:rPr>
              <a:t> </a:t>
            </a:r>
            <a:r>
              <a:rPr sz="1000" dirty="0">
                <a:solidFill>
                  <a:srgbClr val="002577"/>
                </a:solidFill>
                <a:latin typeface="Arial"/>
                <a:cs typeface="Arial"/>
              </a:rPr>
              <a:t>spending</a:t>
            </a:r>
            <a:r>
              <a:rPr sz="1000" spc="-35" dirty="0">
                <a:solidFill>
                  <a:srgbClr val="002577"/>
                </a:solidFill>
                <a:latin typeface="Arial"/>
                <a:cs typeface="Arial"/>
              </a:rPr>
              <a:t> </a:t>
            </a:r>
            <a:r>
              <a:rPr sz="1000" dirty="0">
                <a:solidFill>
                  <a:srgbClr val="002577"/>
                </a:solidFill>
                <a:latin typeface="Arial"/>
                <a:cs typeface="Arial"/>
              </a:rPr>
              <a:t>on a</a:t>
            </a:r>
            <a:r>
              <a:rPr sz="1000" spc="-15" dirty="0">
                <a:solidFill>
                  <a:srgbClr val="002577"/>
                </a:solidFill>
                <a:latin typeface="Arial"/>
                <a:cs typeface="Arial"/>
              </a:rPr>
              <a:t> </a:t>
            </a:r>
            <a:r>
              <a:rPr sz="1000" dirty="0">
                <a:solidFill>
                  <a:srgbClr val="002577"/>
                </a:solidFill>
                <a:latin typeface="Arial"/>
                <a:cs typeface="Arial"/>
              </a:rPr>
              <a:t>drug</a:t>
            </a:r>
            <a:r>
              <a:rPr sz="1000" spc="-10" dirty="0">
                <a:solidFill>
                  <a:srgbClr val="002577"/>
                </a:solidFill>
                <a:latin typeface="Arial"/>
                <a:cs typeface="Arial"/>
              </a:rPr>
              <a:t> </a:t>
            </a:r>
            <a:r>
              <a:rPr sz="1000" dirty="0">
                <a:solidFill>
                  <a:srgbClr val="002577"/>
                </a:solidFill>
                <a:latin typeface="Arial"/>
                <a:cs typeface="Arial"/>
              </a:rPr>
              <a:t>decreased</a:t>
            </a:r>
            <a:r>
              <a:rPr sz="1000" spc="-35" dirty="0">
                <a:solidFill>
                  <a:srgbClr val="002577"/>
                </a:solidFill>
                <a:latin typeface="Arial"/>
                <a:cs typeface="Arial"/>
              </a:rPr>
              <a:t> </a:t>
            </a:r>
            <a:r>
              <a:rPr sz="1000" dirty="0">
                <a:solidFill>
                  <a:srgbClr val="002577"/>
                </a:solidFill>
                <a:latin typeface="Arial"/>
                <a:cs typeface="Arial"/>
              </a:rPr>
              <a:t>from</a:t>
            </a:r>
            <a:r>
              <a:rPr sz="1000" spc="-10" dirty="0">
                <a:solidFill>
                  <a:srgbClr val="002577"/>
                </a:solidFill>
                <a:latin typeface="Arial"/>
                <a:cs typeface="Arial"/>
              </a:rPr>
              <a:t> </a:t>
            </a:r>
            <a:r>
              <a:rPr sz="1000" dirty="0">
                <a:solidFill>
                  <a:srgbClr val="002577"/>
                </a:solidFill>
                <a:latin typeface="Arial"/>
                <a:cs typeface="Arial"/>
              </a:rPr>
              <a:t>one</a:t>
            </a:r>
            <a:r>
              <a:rPr sz="1000" spc="-10" dirty="0">
                <a:solidFill>
                  <a:srgbClr val="002577"/>
                </a:solidFill>
                <a:latin typeface="Arial"/>
                <a:cs typeface="Arial"/>
              </a:rPr>
              <a:t> </a:t>
            </a:r>
            <a:r>
              <a:rPr sz="1000" dirty="0">
                <a:solidFill>
                  <a:srgbClr val="002577"/>
                </a:solidFill>
                <a:latin typeface="Arial"/>
                <a:cs typeface="Arial"/>
              </a:rPr>
              <a:t>year</a:t>
            </a:r>
            <a:r>
              <a:rPr sz="1000" spc="-10" dirty="0">
                <a:solidFill>
                  <a:srgbClr val="002577"/>
                </a:solidFill>
                <a:latin typeface="Arial"/>
                <a:cs typeface="Arial"/>
              </a:rPr>
              <a:t> </a:t>
            </a:r>
            <a:r>
              <a:rPr sz="1000" dirty="0">
                <a:solidFill>
                  <a:srgbClr val="002577"/>
                </a:solidFill>
                <a:latin typeface="Arial"/>
                <a:cs typeface="Arial"/>
              </a:rPr>
              <a:t>to</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next, the</a:t>
            </a:r>
            <a:r>
              <a:rPr sz="1000" spc="-15" dirty="0">
                <a:solidFill>
                  <a:srgbClr val="002577"/>
                </a:solidFill>
                <a:latin typeface="Arial"/>
                <a:cs typeface="Arial"/>
              </a:rPr>
              <a:t> </a:t>
            </a:r>
            <a:r>
              <a:rPr sz="1000" dirty="0">
                <a:solidFill>
                  <a:srgbClr val="002577"/>
                </a:solidFill>
                <a:latin typeface="Arial"/>
                <a:cs typeface="Arial"/>
              </a:rPr>
              <a:t>difference</a:t>
            </a:r>
            <a:r>
              <a:rPr sz="1000" spc="-35" dirty="0">
                <a:solidFill>
                  <a:srgbClr val="002577"/>
                </a:solidFill>
                <a:latin typeface="Arial"/>
                <a:cs typeface="Arial"/>
              </a:rPr>
              <a:t> </a:t>
            </a:r>
            <a:r>
              <a:rPr sz="1000" dirty="0">
                <a:solidFill>
                  <a:srgbClr val="002577"/>
                </a:solidFill>
                <a:latin typeface="Arial"/>
                <a:cs typeface="Arial"/>
              </a:rPr>
              <a:t>will be</a:t>
            </a:r>
            <a:r>
              <a:rPr sz="1000" spc="-15" dirty="0">
                <a:solidFill>
                  <a:srgbClr val="002577"/>
                </a:solidFill>
                <a:latin typeface="Arial"/>
                <a:cs typeface="Arial"/>
              </a:rPr>
              <a:t> </a:t>
            </a:r>
            <a:r>
              <a:rPr sz="1000" dirty="0">
                <a:solidFill>
                  <a:srgbClr val="002577"/>
                </a:solidFill>
                <a:latin typeface="Arial"/>
                <a:cs typeface="Arial"/>
              </a:rPr>
              <a:t>a negative</a:t>
            </a:r>
            <a:r>
              <a:rPr sz="1000" spc="-20" dirty="0">
                <a:solidFill>
                  <a:srgbClr val="002577"/>
                </a:solidFill>
                <a:latin typeface="Arial"/>
                <a:cs typeface="Arial"/>
              </a:rPr>
              <a:t> </a:t>
            </a:r>
            <a:r>
              <a:rPr sz="1000" spc="-10" dirty="0">
                <a:solidFill>
                  <a:srgbClr val="002577"/>
                </a:solidFill>
                <a:latin typeface="Arial"/>
                <a:cs typeface="Arial"/>
              </a:rPr>
              <a:t>number.</a:t>
            </a:r>
            <a:endParaRPr sz="1000" dirty="0">
              <a:latin typeface="Arial"/>
              <a:cs typeface="Arial"/>
            </a:endParaRPr>
          </a:p>
          <a:p>
            <a:pPr marL="210820" indent="-177165">
              <a:lnSpc>
                <a:spcPct val="100000"/>
              </a:lnSpc>
              <a:spcBef>
                <a:spcPts val="204"/>
              </a:spcBef>
              <a:buSzPct val="133333"/>
              <a:buChar char="•"/>
              <a:tabLst>
                <a:tab pos="211454" algn="l"/>
              </a:tabLst>
            </a:pPr>
            <a:r>
              <a:rPr sz="1000" dirty="0">
                <a:solidFill>
                  <a:srgbClr val="002577"/>
                </a:solidFill>
                <a:latin typeface="Arial"/>
                <a:cs typeface="Arial"/>
              </a:rPr>
              <a:t>Rank</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drugs</a:t>
            </a:r>
            <a:r>
              <a:rPr sz="1000" spc="-15" dirty="0">
                <a:solidFill>
                  <a:srgbClr val="002577"/>
                </a:solidFill>
                <a:latin typeface="Arial"/>
                <a:cs typeface="Arial"/>
              </a:rPr>
              <a:t> </a:t>
            </a:r>
            <a:r>
              <a:rPr sz="1000" dirty="0">
                <a:solidFill>
                  <a:srgbClr val="002577"/>
                </a:solidFill>
                <a:latin typeface="Arial"/>
                <a:cs typeface="Arial"/>
              </a:rPr>
              <a:t>in</a:t>
            </a:r>
            <a:r>
              <a:rPr sz="1000" spc="-10" dirty="0">
                <a:solidFill>
                  <a:srgbClr val="002577"/>
                </a:solidFill>
                <a:latin typeface="Arial"/>
                <a:cs typeface="Arial"/>
              </a:rPr>
              <a:t> </a:t>
            </a:r>
            <a:r>
              <a:rPr sz="1000" dirty="0">
                <a:solidFill>
                  <a:srgbClr val="002577"/>
                </a:solidFill>
                <a:latin typeface="Arial"/>
                <a:cs typeface="Arial"/>
              </a:rPr>
              <a:t>each</a:t>
            </a:r>
            <a:r>
              <a:rPr sz="1000" spc="-5" dirty="0">
                <a:solidFill>
                  <a:srgbClr val="002577"/>
                </a:solidFill>
                <a:latin typeface="Arial"/>
                <a:cs typeface="Arial"/>
              </a:rPr>
              <a:t> </a:t>
            </a:r>
            <a:r>
              <a:rPr sz="1000" dirty="0">
                <a:solidFill>
                  <a:srgbClr val="002577"/>
                </a:solidFill>
                <a:latin typeface="Arial"/>
                <a:cs typeface="Arial"/>
              </a:rPr>
              <a:t>state</a:t>
            </a:r>
            <a:r>
              <a:rPr sz="1000" spc="-15"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30" dirty="0">
                <a:solidFill>
                  <a:srgbClr val="002577"/>
                </a:solidFill>
                <a:latin typeface="Arial"/>
                <a:cs typeface="Arial"/>
              </a:rPr>
              <a:t> </a:t>
            </a:r>
            <a:r>
              <a:rPr sz="1000" dirty="0">
                <a:solidFill>
                  <a:srgbClr val="002577"/>
                </a:solidFill>
                <a:latin typeface="Arial"/>
                <a:cs typeface="Arial"/>
              </a:rPr>
              <a:t>according</a:t>
            </a:r>
            <a:r>
              <a:rPr sz="1000" spc="-30" dirty="0">
                <a:solidFill>
                  <a:srgbClr val="002577"/>
                </a:solidFill>
                <a:latin typeface="Arial"/>
                <a:cs typeface="Arial"/>
              </a:rPr>
              <a:t> </a:t>
            </a:r>
            <a:r>
              <a:rPr sz="1000" dirty="0">
                <a:solidFill>
                  <a:srgbClr val="002577"/>
                </a:solidFill>
                <a:latin typeface="Arial"/>
                <a:cs typeface="Arial"/>
              </a:rPr>
              <a:t>to</a:t>
            </a:r>
            <a:r>
              <a:rPr sz="1000" spc="-1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increase</a:t>
            </a:r>
            <a:r>
              <a:rPr sz="1000" spc="-1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total,</a:t>
            </a:r>
            <a:r>
              <a:rPr sz="1000" spc="-25" dirty="0">
                <a:solidFill>
                  <a:srgbClr val="002577"/>
                </a:solidFill>
                <a:latin typeface="Arial"/>
                <a:cs typeface="Arial"/>
              </a:rPr>
              <a:t> </a:t>
            </a:r>
            <a:r>
              <a:rPr sz="1000" dirty="0">
                <a:solidFill>
                  <a:srgbClr val="002577"/>
                </a:solidFill>
                <a:latin typeface="Arial"/>
                <a:cs typeface="Arial"/>
              </a:rPr>
              <a:t>sorted</a:t>
            </a:r>
            <a:r>
              <a:rPr sz="1000" spc="-15" dirty="0">
                <a:solidFill>
                  <a:srgbClr val="002577"/>
                </a:solidFill>
                <a:latin typeface="Arial"/>
                <a:cs typeface="Arial"/>
              </a:rPr>
              <a:t> </a:t>
            </a:r>
            <a:r>
              <a:rPr sz="1000" dirty="0">
                <a:solidFill>
                  <a:srgbClr val="002577"/>
                </a:solidFill>
                <a:latin typeface="Arial"/>
                <a:cs typeface="Arial"/>
              </a:rPr>
              <a:t>in</a:t>
            </a:r>
            <a:r>
              <a:rPr sz="1000" spc="-5" dirty="0">
                <a:solidFill>
                  <a:srgbClr val="002577"/>
                </a:solidFill>
                <a:latin typeface="Arial"/>
                <a:cs typeface="Arial"/>
              </a:rPr>
              <a:t> </a:t>
            </a:r>
            <a:r>
              <a:rPr sz="1000" dirty="0">
                <a:solidFill>
                  <a:srgbClr val="002577"/>
                </a:solidFill>
                <a:latin typeface="Arial"/>
                <a:cs typeface="Arial"/>
              </a:rPr>
              <a:t>descending</a:t>
            </a:r>
            <a:r>
              <a:rPr sz="1000" spc="-30" dirty="0">
                <a:solidFill>
                  <a:srgbClr val="002577"/>
                </a:solidFill>
                <a:latin typeface="Arial"/>
                <a:cs typeface="Arial"/>
              </a:rPr>
              <a:t> </a:t>
            </a:r>
            <a:r>
              <a:rPr sz="1000" spc="-10" dirty="0">
                <a:solidFill>
                  <a:srgbClr val="002577"/>
                </a:solidFill>
                <a:latin typeface="Arial"/>
                <a:cs typeface="Arial"/>
              </a:rPr>
              <a:t>order.</a:t>
            </a:r>
            <a:endParaRPr sz="1000" dirty="0">
              <a:latin typeface="Arial"/>
              <a:cs typeface="Arial"/>
            </a:endParaRPr>
          </a:p>
          <a:p>
            <a:pPr>
              <a:lnSpc>
                <a:spcPct val="100000"/>
              </a:lnSpc>
              <a:spcBef>
                <a:spcPts val="40"/>
              </a:spcBef>
            </a:pPr>
            <a:endParaRPr sz="1000" dirty="0">
              <a:latin typeface="Arial"/>
              <a:cs typeface="Arial"/>
            </a:endParaRPr>
          </a:p>
          <a:p>
            <a:pPr marL="34290">
              <a:lnSpc>
                <a:spcPct val="100000"/>
              </a:lnSpc>
            </a:pPr>
            <a:endParaRPr lang="en-US" sz="1000" b="1" dirty="0">
              <a:solidFill>
                <a:srgbClr val="002577"/>
              </a:solidFill>
              <a:latin typeface="Arial"/>
              <a:cs typeface="Arial"/>
            </a:endParaRPr>
          </a:p>
          <a:p>
            <a:pPr marL="34290">
              <a:lnSpc>
                <a:spcPct val="100000"/>
              </a:lnSpc>
            </a:pPr>
            <a:r>
              <a:rPr sz="1000" b="1" dirty="0">
                <a:solidFill>
                  <a:srgbClr val="002577"/>
                </a:solidFill>
                <a:latin typeface="Arial"/>
                <a:cs typeface="Arial"/>
              </a:rPr>
              <a:t>D6:</a:t>
            </a:r>
            <a:r>
              <a:rPr sz="1000" b="1" spc="-15" dirty="0">
                <a:solidFill>
                  <a:srgbClr val="002577"/>
                </a:solidFill>
                <a:latin typeface="Arial"/>
                <a:cs typeface="Arial"/>
              </a:rPr>
              <a:t> </a:t>
            </a:r>
            <a:r>
              <a:rPr sz="1000" b="1" dirty="0">
                <a:solidFill>
                  <a:srgbClr val="002577"/>
                </a:solidFill>
                <a:latin typeface="Arial"/>
                <a:cs typeface="Arial"/>
              </a:rPr>
              <a:t>Rx</a:t>
            </a:r>
            <a:r>
              <a:rPr sz="1000" b="1" spc="-25" dirty="0">
                <a:solidFill>
                  <a:srgbClr val="002577"/>
                </a:solidFill>
                <a:latin typeface="Arial"/>
                <a:cs typeface="Arial"/>
              </a:rPr>
              <a:t> </a:t>
            </a:r>
            <a:r>
              <a:rPr sz="1000" b="1" spc="-10" dirty="0">
                <a:solidFill>
                  <a:srgbClr val="002577"/>
                </a:solidFill>
                <a:latin typeface="Arial"/>
                <a:cs typeface="Arial"/>
              </a:rPr>
              <a:t>Totals</a:t>
            </a:r>
            <a:endParaRPr sz="1000" dirty="0">
              <a:latin typeface="Arial"/>
              <a:cs typeface="Arial"/>
            </a:endParaRPr>
          </a:p>
          <a:p>
            <a:pPr marL="34290">
              <a:lnSpc>
                <a:spcPct val="100000"/>
              </a:lnSpc>
              <a:spcBef>
                <a:spcPts val="204"/>
              </a:spcBef>
            </a:pPr>
            <a:r>
              <a:rPr sz="1000" dirty="0">
                <a:solidFill>
                  <a:srgbClr val="002577"/>
                </a:solidFill>
                <a:latin typeface="Arial"/>
                <a:cs typeface="Arial"/>
              </a:rPr>
              <a:t>Report</a:t>
            </a:r>
            <a:r>
              <a:rPr sz="1000" spc="-15" dirty="0">
                <a:solidFill>
                  <a:srgbClr val="002577"/>
                </a:solidFill>
                <a:latin typeface="Arial"/>
                <a:cs typeface="Arial"/>
              </a:rPr>
              <a:t> </a:t>
            </a:r>
            <a:r>
              <a:rPr sz="1000" spc="-10" dirty="0">
                <a:solidFill>
                  <a:srgbClr val="002577"/>
                </a:solidFill>
                <a:latin typeface="Arial"/>
                <a:cs typeface="Arial"/>
              </a:rPr>
              <a:t>information</a:t>
            </a:r>
            <a:r>
              <a:rPr sz="1000" spc="-50" dirty="0">
                <a:solidFill>
                  <a:srgbClr val="002577"/>
                </a:solidFill>
                <a:latin typeface="Arial"/>
                <a:cs typeface="Arial"/>
              </a:rPr>
              <a:t> </a:t>
            </a:r>
            <a:r>
              <a:rPr sz="1000" dirty="0">
                <a:solidFill>
                  <a:srgbClr val="002577"/>
                </a:solidFill>
                <a:latin typeface="Arial"/>
                <a:cs typeface="Arial"/>
              </a:rPr>
              <a:t>about</a:t>
            </a:r>
            <a:r>
              <a:rPr sz="1000" spc="-15" dirty="0">
                <a:solidFill>
                  <a:srgbClr val="002577"/>
                </a:solidFill>
                <a:latin typeface="Arial"/>
                <a:cs typeface="Arial"/>
              </a:rPr>
              <a:t> </a:t>
            </a:r>
            <a:r>
              <a:rPr sz="1000" spc="-10" dirty="0">
                <a:solidFill>
                  <a:srgbClr val="002577"/>
                </a:solidFill>
                <a:latin typeface="Arial"/>
                <a:cs typeface="Arial"/>
              </a:rPr>
              <a:t>prescription</a:t>
            </a:r>
            <a:r>
              <a:rPr sz="1000" spc="-45" dirty="0">
                <a:solidFill>
                  <a:srgbClr val="002577"/>
                </a:solidFill>
                <a:latin typeface="Arial"/>
                <a:cs typeface="Arial"/>
              </a:rPr>
              <a:t> </a:t>
            </a:r>
            <a:r>
              <a:rPr sz="1000" dirty="0">
                <a:solidFill>
                  <a:srgbClr val="002577"/>
                </a:solidFill>
                <a:latin typeface="Arial"/>
                <a:cs typeface="Arial"/>
              </a:rPr>
              <a:t>drugs</a:t>
            </a:r>
            <a:r>
              <a:rPr sz="1000" spc="-10" dirty="0">
                <a:solidFill>
                  <a:srgbClr val="002577"/>
                </a:solidFill>
                <a:latin typeface="Arial"/>
                <a:cs typeface="Arial"/>
              </a:rPr>
              <a:t> </a:t>
            </a:r>
            <a:r>
              <a:rPr sz="1000" dirty="0">
                <a:solidFill>
                  <a:srgbClr val="002577"/>
                </a:solidFill>
                <a:latin typeface="Arial"/>
                <a:cs typeface="Arial"/>
              </a:rPr>
              <a:t>covered</a:t>
            </a:r>
            <a:r>
              <a:rPr sz="1000" spc="-25" dirty="0">
                <a:solidFill>
                  <a:srgbClr val="002577"/>
                </a:solidFill>
                <a:latin typeface="Arial"/>
                <a:cs typeface="Arial"/>
              </a:rPr>
              <a:t> </a:t>
            </a:r>
            <a:r>
              <a:rPr sz="1000" dirty="0">
                <a:solidFill>
                  <a:srgbClr val="002577"/>
                </a:solidFill>
                <a:latin typeface="Arial"/>
                <a:cs typeface="Arial"/>
              </a:rPr>
              <a:t>under</a:t>
            </a:r>
            <a:r>
              <a:rPr sz="1000" spc="-1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pharmacy</a:t>
            </a:r>
            <a:r>
              <a:rPr sz="1000" spc="-35" dirty="0">
                <a:solidFill>
                  <a:srgbClr val="002577"/>
                </a:solidFill>
                <a:latin typeface="Arial"/>
                <a:cs typeface="Arial"/>
              </a:rPr>
              <a:t> </a:t>
            </a:r>
            <a:r>
              <a:rPr sz="1000" spc="-10" dirty="0">
                <a:solidFill>
                  <a:srgbClr val="002577"/>
                </a:solidFill>
                <a:latin typeface="Arial"/>
                <a:cs typeface="Arial"/>
              </a:rPr>
              <a:t>benefit.</a:t>
            </a:r>
            <a:endParaRPr sz="1000" dirty="0">
              <a:latin typeface="Arial"/>
              <a:cs typeface="Arial"/>
            </a:endParaRPr>
          </a:p>
          <a:p>
            <a:pPr>
              <a:lnSpc>
                <a:spcPct val="100000"/>
              </a:lnSpc>
              <a:spcBef>
                <a:spcPts val="35"/>
              </a:spcBef>
            </a:pPr>
            <a:endParaRPr sz="1000" dirty="0">
              <a:latin typeface="Arial"/>
              <a:cs typeface="Arial"/>
            </a:endParaRPr>
          </a:p>
          <a:p>
            <a:pPr marL="34290">
              <a:lnSpc>
                <a:spcPct val="100000"/>
              </a:lnSpc>
            </a:pPr>
            <a:endParaRPr lang="en-US" sz="1000" b="1" dirty="0">
              <a:solidFill>
                <a:srgbClr val="002577"/>
              </a:solidFill>
              <a:latin typeface="Arial"/>
              <a:cs typeface="Arial"/>
            </a:endParaRPr>
          </a:p>
          <a:p>
            <a:pPr marL="34290">
              <a:lnSpc>
                <a:spcPct val="100000"/>
              </a:lnSpc>
            </a:pPr>
            <a:r>
              <a:rPr sz="1000" b="1" dirty="0">
                <a:solidFill>
                  <a:srgbClr val="002577"/>
                </a:solidFill>
                <a:latin typeface="Arial"/>
                <a:cs typeface="Arial"/>
              </a:rPr>
              <a:t>D7:</a:t>
            </a:r>
            <a:r>
              <a:rPr sz="1000" b="1" spc="-10" dirty="0">
                <a:solidFill>
                  <a:srgbClr val="002577"/>
                </a:solidFill>
                <a:latin typeface="Arial"/>
                <a:cs typeface="Arial"/>
              </a:rPr>
              <a:t> </a:t>
            </a:r>
            <a:r>
              <a:rPr sz="1000" b="1" dirty="0">
                <a:solidFill>
                  <a:srgbClr val="002577"/>
                </a:solidFill>
                <a:latin typeface="Arial"/>
                <a:cs typeface="Arial"/>
              </a:rPr>
              <a:t>Rx</a:t>
            </a:r>
            <a:r>
              <a:rPr sz="1000" b="1" spc="-15" dirty="0">
                <a:solidFill>
                  <a:srgbClr val="002577"/>
                </a:solidFill>
                <a:latin typeface="Arial"/>
                <a:cs typeface="Arial"/>
              </a:rPr>
              <a:t> </a:t>
            </a:r>
            <a:r>
              <a:rPr sz="1000" b="1" dirty="0">
                <a:solidFill>
                  <a:srgbClr val="002577"/>
                </a:solidFill>
                <a:latin typeface="Arial"/>
                <a:cs typeface="Arial"/>
              </a:rPr>
              <a:t>Rebates</a:t>
            </a:r>
            <a:r>
              <a:rPr sz="1000" b="1" spc="-20" dirty="0">
                <a:solidFill>
                  <a:srgbClr val="002577"/>
                </a:solidFill>
                <a:latin typeface="Arial"/>
                <a:cs typeface="Arial"/>
              </a:rPr>
              <a:t> </a:t>
            </a:r>
            <a:r>
              <a:rPr sz="1000" b="1" dirty="0">
                <a:solidFill>
                  <a:srgbClr val="002577"/>
                </a:solidFill>
                <a:latin typeface="Arial"/>
                <a:cs typeface="Arial"/>
              </a:rPr>
              <a:t>by</a:t>
            </a:r>
            <a:r>
              <a:rPr sz="1000" b="1" spc="-15" dirty="0">
                <a:solidFill>
                  <a:srgbClr val="002577"/>
                </a:solidFill>
                <a:latin typeface="Arial"/>
                <a:cs typeface="Arial"/>
              </a:rPr>
              <a:t> </a:t>
            </a:r>
            <a:r>
              <a:rPr sz="1000" b="1" dirty="0">
                <a:solidFill>
                  <a:srgbClr val="002577"/>
                </a:solidFill>
                <a:latin typeface="Arial"/>
                <a:cs typeface="Arial"/>
              </a:rPr>
              <a:t>Therapeutic</a:t>
            </a:r>
            <a:r>
              <a:rPr sz="1000" b="1" spc="-30" dirty="0">
                <a:solidFill>
                  <a:srgbClr val="002577"/>
                </a:solidFill>
                <a:latin typeface="Arial"/>
                <a:cs typeface="Arial"/>
              </a:rPr>
              <a:t> </a:t>
            </a:r>
            <a:r>
              <a:rPr sz="1000" b="1" spc="-10" dirty="0">
                <a:solidFill>
                  <a:srgbClr val="002577"/>
                </a:solidFill>
                <a:latin typeface="Arial"/>
                <a:cs typeface="Arial"/>
              </a:rPr>
              <a:t>Class</a:t>
            </a:r>
            <a:endParaRPr sz="1000" dirty="0">
              <a:latin typeface="Arial"/>
              <a:cs typeface="Arial"/>
            </a:endParaRPr>
          </a:p>
          <a:p>
            <a:pPr marL="34290" marR="128270">
              <a:lnSpc>
                <a:spcPct val="100000"/>
              </a:lnSpc>
              <a:spcBef>
                <a:spcPts val="209"/>
              </a:spcBef>
            </a:pPr>
            <a:r>
              <a:rPr sz="1000" dirty="0">
                <a:solidFill>
                  <a:srgbClr val="002577"/>
                </a:solidFill>
                <a:latin typeface="Arial"/>
                <a:cs typeface="Arial"/>
              </a:rPr>
              <a:t>A therapeutic</a:t>
            </a:r>
            <a:r>
              <a:rPr sz="1000" spc="-45" dirty="0">
                <a:solidFill>
                  <a:srgbClr val="002577"/>
                </a:solidFill>
                <a:latin typeface="Arial"/>
                <a:cs typeface="Arial"/>
              </a:rPr>
              <a:t> </a:t>
            </a:r>
            <a:r>
              <a:rPr sz="1000" dirty="0">
                <a:solidFill>
                  <a:srgbClr val="002577"/>
                </a:solidFill>
                <a:latin typeface="Arial"/>
                <a:cs typeface="Arial"/>
              </a:rPr>
              <a:t>class</a:t>
            </a:r>
            <a:r>
              <a:rPr sz="1000" spc="-15" dirty="0">
                <a:solidFill>
                  <a:srgbClr val="002577"/>
                </a:solidFill>
                <a:latin typeface="Arial"/>
                <a:cs typeface="Arial"/>
              </a:rPr>
              <a:t> </a:t>
            </a:r>
            <a:r>
              <a:rPr sz="1000" dirty="0">
                <a:solidFill>
                  <a:srgbClr val="002577"/>
                </a:solidFill>
                <a:latin typeface="Arial"/>
                <a:cs typeface="Arial"/>
              </a:rPr>
              <a:t>is</a:t>
            </a:r>
            <a:r>
              <a:rPr sz="1000" spc="-5" dirty="0">
                <a:solidFill>
                  <a:srgbClr val="002577"/>
                </a:solidFill>
                <a:latin typeface="Arial"/>
                <a:cs typeface="Arial"/>
              </a:rPr>
              <a:t> </a:t>
            </a:r>
            <a:r>
              <a:rPr sz="1000" dirty="0">
                <a:solidFill>
                  <a:srgbClr val="002577"/>
                </a:solidFill>
                <a:latin typeface="Arial"/>
                <a:cs typeface="Arial"/>
              </a:rPr>
              <a:t>a</a:t>
            </a:r>
            <a:r>
              <a:rPr sz="1000" spc="5" dirty="0">
                <a:solidFill>
                  <a:srgbClr val="002577"/>
                </a:solidFill>
                <a:latin typeface="Arial"/>
                <a:cs typeface="Arial"/>
              </a:rPr>
              <a:t> </a:t>
            </a:r>
            <a:r>
              <a:rPr sz="1000" dirty="0">
                <a:solidFill>
                  <a:srgbClr val="002577"/>
                </a:solidFill>
                <a:latin typeface="Arial"/>
                <a:cs typeface="Arial"/>
              </a:rPr>
              <a:t>group</a:t>
            </a:r>
            <a:r>
              <a:rPr sz="1000" spc="-20"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drugs</a:t>
            </a:r>
            <a:r>
              <a:rPr sz="1000" spc="-20" dirty="0">
                <a:solidFill>
                  <a:srgbClr val="002577"/>
                </a:solidFill>
                <a:latin typeface="Arial"/>
                <a:cs typeface="Arial"/>
              </a:rPr>
              <a:t> </a:t>
            </a:r>
            <a:r>
              <a:rPr sz="1000" dirty="0">
                <a:solidFill>
                  <a:srgbClr val="002577"/>
                </a:solidFill>
                <a:latin typeface="Arial"/>
                <a:cs typeface="Arial"/>
              </a:rPr>
              <a:t>that</a:t>
            </a:r>
            <a:r>
              <a:rPr sz="1000" spc="-10" dirty="0">
                <a:solidFill>
                  <a:srgbClr val="002577"/>
                </a:solidFill>
                <a:latin typeface="Arial"/>
                <a:cs typeface="Arial"/>
              </a:rPr>
              <a:t> </a:t>
            </a:r>
            <a:r>
              <a:rPr sz="1000" dirty="0">
                <a:solidFill>
                  <a:srgbClr val="002577"/>
                </a:solidFill>
                <a:latin typeface="Arial"/>
                <a:cs typeface="Arial"/>
              </a:rPr>
              <a:t>have</a:t>
            </a:r>
            <a:r>
              <a:rPr sz="1000" spc="-5" dirty="0">
                <a:solidFill>
                  <a:srgbClr val="002577"/>
                </a:solidFill>
                <a:latin typeface="Arial"/>
                <a:cs typeface="Arial"/>
              </a:rPr>
              <a:t> </a:t>
            </a:r>
            <a:r>
              <a:rPr sz="1000" dirty="0">
                <a:solidFill>
                  <a:srgbClr val="002577"/>
                </a:solidFill>
                <a:latin typeface="Arial"/>
                <a:cs typeface="Arial"/>
              </a:rPr>
              <a:t>a similar</a:t>
            </a:r>
            <a:r>
              <a:rPr sz="1000" spc="-30" dirty="0">
                <a:solidFill>
                  <a:srgbClr val="002577"/>
                </a:solidFill>
                <a:latin typeface="Arial"/>
                <a:cs typeface="Arial"/>
              </a:rPr>
              <a:t> </a:t>
            </a:r>
            <a:r>
              <a:rPr sz="1000" dirty="0">
                <a:solidFill>
                  <a:srgbClr val="002577"/>
                </a:solidFill>
                <a:latin typeface="Arial"/>
                <a:cs typeface="Arial"/>
              </a:rPr>
              <a:t>mechanism</a:t>
            </a:r>
            <a:r>
              <a:rPr sz="1000" spc="-40"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action</a:t>
            </a:r>
            <a:r>
              <a:rPr sz="1000" spc="-35" dirty="0">
                <a:solidFill>
                  <a:srgbClr val="002577"/>
                </a:solidFill>
                <a:latin typeface="Arial"/>
                <a:cs typeface="Arial"/>
              </a:rPr>
              <a:t> </a:t>
            </a:r>
            <a:r>
              <a:rPr sz="1000" dirty="0">
                <a:solidFill>
                  <a:srgbClr val="002577"/>
                </a:solidFill>
                <a:latin typeface="Arial"/>
                <a:cs typeface="Arial"/>
              </a:rPr>
              <a:t>or treat</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same</a:t>
            </a:r>
            <a:r>
              <a:rPr sz="1000" spc="-15" dirty="0">
                <a:solidFill>
                  <a:srgbClr val="002577"/>
                </a:solidFill>
                <a:latin typeface="Arial"/>
                <a:cs typeface="Arial"/>
              </a:rPr>
              <a:t> </a:t>
            </a:r>
            <a:r>
              <a:rPr sz="1000" dirty="0">
                <a:solidFill>
                  <a:srgbClr val="002577"/>
                </a:solidFill>
                <a:latin typeface="Arial"/>
                <a:cs typeface="Arial"/>
              </a:rPr>
              <a:t>condition.</a:t>
            </a:r>
            <a:r>
              <a:rPr sz="1000" spc="-35" dirty="0">
                <a:solidFill>
                  <a:srgbClr val="002577"/>
                </a:solidFill>
                <a:latin typeface="Arial"/>
                <a:cs typeface="Arial"/>
              </a:rPr>
              <a:t> </a:t>
            </a:r>
            <a:r>
              <a:rPr sz="1000" dirty="0">
                <a:solidFill>
                  <a:srgbClr val="002577"/>
                </a:solidFill>
                <a:latin typeface="Arial"/>
                <a:cs typeface="Arial"/>
              </a:rPr>
              <a:t>Therefore,</a:t>
            </a:r>
            <a:r>
              <a:rPr sz="1000" spc="-25" dirty="0">
                <a:solidFill>
                  <a:srgbClr val="002577"/>
                </a:solidFill>
                <a:latin typeface="Arial"/>
                <a:cs typeface="Arial"/>
              </a:rPr>
              <a:t> </a:t>
            </a:r>
            <a:r>
              <a:rPr sz="1000" dirty="0">
                <a:solidFill>
                  <a:srgbClr val="002577"/>
                </a:solidFill>
                <a:latin typeface="Arial"/>
                <a:cs typeface="Arial"/>
              </a:rPr>
              <a:t>they</a:t>
            </a:r>
            <a:r>
              <a:rPr sz="1000" spc="70" dirty="0">
                <a:solidFill>
                  <a:srgbClr val="002577"/>
                </a:solidFill>
                <a:latin typeface="Arial"/>
                <a:cs typeface="Arial"/>
              </a:rPr>
              <a:t> </a:t>
            </a:r>
            <a:r>
              <a:rPr sz="1000" dirty="0">
                <a:solidFill>
                  <a:srgbClr val="002577"/>
                </a:solidFill>
                <a:latin typeface="Arial"/>
                <a:cs typeface="Arial"/>
              </a:rPr>
              <a:t>are</a:t>
            </a:r>
            <a:r>
              <a:rPr sz="1000" spc="-5" dirty="0">
                <a:solidFill>
                  <a:srgbClr val="002577"/>
                </a:solidFill>
                <a:latin typeface="Arial"/>
                <a:cs typeface="Arial"/>
              </a:rPr>
              <a:t> </a:t>
            </a:r>
            <a:r>
              <a:rPr sz="1000" spc="-10" dirty="0">
                <a:solidFill>
                  <a:srgbClr val="002577"/>
                </a:solidFill>
                <a:latin typeface="Arial"/>
                <a:cs typeface="Arial"/>
              </a:rPr>
              <a:t>assigned </a:t>
            </a:r>
            <a:r>
              <a:rPr sz="1000" dirty="0">
                <a:solidFill>
                  <a:srgbClr val="002577"/>
                </a:solidFill>
                <a:latin typeface="Arial"/>
                <a:cs typeface="Arial"/>
              </a:rPr>
              <a:t>the</a:t>
            </a:r>
            <a:r>
              <a:rPr sz="1000" spc="-15" dirty="0">
                <a:solidFill>
                  <a:srgbClr val="002577"/>
                </a:solidFill>
                <a:latin typeface="Arial"/>
                <a:cs typeface="Arial"/>
              </a:rPr>
              <a:t> </a:t>
            </a:r>
            <a:r>
              <a:rPr sz="1000" dirty="0">
                <a:solidFill>
                  <a:srgbClr val="002577"/>
                </a:solidFill>
                <a:latin typeface="Arial"/>
                <a:cs typeface="Arial"/>
              </a:rPr>
              <a:t>same</a:t>
            </a:r>
            <a:r>
              <a:rPr sz="1000" spc="-20" dirty="0">
                <a:solidFill>
                  <a:srgbClr val="002577"/>
                </a:solidFill>
                <a:latin typeface="Arial"/>
                <a:cs typeface="Arial"/>
              </a:rPr>
              <a:t> </a:t>
            </a:r>
            <a:r>
              <a:rPr sz="1000" dirty="0">
                <a:solidFill>
                  <a:srgbClr val="002577"/>
                </a:solidFill>
                <a:latin typeface="Arial"/>
                <a:cs typeface="Arial"/>
              </a:rPr>
              <a:t>RxDC</a:t>
            </a:r>
            <a:r>
              <a:rPr sz="1000" spc="20" dirty="0">
                <a:solidFill>
                  <a:srgbClr val="002577"/>
                </a:solidFill>
                <a:latin typeface="Arial"/>
                <a:cs typeface="Arial"/>
              </a:rPr>
              <a:t> </a:t>
            </a:r>
            <a:r>
              <a:rPr sz="1000" dirty="0">
                <a:solidFill>
                  <a:srgbClr val="002577"/>
                </a:solidFill>
                <a:latin typeface="Arial"/>
                <a:cs typeface="Arial"/>
              </a:rPr>
              <a:t>therapeutic</a:t>
            </a:r>
            <a:r>
              <a:rPr sz="1000" spc="-35" dirty="0">
                <a:solidFill>
                  <a:srgbClr val="002577"/>
                </a:solidFill>
                <a:latin typeface="Arial"/>
                <a:cs typeface="Arial"/>
              </a:rPr>
              <a:t> </a:t>
            </a:r>
            <a:r>
              <a:rPr sz="1000" dirty="0">
                <a:solidFill>
                  <a:srgbClr val="002577"/>
                </a:solidFill>
                <a:latin typeface="Arial"/>
                <a:cs typeface="Arial"/>
              </a:rPr>
              <a:t>class</a:t>
            </a:r>
            <a:r>
              <a:rPr sz="1000" spc="-30" dirty="0">
                <a:solidFill>
                  <a:srgbClr val="002577"/>
                </a:solidFill>
                <a:latin typeface="Arial"/>
                <a:cs typeface="Arial"/>
              </a:rPr>
              <a:t> </a:t>
            </a:r>
            <a:r>
              <a:rPr sz="1000" dirty="0">
                <a:solidFill>
                  <a:srgbClr val="002577"/>
                </a:solidFill>
                <a:latin typeface="Arial"/>
                <a:cs typeface="Arial"/>
              </a:rPr>
              <a:t>name.</a:t>
            </a:r>
            <a:r>
              <a:rPr sz="1000" spc="240" dirty="0">
                <a:solidFill>
                  <a:srgbClr val="002577"/>
                </a:solidFill>
                <a:latin typeface="Arial"/>
                <a:cs typeface="Arial"/>
              </a:rPr>
              <a:t> </a:t>
            </a:r>
            <a:r>
              <a:rPr sz="1000" dirty="0">
                <a:solidFill>
                  <a:srgbClr val="002577"/>
                </a:solidFill>
                <a:latin typeface="Arial"/>
                <a:cs typeface="Arial"/>
              </a:rPr>
              <a:t>If</a:t>
            </a:r>
            <a:r>
              <a:rPr sz="1000" spc="-15" dirty="0">
                <a:solidFill>
                  <a:srgbClr val="002577"/>
                </a:solidFill>
                <a:latin typeface="Arial"/>
                <a:cs typeface="Arial"/>
              </a:rPr>
              <a:t> </a:t>
            </a:r>
            <a:r>
              <a:rPr sz="1000" dirty="0">
                <a:solidFill>
                  <a:srgbClr val="002577"/>
                </a:solidFill>
                <a:latin typeface="Arial"/>
                <a:cs typeface="Arial"/>
              </a:rPr>
              <a:t>an</a:t>
            </a:r>
            <a:r>
              <a:rPr sz="1000" spc="-10" dirty="0">
                <a:solidFill>
                  <a:srgbClr val="002577"/>
                </a:solidFill>
                <a:latin typeface="Arial"/>
                <a:cs typeface="Arial"/>
              </a:rPr>
              <a:t> </a:t>
            </a:r>
            <a:r>
              <a:rPr sz="1000" dirty="0">
                <a:solidFill>
                  <a:srgbClr val="002577"/>
                </a:solidFill>
                <a:latin typeface="Arial"/>
                <a:cs typeface="Arial"/>
              </a:rPr>
              <a:t>NDC has</a:t>
            </a:r>
            <a:r>
              <a:rPr sz="1000" spc="-10" dirty="0">
                <a:solidFill>
                  <a:srgbClr val="002577"/>
                </a:solidFill>
                <a:latin typeface="Arial"/>
                <a:cs typeface="Arial"/>
              </a:rPr>
              <a:t> </a:t>
            </a:r>
            <a:r>
              <a:rPr sz="1000" dirty="0">
                <a:solidFill>
                  <a:srgbClr val="002577"/>
                </a:solidFill>
                <a:latin typeface="Arial"/>
                <a:cs typeface="Arial"/>
              </a:rPr>
              <a:t>more</a:t>
            </a:r>
            <a:r>
              <a:rPr sz="1000" spc="-10" dirty="0">
                <a:solidFill>
                  <a:srgbClr val="002577"/>
                </a:solidFill>
                <a:latin typeface="Arial"/>
                <a:cs typeface="Arial"/>
              </a:rPr>
              <a:t> </a:t>
            </a:r>
            <a:r>
              <a:rPr sz="1000" dirty="0">
                <a:solidFill>
                  <a:srgbClr val="002577"/>
                </a:solidFill>
                <a:latin typeface="Arial"/>
                <a:cs typeface="Arial"/>
              </a:rPr>
              <a:t>than</a:t>
            </a:r>
            <a:r>
              <a:rPr sz="1000" spc="-20" dirty="0">
                <a:solidFill>
                  <a:srgbClr val="002577"/>
                </a:solidFill>
                <a:latin typeface="Arial"/>
                <a:cs typeface="Arial"/>
              </a:rPr>
              <a:t> </a:t>
            </a:r>
            <a:r>
              <a:rPr sz="1000" dirty="0">
                <a:solidFill>
                  <a:srgbClr val="002577"/>
                </a:solidFill>
                <a:latin typeface="Arial"/>
                <a:cs typeface="Arial"/>
              </a:rPr>
              <a:t>one</a:t>
            </a:r>
            <a:r>
              <a:rPr sz="1000" spc="-10" dirty="0">
                <a:solidFill>
                  <a:srgbClr val="002577"/>
                </a:solidFill>
                <a:latin typeface="Arial"/>
                <a:cs typeface="Arial"/>
              </a:rPr>
              <a:t> </a:t>
            </a:r>
            <a:r>
              <a:rPr sz="1000" dirty="0">
                <a:solidFill>
                  <a:srgbClr val="002577"/>
                </a:solidFill>
                <a:latin typeface="Arial"/>
                <a:cs typeface="Arial"/>
              </a:rPr>
              <a:t>ingredient</a:t>
            </a:r>
            <a:r>
              <a:rPr sz="1000" spc="-40"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those</a:t>
            </a:r>
            <a:r>
              <a:rPr sz="1000" spc="-20" dirty="0">
                <a:solidFill>
                  <a:srgbClr val="002577"/>
                </a:solidFill>
                <a:latin typeface="Arial"/>
                <a:cs typeface="Arial"/>
              </a:rPr>
              <a:t> </a:t>
            </a:r>
            <a:r>
              <a:rPr sz="1000" dirty="0">
                <a:solidFill>
                  <a:srgbClr val="002577"/>
                </a:solidFill>
                <a:latin typeface="Arial"/>
                <a:cs typeface="Arial"/>
              </a:rPr>
              <a:t>ingredients</a:t>
            </a:r>
            <a:r>
              <a:rPr sz="1000" spc="-30" dirty="0">
                <a:solidFill>
                  <a:srgbClr val="002577"/>
                </a:solidFill>
                <a:latin typeface="Arial"/>
                <a:cs typeface="Arial"/>
              </a:rPr>
              <a:t> </a:t>
            </a:r>
            <a:r>
              <a:rPr sz="1000" dirty="0">
                <a:solidFill>
                  <a:srgbClr val="002577"/>
                </a:solidFill>
                <a:latin typeface="Arial"/>
                <a:cs typeface="Arial"/>
              </a:rPr>
              <a:t>belong</a:t>
            </a:r>
            <a:r>
              <a:rPr sz="1000" spc="-25" dirty="0">
                <a:solidFill>
                  <a:srgbClr val="002577"/>
                </a:solidFill>
                <a:latin typeface="Arial"/>
                <a:cs typeface="Arial"/>
              </a:rPr>
              <a:t> </a:t>
            </a:r>
            <a:r>
              <a:rPr sz="1000" dirty="0">
                <a:solidFill>
                  <a:srgbClr val="002577"/>
                </a:solidFill>
                <a:latin typeface="Arial"/>
                <a:cs typeface="Arial"/>
              </a:rPr>
              <a:t>to</a:t>
            </a:r>
            <a:r>
              <a:rPr sz="1000" spc="-10" dirty="0">
                <a:solidFill>
                  <a:srgbClr val="002577"/>
                </a:solidFill>
                <a:latin typeface="Arial"/>
                <a:cs typeface="Arial"/>
              </a:rPr>
              <a:t> </a:t>
            </a:r>
            <a:r>
              <a:rPr sz="1000" dirty="0">
                <a:solidFill>
                  <a:srgbClr val="002577"/>
                </a:solidFill>
                <a:latin typeface="Arial"/>
                <a:cs typeface="Arial"/>
              </a:rPr>
              <a:t>different</a:t>
            </a:r>
            <a:r>
              <a:rPr sz="1000" spc="-25" dirty="0">
                <a:solidFill>
                  <a:srgbClr val="002577"/>
                </a:solidFill>
                <a:latin typeface="Arial"/>
                <a:cs typeface="Arial"/>
              </a:rPr>
              <a:t> </a:t>
            </a:r>
            <a:r>
              <a:rPr sz="1000" spc="-10" dirty="0">
                <a:solidFill>
                  <a:srgbClr val="002577"/>
                </a:solidFill>
                <a:latin typeface="Arial"/>
                <a:cs typeface="Arial"/>
              </a:rPr>
              <a:t>therapeutic </a:t>
            </a:r>
            <a:r>
              <a:rPr sz="1000" dirty="0">
                <a:solidFill>
                  <a:srgbClr val="002577"/>
                </a:solidFill>
                <a:latin typeface="Arial"/>
                <a:cs typeface="Arial"/>
              </a:rPr>
              <a:t>classes,</a:t>
            </a:r>
            <a:r>
              <a:rPr sz="1000" spc="-3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RxDC</a:t>
            </a:r>
            <a:r>
              <a:rPr sz="1000" spc="5" dirty="0">
                <a:solidFill>
                  <a:srgbClr val="002577"/>
                </a:solidFill>
                <a:latin typeface="Arial"/>
                <a:cs typeface="Arial"/>
              </a:rPr>
              <a:t> </a:t>
            </a:r>
            <a:r>
              <a:rPr sz="1000" dirty="0">
                <a:solidFill>
                  <a:srgbClr val="002577"/>
                </a:solidFill>
                <a:latin typeface="Arial"/>
                <a:cs typeface="Arial"/>
              </a:rPr>
              <a:t>therapeutic</a:t>
            </a:r>
            <a:r>
              <a:rPr sz="1000" spc="-25" dirty="0">
                <a:solidFill>
                  <a:srgbClr val="002577"/>
                </a:solidFill>
                <a:latin typeface="Arial"/>
                <a:cs typeface="Arial"/>
              </a:rPr>
              <a:t> </a:t>
            </a:r>
            <a:r>
              <a:rPr sz="1000" dirty="0">
                <a:solidFill>
                  <a:srgbClr val="002577"/>
                </a:solidFill>
                <a:latin typeface="Arial"/>
                <a:cs typeface="Arial"/>
              </a:rPr>
              <a:t>class</a:t>
            </a:r>
            <a:r>
              <a:rPr sz="1000" spc="-20" dirty="0">
                <a:solidFill>
                  <a:srgbClr val="002577"/>
                </a:solidFill>
                <a:latin typeface="Arial"/>
                <a:cs typeface="Arial"/>
              </a:rPr>
              <a:t> </a:t>
            </a:r>
            <a:r>
              <a:rPr sz="1000" dirty="0">
                <a:solidFill>
                  <a:srgbClr val="002577"/>
                </a:solidFill>
                <a:latin typeface="Arial"/>
                <a:cs typeface="Arial"/>
              </a:rPr>
              <a:t>name</a:t>
            </a:r>
            <a:r>
              <a:rPr sz="1000" spc="-20" dirty="0">
                <a:solidFill>
                  <a:srgbClr val="002577"/>
                </a:solidFill>
                <a:latin typeface="Arial"/>
                <a:cs typeface="Arial"/>
              </a:rPr>
              <a:t> </a:t>
            </a:r>
            <a:r>
              <a:rPr sz="1000" dirty="0">
                <a:solidFill>
                  <a:srgbClr val="002577"/>
                </a:solidFill>
                <a:latin typeface="Arial"/>
                <a:cs typeface="Arial"/>
              </a:rPr>
              <a:t>is</a:t>
            </a:r>
            <a:r>
              <a:rPr sz="1000" spc="-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combination</a:t>
            </a:r>
            <a:r>
              <a:rPr sz="1000" spc="-45" dirty="0">
                <a:solidFill>
                  <a:srgbClr val="002577"/>
                </a:solidFill>
                <a:latin typeface="Arial"/>
                <a:cs typeface="Arial"/>
              </a:rPr>
              <a:t> </a:t>
            </a:r>
            <a:r>
              <a:rPr sz="1000" dirty="0">
                <a:solidFill>
                  <a:srgbClr val="002577"/>
                </a:solidFill>
                <a:latin typeface="Arial"/>
                <a:cs typeface="Arial"/>
              </a:rPr>
              <a:t>of the</a:t>
            </a:r>
            <a:r>
              <a:rPr sz="1000" spc="-10" dirty="0">
                <a:solidFill>
                  <a:srgbClr val="002577"/>
                </a:solidFill>
                <a:latin typeface="Arial"/>
                <a:cs typeface="Arial"/>
              </a:rPr>
              <a:t> </a:t>
            </a:r>
            <a:r>
              <a:rPr sz="1000" dirty="0">
                <a:solidFill>
                  <a:srgbClr val="002577"/>
                </a:solidFill>
                <a:latin typeface="Arial"/>
                <a:cs typeface="Arial"/>
              </a:rPr>
              <a:t>therapeutic</a:t>
            </a:r>
            <a:r>
              <a:rPr sz="1000" spc="-40" dirty="0">
                <a:solidFill>
                  <a:srgbClr val="002577"/>
                </a:solidFill>
                <a:latin typeface="Arial"/>
                <a:cs typeface="Arial"/>
              </a:rPr>
              <a:t> </a:t>
            </a:r>
            <a:r>
              <a:rPr sz="1000" spc="-10" dirty="0">
                <a:solidFill>
                  <a:srgbClr val="002577"/>
                </a:solidFill>
                <a:latin typeface="Arial"/>
                <a:cs typeface="Arial"/>
              </a:rPr>
              <a:t>classes.</a:t>
            </a:r>
            <a:endParaRPr sz="1000" dirty="0">
              <a:latin typeface="Arial"/>
              <a:cs typeface="Arial"/>
            </a:endParaRPr>
          </a:p>
          <a:p>
            <a:pPr>
              <a:lnSpc>
                <a:spcPct val="100000"/>
              </a:lnSpc>
              <a:spcBef>
                <a:spcPts val="35"/>
              </a:spcBef>
            </a:pPr>
            <a:endParaRPr sz="1000" dirty="0">
              <a:latin typeface="Arial"/>
              <a:cs typeface="Arial"/>
            </a:endParaRPr>
          </a:p>
          <a:p>
            <a:pPr marL="34290">
              <a:lnSpc>
                <a:spcPct val="100000"/>
              </a:lnSpc>
            </a:pPr>
            <a:endParaRPr lang="en-US" sz="1000" b="1" dirty="0">
              <a:solidFill>
                <a:srgbClr val="002577"/>
              </a:solidFill>
              <a:latin typeface="Arial"/>
              <a:cs typeface="Arial"/>
            </a:endParaRPr>
          </a:p>
          <a:p>
            <a:pPr marL="34290">
              <a:lnSpc>
                <a:spcPct val="100000"/>
              </a:lnSpc>
            </a:pPr>
            <a:r>
              <a:rPr sz="1000" b="1" dirty="0">
                <a:solidFill>
                  <a:srgbClr val="002577"/>
                </a:solidFill>
                <a:latin typeface="Arial"/>
                <a:cs typeface="Arial"/>
              </a:rPr>
              <a:t>D8:</a:t>
            </a:r>
            <a:r>
              <a:rPr sz="1000" b="1" spc="-10" dirty="0">
                <a:solidFill>
                  <a:srgbClr val="002577"/>
                </a:solidFill>
                <a:latin typeface="Arial"/>
                <a:cs typeface="Arial"/>
              </a:rPr>
              <a:t> </a:t>
            </a:r>
            <a:r>
              <a:rPr sz="1000" b="1" dirty="0">
                <a:solidFill>
                  <a:srgbClr val="002577"/>
                </a:solidFill>
                <a:latin typeface="Arial"/>
                <a:cs typeface="Arial"/>
              </a:rPr>
              <a:t>Rx</a:t>
            </a:r>
            <a:r>
              <a:rPr sz="1000" b="1" spc="-15" dirty="0">
                <a:solidFill>
                  <a:srgbClr val="002577"/>
                </a:solidFill>
                <a:latin typeface="Arial"/>
                <a:cs typeface="Arial"/>
              </a:rPr>
              <a:t> </a:t>
            </a:r>
            <a:r>
              <a:rPr sz="1000" b="1" dirty="0">
                <a:solidFill>
                  <a:srgbClr val="002577"/>
                </a:solidFill>
                <a:latin typeface="Arial"/>
                <a:cs typeface="Arial"/>
              </a:rPr>
              <a:t>Rebates</a:t>
            </a:r>
            <a:r>
              <a:rPr sz="1000" b="1" spc="-15" dirty="0">
                <a:solidFill>
                  <a:srgbClr val="002577"/>
                </a:solidFill>
                <a:latin typeface="Arial"/>
                <a:cs typeface="Arial"/>
              </a:rPr>
              <a:t> </a:t>
            </a:r>
            <a:r>
              <a:rPr sz="1000" b="1" dirty="0">
                <a:solidFill>
                  <a:srgbClr val="002577"/>
                </a:solidFill>
                <a:latin typeface="Arial"/>
                <a:cs typeface="Arial"/>
              </a:rPr>
              <a:t>for</a:t>
            </a:r>
            <a:r>
              <a:rPr sz="1000" b="1" spc="-5" dirty="0">
                <a:solidFill>
                  <a:srgbClr val="002577"/>
                </a:solidFill>
                <a:latin typeface="Arial"/>
                <a:cs typeface="Arial"/>
              </a:rPr>
              <a:t> </a:t>
            </a:r>
            <a:r>
              <a:rPr sz="1000" b="1" dirty="0">
                <a:solidFill>
                  <a:srgbClr val="002577"/>
                </a:solidFill>
                <a:latin typeface="Arial"/>
                <a:cs typeface="Arial"/>
              </a:rPr>
              <a:t>the</a:t>
            </a:r>
            <a:r>
              <a:rPr sz="1000" b="1" spc="-15" dirty="0">
                <a:solidFill>
                  <a:srgbClr val="002577"/>
                </a:solidFill>
                <a:latin typeface="Arial"/>
                <a:cs typeface="Arial"/>
              </a:rPr>
              <a:t> </a:t>
            </a:r>
            <a:r>
              <a:rPr sz="1000" b="1" dirty="0">
                <a:solidFill>
                  <a:srgbClr val="002577"/>
                </a:solidFill>
                <a:latin typeface="Arial"/>
                <a:cs typeface="Arial"/>
              </a:rPr>
              <a:t>Top</a:t>
            </a:r>
            <a:r>
              <a:rPr sz="1000" b="1" spc="-15" dirty="0">
                <a:solidFill>
                  <a:srgbClr val="002577"/>
                </a:solidFill>
                <a:latin typeface="Arial"/>
                <a:cs typeface="Arial"/>
              </a:rPr>
              <a:t> </a:t>
            </a:r>
            <a:r>
              <a:rPr sz="1000" b="1" dirty="0">
                <a:solidFill>
                  <a:srgbClr val="002577"/>
                </a:solidFill>
                <a:latin typeface="Arial"/>
                <a:cs typeface="Arial"/>
              </a:rPr>
              <a:t>25</a:t>
            </a:r>
            <a:r>
              <a:rPr sz="1000" b="1" spc="-5" dirty="0">
                <a:solidFill>
                  <a:srgbClr val="002577"/>
                </a:solidFill>
                <a:latin typeface="Arial"/>
                <a:cs typeface="Arial"/>
              </a:rPr>
              <a:t> </a:t>
            </a:r>
            <a:r>
              <a:rPr sz="1000" b="1" spc="-10" dirty="0">
                <a:solidFill>
                  <a:srgbClr val="002577"/>
                </a:solidFill>
                <a:latin typeface="Arial"/>
                <a:cs typeface="Arial"/>
              </a:rPr>
              <a:t>Drugs</a:t>
            </a:r>
            <a:endParaRPr sz="1000" dirty="0">
              <a:latin typeface="Arial"/>
              <a:cs typeface="Arial"/>
            </a:endParaRPr>
          </a:p>
          <a:p>
            <a:pPr marL="32384" marR="262255">
              <a:lnSpc>
                <a:spcPct val="100000"/>
              </a:lnSpc>
              <a:spcBef>
                <a:spcPts val="204"/>
              </a:spcBef>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each</a:t>
            </a:r>
            <a:r>
              <a:rPr sz="1000" spc="-10" dirty="0">
                <a:solidFill>
                  <a:srgbClr val="002577"/>
                </a:solidFill>
                <a:latin typeface="Arial"/>
                <a:cs typeface="Arial"/>
              </a:rPr>
              <a:t> </a:t>
            </a:r>
            <a:r>
              <a:rPr sz="1000" dirty="0">
                <a:solidFill>
                  <a:srgbClr val="002577"/>
                </a:solidFill>
                <a:latin typeface="Arial"/>
                <a:cs typeface="Arial"/>
              </a:rPr>
              <a:t>RxDC</a:t>
            </a:r>
            <a:r>
              <a:rPr sz="1000" spc="5" dirty="0">
                <a:solidFill>
                  <a:srgbClr val="002577"/>
                </a:solidFill>
                <a:latin typeface="Arial"/>
                <a:cs typeface="Arial"/>
              </a:rPr>
              <a:t> </a:t>
            </a:r>
            <a:r>
              <a:rPr sz="1000" dirty="0">
                <a:solidFill>
                  <a:srgbClr val="002577"/>
                </a:solidFill>
                <a:latin typeface="Arial"/>
                <a:cs typeface="Arial"/>
              </a:rPr>
              <a:t>drug,</a:t>
            </a:r>
            <a:r>
              <a:rPr sz="1000" spc="-5" dirty="0">
                <a:solidFill>
                  <a:srgbClr val="002577"/>
                </a:solidFill>
                <a:latin typeface="Arial"/>
                <a:cs typeface="Arial"/>
              </a:rPr>
              <a:t> </a:t>
            </a:r>
            <a:r>
              <a:rPr sz="1000" dirty="0">
                <a:solidFill>
                  <a:srgbClr val="002577"/>
                </a:solidFill>
                <a:latin typeface="Arial"/>
                <a:cs typeface="Arial"/>
              </a:rPr>
              <a:t>calculate</a:t>
            </a:r>
            <a:r>
              <a:rPr sz="1000" spc="-30" dirty="0">
                <a:solidFill>
                  <a:srgbClr val="002577"/>
                </a:solidFill>
                <a:latin typeface="Arial"/>
                <a:cs typeface="Arial"/>
              </a:rPr>
              <a:t> </a:t>
            </a:r>
            <a:r>
              <a:rPr sz="1000" dirty="0">
                <a:solidFill>
                  <a:srgbClr val="002577"/>
                </a:solidFill>
                <a:latin typeface="Arial"/>
                <a:cs typeface="Arial"/>
              </a:rPr>
              <a:t>total</a:t>
            </a:r>
            <a:r>
              <a:rPr sz="1000" spc="-20" dirty="0">
                <a:solidFill>
                  <a:srgbClr val="002577"/>
                </a:solidFill>
                <a:latin typeface="Arial"/>
                <a:cs typeface="Arial"/>
              </a:rPr>
              <a:t> </a:t>
            </a:r>
            <a:r>
              <a:rPr sz="1000" dirty="0">
                <a:solidFill>
                  <a:srgbClr val="002577"/>
                </a:solidFill>
                <a:latin typeface="Arial"/>
                <a:cs typeface="Arial"/>
              </a:rPr>
              <a:t>rebates,</a:t>
            </a:r>
            <a:r>
              <a:rPr sz="1000" spc="-20" dirty="0">
                <a:solidFill>
                  <a:srgbClr val="002577"/>
                </a:solidFill>
                <a:latin typeface="Arial"/>
                <a:cs typeface="Arial"/>
              </a:rPr>
              <a:t> </a:t>
            </a:r>
            <a:r>
              <a:rPr sz="1000" dirty="0">
                <a:solidFill>
                  <a:srgbClr val="002577"/>
                </a:solidFill>
                <a:latin typeface="Arial"/>
                <a:cs typeface="Arial"/>
              </a:rPr>
              <a:t>fees,</a:t>
            </a:r>
            <a:r>
              <a:rPr sz="1000" spc="-25"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other</a:t>
            </a:r>
            <a:r>
              <a:rPr sz="1000" spc="-5" dirty="0">
                <a:solidFill>
                  <a:srgbClr val="002577"/>
                </a:solidFill>
                <a:latin typeface="Arial"/>
                <a:cs typeface="Arial"/>
              </a:rPr>
              <a:t> </a:t>
            </a:r>
            <a:r>
              <a:rPr sz="1000" dirty="0">
                <a:solidFill>
                  <a:srgbClr val="002577"/>
                </a:solidFill>
                <a:latin typeface="Arial"/>
                <a:cs typeface="Arial"/>
              </a:rPr>
              <a:t>remuneration</a:t>
            </a:r>
            <a:r>
              <a:rPr sz="1000" spc="-45" dirty="0">
                <a:solidFill>
                  <a:srgbClr val="002577"/>
                </a:solidFill>
                <a:latin typeface="Arial"/>
                <a:cs typeface="Arial"/>
              </a:rPr>
              <a:t> </a:t>
            </a:r>
            <a:r>
              <a:rPr sz="1000" dirty="0">
                <a:solidFill>
                  <a:srgbClr val="002577"/>
                </a:solidFill>
                <a:latin typeface="Arial"/>
                <a:cs typeface="Arial"/>
              </a:rPr>
              <a:t>in the</a:t>
            </a:r>
            <a:r>
              <a:rPr sz="1000" spc="-5" dirty="0">
                <a:solidFill>
                  <a:srgbClr val="002577"/>
                </a:solidFill>
                <a:latin typeface="Arial"/>
                <a:cs typeface="Arial"/>
              </a:rPr>
              <a:t> </a:t>
            </a:r>
            <a:r>
              <a:rPr sz="1000" dirty="0">
                <a:solidFill>
                  <a:srgbClr val="002577"/>
                </a:solidFill>
                <a:latin typeface="Arial"/>
                <a:cs typeface="Arial"/>
              </a:rPr>
              <a:t>state</a:t>
            </a:r>
            <a:r>
              <a:rPr sz="1000" spc="-20"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market</a:t>
            </a:r>
            <a:r>
              <a:rPr sz="1000" spc="-25" dirty="0">
                <a:solidFill>
                  <a:srgbClr val="002577"/>
                </a:solidFill>
                <a:latin typeface="Arial"/>
                <a:cs typeface="Arial"/>
              </a:rPr>
              <a:t> </a:t>
            </a:r>
            <a:r>
              <a:rPr sz="1000" dirty="0">
                <a:solidFill>
                  <a:srgbClr val="002577"/>
                </a:solidFill>
                <a:latin typeface="Arial"/>
                <a:cs typeface="Arial"/>
              </a:rPr>
              <a:t>segment</a:t>
            </a:r>
            <a:r>
              <a:rPr sz="1000" spc="-30" dirty="0">
                <a:solidFill>
                  <a:srgbClr val="002577"/>
                </a:solidFill>
                <a:latin typeface="Arial"/>
                <a:cs typeface="Arial"/>
              </a:rPr>
              <a:t> </a:t>
            </a:r>
            <a:r>
              <a:rPr sz="1000" dirty="0">
                <a:solidFill>
                  <a:srgbClr val="002577"/>
                </a:solidFill>
                <a:latin typeface="Arial"/>
                <a:cs typeface="Arial"/>
              </a:rPr>
              <a:t>by</a:t>
            </a:r>
            <a:r>
              <a:rPr sz="1000" spc="-10" dirty="0">
                <a:solidFill>
                  <a:srgbClr val="002577"/>
                </a:solidFill>
                <a:latin typeface="Arial"/>
                <a:cs typeface="Arial"/>
              </a:rPr>
              <a:t> </a:t>
            </a:r>
            <a:r>
              <a:rPr sz="1000" dirty="0">
                <a:solidFill>
                  <a:srgbClr val="002577"/>
                </a:solidFill>
                <a:latin typeface="Arial"/>
                <a:cs typeface="Arial"/>
              </a:rPr>
              <a:t>summing</a:t>
            </a:r>
            <a:r>
              <a:rPr sz="1000" spc="-35" dirty="0">
                <a:solidFill>
                  <a:srgbClr val="002577"/>
                </a:solidFill>
                <a:latin typeface="Arial"/>
                <a:cs typeface="Arial"/>
              </a:rPr>
              <a:t> </a:t>
            </a:r>
            <a:r>
              <a:rPr sz="1000" dirty="0">
                <a:solidFill>
                  <a:srgbClr val="002577"/>
                </a:solidFill>
                <a:latin typeface="Arial"/>
                <a:cs typeface="Arial"/>
              </a:rPr>
              <a:t>total</a:t>
            </a:r>
            <a:r>
              <a:rPr sz="1000" spc="-5" dirty="0">
                <a:solidFill>
                  <a:srgbClr val="002577"/>
                </a:solidFill>
                <a:latin typeface="Arial"/>
                <a:cs typeface="Arial"/>
              </a:rPr>
              <a:t> </a:t>
            </a:r>
            <a:r>
              <a:rPr sz="1000" spc="-10" dirty="0">
                <a:solidFill>
                  <a:srgbClr val="002577"/>
                </a:solidFill>
                <a:latin typeface="Arial"/>
                <a:cs typeface="Arial"/>
              </a:rPr>
              <a:t>rebates, </a:t>
            </a:r>
            <a:r>
              <a:rPr sz="1000" dirty="0">
                <a:solidFill>
                  <a:srgbClr val="002577"/>
                </a:solidFill>
                <a:latin typeface="Arial"/>
                <a:cs typeface="Arial"/>
              </a:rPr>
              <a:t>fees,</a:t>
            </a:r>
            <a:r>
              <a:rPr sz="1000" spc="-30" dirty="0">
                <a:solidFill>
                  <a:srgbClr val="002577"/>
                </a:solidFill>
                <a:latin typeface="Arial"/>
                <a:cs typeface="Arial"/>
              </a:rPr>
              <a:t> </a:t>
            </a:r>
            <a:r>
              <a:rPr sz="1000" dirty="0">
                <a:solidFill>
                  <a:srgbClr val="002577"/>
                </a:solidFill>
                <a:latin typeface="Arial"/>
                <a:cs typeface="Arial"/>
              </a:rPr>
              <a:t>and</a:t>
            </a:r>
            <a:r>
              <a:rPr sz="1000" spc="-15" dirty="0">
                <a:solidFill>
                  <a:srgbClr val="002577"/>
                </a:solidFill>
                <a:latin typeface="Arial"/>
                <a:cs typeface="Arial"/>
              </a:rPr>
              <a:t> </a:t>
            </a:r>
            <a:r>
              <a:rPr sz="1000" dirty="0">
                <a:solidFill>
                  <a:srgbClr val="002577"/>
                </a:solidFill>
                <a:latin typeface="Arial"/>
                <a:cs typeface="Arial"/>
              </a:rPr>
              <a:t>other</a:t>
            </a:r>
            <a:r>
              <a:rPr sz="1000" spc="-15" dirty="0">
                <a:solidFill>
                  <a:srgbClr val="002577"/>
                </a:solidFill>
                <a:latin typeface="Arial"/>
                <a:cs typeface="Arial"/>
              </a:rPr>
              <a:t> </a:t>
            </a:r>
            <a:r>
              <a:rPr sz="1000" dirty="0">
                <a:solidFill>
                  <a:srgbClr val="002577"/>
                </a:solidFill>
                <a:latin typeface="Arial"/>
                <a:cs typeface="Arial"/>
              </a:rPr>
              <a:t>remuneration</a:t>
            </a:r>
            <a:r>
              <a:rPr sz="1000" spc="-50" dirty="0">
                <a:solidFill>
                  <a:srgbClr val="002577"/>
                </a:solidFill>
                <a:latin typeface="Arial"/>
                <a:cs typeface="Arial"/>
              </a:rPr>
              <a:t> </a:t>
            </a:r>
            <a:r>
              <a:rPr sz="1000" dirty="0">
                <a:solidFill>
                  <a:srgbClr val="002577"/>
                </a:solidFill>
                <a:latin typeface="Arial"/>
                <a:cs typeface="Arial"/>
              </a:rPr>
              <a:t>for</a:t>
            </a:r>
            <a:r>
              <a:rPr sz="1000" spc="-5" dirty="0">
                <a:solidFill>
                  <a:srgbClr val="002577"/>
                </a:solidFill>
                <a:latin typeface="Arial"/>
                <a:cs typeface="Arial"/>
              </a:rPr>
              <a:t> </a:t>
            </a:r>
            <a:r>
              <a:rPr sz="1000" dirty="0">
                <a:solidFill>
                  <a:srgbClr val="002577"/>
                </a:solidFill>
                <a:latin typeface="Arial"/>
                <a:cs typeface="Arial"/>
              </a:rPr>
              <a:t>every</a:t>
            </a:r>
            <a:r>
              <a:rPr sz="1000" spc="-15" dirty="0">
                <a:solidFill>
                  <a:srgbClr val="002577"/>
                </a:solidFill>
                <a:latin typeface="Arial"/>
                <a:cs typeface="Arial"/>
              </a:rPr>
              <a:t> </a:t>
            </a:r>
            <a:r>
              <a:rPr sz="1000" dirty="0">
                <a:solidFill>
                  <a:srgbClr val="002577"/>
                </a:solidFill>
                <a:latin typeface="Arial"/>
                <a:cs typeface="Arial"/>
              </a:rPr>
              <a:t>NDC</a:t>
            </a:r>
            <a:r>
              <a:rPr sz="1000" spc="-10" dirty="0">
                <a:solidFill>
                  <a:srgbClr val="002577"/>
                </a:solidFill>
                <a:latin typeface="Arial"/>
                <a:cs typeface="Arial"/>
              </a:rPr>
              <a:t> </a:t>
            </a:r>
            <a:r>
              <a:rPr sz="1000" dirty="0">
                <a:solidFill>
                  <a:srgbClr val="002577"/>
                </a:solidFill>
                <a:latin typeface="Arial"/>
                <a:cs typeface="Arial"/>
              </a:rPr>
              <a:t>associated</a:t>
            </a:r>
            <a:r>
              <a:rPr sz="1000" spc="-50" dirty="0">
                <a:solidFill>
                  <a:srgbClr val="002577"/>
                </a:solidFill>
                <a:latin typeface="Arial"/>
                <a:cs typeface="Arial"/>
              </a:rPr>
              <a:t> </a:t>
            </a:r>
            <a:r>
              <a:rPr sz="1000" dirty="0">
                <a:solidFill>
                  <a:srgbClr val="002577"/>
                </a:solidFill>
                <a:latin typeface="Arial"/>
                <a:cs typeface="Arial"/>
              </a:rPr>
              <a:t>with</a:t>
            </a:r>
            <a:r>
              <a:rPr sz="1000" spc="10" dirty="0">
                <a:solidFill>
                  <a:srgbClr val="002577"/>
                </a:solidFill>
                <a:latin typeface="Arial"/>
                <a:cs typeface="Arial"/>
              </a:rPr>
              <a:t> </a:t>
            </a:r>
            <a:r>
              <a:rPr sz="1000" dirty="0">
                <a:solidFill>
                  <a:srgbClr val="002577"/>
                </a:solidFill>
                <a:latin typeface="Arial"/>
                <a:cs typeface="Arial"/>
              </a:rPr>
              <a:t>the</a:t>
            </a:r>
            <a:r>
              <a:rPr sz="1000" spc="-15" dirty="0">
                <a:solidFill>
                  <a:srgbClr val="002577"/>
                </a:solidFill>
                <a:latin typeface="Arial"/>
                <a:cs typeface="Arial"/>
              </a:rPr>
              <a:t> </a:t>
            </a:r>
            <a:r>
              <a:rPr sz="1000" dirty="0">
                <a:solidFill>
                  <a:srgbClr val="002577"/>
                </a:solidFill>
                <a:latin typeface="Arial"/>
                <a:cs typeface="Arial"/>
              </a:rPr>
              <a:t>RxDC drug</a:t>
            </a:r>
            <a:r>
              <a:rPr sz="1000" spc="-15" dirty="0">
                <a:solidFill>
                  <a:srgbClr val="002577"/>
                </a:solidFill>
                <a:latin typeface="Arial"/>
                <a:cs typeface="Arial"/>
              </a:rPr>
              <a:t> </a:t>
            </a:r>
            <a:r>
              <a:rPr sz="1000" spc="-10" dirty="0">
                <a:solidFill>
                  <a:srgbClr val="002577"/>
                </a:solidFill>
                <a:latin typeface="Arial"/>
                <a:cs typeface="Arial"/>
              </a:rPr>
              <a:t>name.</a:t>
            </a:r>
            <a:endParaRPr sz="1000" dirty="0">
              <a:latin typeface="Arial"/>
              <a:cs typeface="Arial"/>
            </a:endParaRPr>
          </a:p>
          <a:p>
            <a:pPr marL="32384" marR="289560">
              <a:lnSpc>
                <a:spcPct val="117800"/>
              </a:lnSpc>
              <a:spcBef>
                <a:spcPts val="10"/>
              </a:spcBef>
            </a:pPr>
            <a:r>
              <a:rPr sz="1000" dirty="0">
                <a:solidFill>
                  <a:srgbClr val="002577"/>
                </a:solidFill>
                <a:latin typeface="Arial"/>
                <a:cs typeface="Arial"/>
              </a:rPr>
              <a:t>Rank</a:t>
            </a:r>
            <a:r>
              <a:rPr sz="1000" spc="-15" dirty="0">
                <a:solidFill>
                  <a:srgbClr val="002577"/>
                </a:solidFill>
                <a:latin typeface="Arial"/>
                <a:cs typeface="Arial"/>
              </a:rPr>
              <a:t> </a:t>
            </a:r>
            <a:r>
              <a:rPr sz="1000" dirty="0">
                <a:solidFill>
                  <a:srgbClr val="002577"/>
                </a:solidFill>
                <a:latin typeface="Arial"/>
                <a:cs typeface="Arial"/>
              </a:rPr>
              <a:t>the</a:t>
            </a:r>
            <a:r>
              <a:rPr sz="1000" spc="-20" dirty="0">
                <a:solidFill>
                  <a:srgbClr val="002577"/>
                </a:solidFill>
                <a:latin typeface="Arial"/>
                <a:cs typeface="Arial"/>
              </a:rPr>
              <a:t> </a:t>
            </a:r>
            <a:r>
              <a:rPr sz="1000" dirty="0">
                <a:solidFill>
                  <a:srgbClr val="002577"/>
                </a:solidFill>
                <a:latin typeface="Arial"/>
                <a:cs typeface="Arial"/>
              </a:rPr>
              <a:t>drugs</a:t>
            </a:r>
            <a:r>
              <a:rPr sz="1000" spc="-30" dirty="0">
                <a:solidFill>
                  <a:srgbClr val="002577"/>
                </a:solidFill>
                <a:latin typeface="Arial"/>
                <a:cs typeface="Arial"/>
              </a:rPr>
              <a:t> </a:t>
            </a:r>
            <a:r>
              <a:rPr sz="1000" dirty="0">
                <a:solidFill>
                  <a:srgbClr val="002577"/>
                </a:solidFill>
                <a:latin typeface="Arial"/>
                <a:cs typeface="Arial"/>
              </a:rPr>
              <a:t>in</a:t>
            </a:r>
            <a:r>
              <a:rPr sz="1000" spc="-20" dirty="0">
                <a:solidFill>
                  <a:srgbClr val="002577"/>
                </a:solidFill>
                <a:latin typeface="Arial"/>
                <a:cs typeface="Arial"/>
              </a:rPr>
              <a:t> </a:t>
            </a:r>
            <a:r>
              <a:rPr sz="1000" dirty="0">
                <a:solidFill>
                  <a:srgbClr val="002577"/>
                </a:solidFill>
                <a:latin typeface="Arial"/>
                <a:cs typeface="Arial"/>
              </a:rPr>
              <a:t>the</a:t>
            </a:r>
            <a:r>
              <a:rPr sz="1000" spc="-20" dirty="0">
                <a:solidFill>
                  <a:srgbClr val="002577"/>
                </a:solidFill>
                <a:latin typeface="Arial"/>
                <a:cs typeface="Arial"/>
              </a:rPr>
              <a:t> </a:t>
            </a:r>
            <a:r>
              <a:rPr sz="1000" dirty="0">
                <a:solidFill>
                  <a:srgbClr val="002577"/>
                </a:solidFill>
                <a:latin typeface="Arial"/>
                <a:cs typeface="Arial"/>
              </a:rPr>
              <a:t>state</a:t>
            </a:r>
            <a:r>
              <a:rPr sz="1000" spc="-20" dirty="0">
                <a:solidFill>
                  <a:srgbClr val="002577"/>
                </a:solidFill>
                <a:latin typeface="Arial"/>
                <a:cs typeface="Arial"/>
              </a:rPr>
              <a:t> </a:t>
            </a:r>
            <a:r>
              <a:rPr sz="1000" dirty="0">
                <a:solidFill>
                  <a:srgbClr val="002577"/>
                </a:solidFill>
                <a:latin typeface="Arial"/>
                <a:cs typeface="Arial"/>
              </a:rPr>
              <a:t>and</a:t>
            </a:r>
            <a:r>
              <a:rPr sz="1000" spc="-20" dirty="0">
                <a:solidFill>
                  <a:srgbClr val="002577"/>
                </a:solidFill>
                <a:latin typeface="Arial"/>
                <a:cs typeface="Arial"/>
              </a:rPr>
              <a:t> </a:t>
            </a:r>
            <a:r>
              <a:rPr sz="1000" dirty="0">
                <a:solidFill>
                  <a:srgbClr val="002577"/>
                </a:solidFill>
                <a:latin typeface="Arial"/>
                <a:cs typeface="Arial"/>
              </a:rPr>
              <a:t>market</a:t>
            </a:r>
            <a:r>
              <a:rPr sz="1000" spc="-30" dirty="0">
                <a:solidFill>
                  <a:srgbClr val="002577"/>
                </a:solidFill>
                <a:latin typeface="Arial"/>
                <a:cs typeface="Arial"/>
              </a:rPr>
              <a:t> </a:t>
            </a:r>
            <a:r>
              <a:rPr sz="1000" dirty="0">
                <a:solidFill>
                  <a:srgbClr val="002577"/>
                </a:solidFill>
                <a:latin typeface="Arial"/>
                <a:cs typeface="Arial"/>
              </a:rPr>
              <a:t>segment</a:t>
            </a:r>
            <a:r>
              <a:rPr sz="1000" spc="-45" dirty="0">
                <a:solidFill>
                  <a:srgbClr val="002577"/>
                </a:solidFill>
                <a:latin typeface="Arial"/>
                <a:cs typeface="Arial"/>
              </a:rPr>
              <a:t> </a:t>
            </a:r>
            <a:r>
              <a:rPr sz="1000" spc="-10" dirty="0">
                <a:solidFill>
                  <a:srgbClr val="002577"/>
                </a:solidFill>
                <a:latin typeface="Arial"/>
                <a:cs typeface="Arial"/>
              </a:rPr>
              <a:t>according</a:t>
            </a:r>
            <a:r>
              <a:rPr sz="1000" spc="-45" dirty="0">
                <a:solidFill>
                  <a:srgbClr val="002577"/>
                </a:solidFill>
                <a:latin typeface="Arial"/>
                <a:cs typeface="Arial"/>
              </a:rPr>
              <a:t> </a:t>
            </a:r>
            <a:r>
              <a:rPr sz="1000" dirty="0">
                <a:solidFill>
                  <a:srgbClr val="002577"/>
                </a:solidFill>
                <a:latin typeface="Arial"/>
                <a:cs typeface="Arial"/>
              </a:rPr>
              <a:t>to</a:t>
            </a:r>
            <a:r>
              <a:rPr sz="1000" spc="-20" dirty="0">
                <a:solidFill>
                  <a:srgbClr val="002577"/>
                </a:solidFill>
                <a:latin typeface="Arial"/>
                <a:cs typeface="Arial"/>
              </a:rPr>
              <a:t> </a:t>
            </a:r>
            <a:r>
              <a:rPr sz="1000" dirty="0">
                <a:solidFill>
                  <a:srgbClr val="002577"/>
                </a:solidFill>
                <a:latin typeface="Arial"/>
                <a:cs typeface="Arial"/>
              </a:rPr>
              <a:t>total</a:t>
            </a:r>
            <a:r>
              <a:rPr sz="1000" spc="-20" dirty="0">
                <a:solidFill>
                  <a:srgbClr val="002577"/>
                </a:solidFill>
                <a:latin typeface="Arial"/>
                <a:cs typeface="Arial"/>
              </a:rPr>
              <a:t> </a:t>
            </a:r>
            <a:r>
              <a:rPr sz="1000" dirty="0">
                <a:solidFill>
                  <a:srgbClr val="002577"/>
                </a:solidFill>
                <a:latin typeface="Arial"/>
                <a:cs typeface="Arial"/>
              </a:rPr>
              <a:t>rebates,</a:t>
            </a:r>
            <a:r>
              <a:rPr sz="1000" spc="-35" dirty="0">
                <a:solidFill>
                  <a:srgbClr val="002577"/>
                </a:solidFill>
                <a:latin typeface="Arial"/>
                <a:cs typeface="Arial"/>
              </a:rPr>
              <a:t> </a:t>
            </a:r>
            <a:r>
              <a:rPr sz="1000" dirty="0">
                <a:solidFill>
                  <a:srgbClr val="002577"/>
                </a:solidFill>
                <a:latin typeface="Arial"/>
                <a:cs typeface="Arial"/>
              </a:rPr>
              <a:t>fees,</a:t>
            </a:r>
            <a:r>
              <a:rPr sz="1000" spc="-15" dirty="0">
                <a:solidFill>
                  <a:srgbClr val="002577"/>
                </a:solidFill>
                <a:latin typeface="Arial"/>
                <a:cs typeface="Arial"/>
              </a:rPr>
              <a:t> </a:t>
            </a:r>
            <a:r>
              <a:rPr sz="1000" dirty="0">
                <a:solidFill>
                  <a:srgbClr val="002577"/>
                </a:solidFill>
                <a:latin typeface="Arial"/>
                <a:cs typeface="Arial"/>
              </a:rPr>
              <a:t>and</a:t>
            </a:r>
            <a:r>
              <a:rPr sz="1000" spc="-25" dirty="0">
                <a:solidFill>
                  <a:srgbClr val="002577"/>
                </a:solidFill>
                <a:latin typeface="Arial"/>
                <a:cs typeface="Arial"/>
              </a:rPr>
              <a:t> </a:t>
            </a:r>
            <a:r>
              <a:rPr sz="1000" dirty="0">
                <a:solidFill>
                  <a:srgbClr val="002577"/>
                </a:solidFill>
                <a:latin typeface="Arial"/>
                <a:cs typeface="Arial"/>
              </a:rPr>
              <a:t>other</a:t>
            </a:r>
            <a:r>
              <a:rPr sz="1000" spc="-15" dirty="0">
                <a:solidFill>
                  <a:srgbClr val="002577"/>
                </a:solidFill>
                <a:latin typeface="Arial"/>
                <a:cs typeface="Arial"/>
              </a:rPr>
              <a:t> </a:t>
            </a:r>
            <a:r>
              <a:rPr sz="1000" dirty="0">
                <a:solidFill>
                  <a:srgbClr val="002577"/>
                </a:solidFill>
                <a:latin typeface="Arial"/>
                <a:cs typeface="Arial"/>
              </a:rPr>
              <a:t>remuneration,</a:t>
            </a:r>
            <a:r>
              <a:rPr sz="1000" spc="-50" dirty="0">
                <a:solidFill>
                  <a:srgbClr val="002577"/>
                </a:solidFill>
                <a:latin typeface="Arial"/>
                <a:cs typeface="Arial"/>
              </a:rPr>
              <a:t> </a:t>
            </a:r>
            <a:r>
              <a:rPr sz="1000" dirty="0">
                <a:solidFill>
                  <a:srgbClr val="002577"/>
                </a:solidFill>
                <a:latin typeface="Arial"/>
                <a:cs typeface="Arial"/>
              </a:rPr>
              <a:t>sorted</a:t>
            </a:r>
            <a:r>
              <a:rPr sz="1000" spc="-15" dirty="0">
                <a:solidFill>
                  <a:srgbClr val="002577"/>
                </a:solidFill>
                <a:latin typeface="Arial"/>
                <a:cs typeface="Arial"/>
              </a:rPr>
              <a:t> </a:t>
            </a:r>
            <a:r>
              <a:rPr sz="1000" dirty="0">
                <a:solidFill>
                  <a:srgbClr val="002577"/>
                </a:solidFill>
                <a:latin typeface="Arial"/>
                <a:cs typeface="Arial"/>
              </a:rPr>
              <a:t>in</a:t>
            </a:r>
            <a:r>
              <a:rPr sz="1000" spc="-15" dirty="0">
                <a:solidFill>
                  <a:srgbClr val="002577"/>
                </a:solidFill>
                <a:latin typeface="Arial"/>
                <a:cs typeface="Arial"/>
              </a:rPr>
              <a:t> </a:t>
            </a:r>
            <a:r>
              <a:rPr sz="1000" dirty="0">
                <a:solidFill>
                  <a:srgbClr val="002577"/>
                </a:solidFill>
                <a:latin typeface="Arial"/>
                <a:cs typeface="Arial"/>
              </a:rPr>
              <a:t>descending</a:t>
            </a:r>
            <a:r>
              <a:rPr sz="1000" spc="30" dirty="0">
                <a:solidFill>
                  <a:srgbClr val="002577"/>
                </a:solidFill>
                <a:latin typeface="Arial"/>
                <a:cs typeface="Arial"/>
              </a:rPr>
              <a:t> </a:t>
            </a:r>
            <a:r>
              <a:rPr sz="1000" spc="-10" dirty="0">
                <a:solidFill>
                  <a:srgbClr val="002577"/>
                </a:solidFill>
                <a:latin typeface="Arial"/>
                <a:cs typeface="Arial"/>
              </a:rPr>
              <a:t>order. </a:t>
            </a:r>
            <a:r>
              <a:rPr sz="1000" dirty="0">
                <a:solidFill>
                  <a:srgbClr val="002577"/>
                </a:solidFill>
                <a:latin typeface="Arial"/>
                <a:cs typeface="Arial"/>
              </a:rPr>
              <a:t>Identify</a:t>
            </a:r>
            <a:r>
              <a:rPr sz="1000" spc="-4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25</a:t>
            </a:r>
            <a:r>
              <a:rPr sz="1000" spc="-5" dirty="0">
                <a:solidFill>
                  <a:srgbClr val="002577"/>
                </a:solidFill>
                <a:latin typeface="Arial"/>
                <a:cs typeface="Arial"/>
              </a:rPr>
              <a:t> </a:t>
            </a:r>
            <a:r>
              <a:rPr sz="1000" dirty="0">
                <a:solidFill>
                  <a:srgbClr val="002577"/>
                </a:solidFill>
                <a:latin typeface="Arial"/>
                <a:cs typeface="Arial"/>
              </a:rPr>
              <a:t>drugs</a:t>
            </a:r>
            <a:r>
              <a:rPr sz="1000" spc="-20" dirty="0">
                <a:solidFill>
                  <a:srgbClr val="002577"/>
                </a:solidFill>
                <a:latin typeface="Arial"/>
                <a:cs typeface="Arial"/>
              </a:rPr>
              <a:t> </a:t>
            </a:r>
            <a:r>
              <a:rPr sz="1000" dirty="0">
                <a:solidFill>
                  <a:srgbClr val="002577"/>
                </a:solidFill>
                <a:latin typeface="Arial"/>
                <a:cs typeface="Arial"/>
              </a:rPr>
              <a:t>with</a:t>
            </a:r>
            <a:r>
              <a:rPr sz="1000" spc="-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greatest</a:t>
            </a:r>
            <a:r>
              <a:rPr sz="1000" spc="-25" dirty="0">
                <a:solidFill>
                  <a:srgbClr val="002577"/>
                </a:solidFill>
                <a:latin typeface="Arial"/>
                <a:cs typeface="Arial"/>
              </a:rPr>
              <a:t> </a:t>
            </a:r>
            <a:r>
              <a:rPr sz="1000" spc="-10" dirty="0">
                <a:solidFill>
                  <a:srgbClr val="002577"/>
                </a:solidFill>
                <a:latin typeface="Arial"/>
                <a:cs typeface="Arial"/>
              </a:rPr>
              <a:t>amount.</a:t>
            </a:r>
            <a:endParaRPr sz="1000" dirty="0">
              <a:latin typeface="Arial"/>
              <a:cs typeface="Arial"/>
            </a:endParaRPr>
          </a:p>
          <a:p>
            <a:pPr>
              <a:lnSpc>
                <a:spcPct val="100000"/>
              </a:lnSpc>
              <a:spcBef>
                <a:spcPts val="25"/>
              </a:spcBef>
            </a:pPr>
            <a:endParaRPr sz="1000" dirty="0">
              <a:latin typeface="Arial"/>
              <a:cs typeface="Arial"/>
            </a:endParaRPr>
          </a:p>
          <a:p>
            <a:pPr marL="12700">
              <a:lnSpc>
                <a:spcPct val="100000"/>
              </a:lnSpc>
            </a:pPr>
            <a:r>
              <a:rPr sz="1000" b="1" dirty="0">
                <a:solidFill>
                  <a:srgbClr val="001F5F"/>
                </a:solidFill>
                <a:latin typeface="Arial"/>
                <a:cs typeface="Arial"/>
              </a:rPr>
              <a:t>**</a:t>
            </a:r>
            <a:r>
              <a:rPr sz="1000" b="1" dirty="0">
                <a:solidFill>
                  <a:srgbClr val="002577"/>
                </a:solidFill>
                <a:latin typeface="Arial"/>
                <a:cs typeface="Arial"/>
              </a:rPr>
              <a:t>Stop</a:t>
            </a:r>
            <a:r>
              <a:rPr sz="1000" b="1" spc="-10" dirty="0">
                <a:solidFill>
                  <a:srgbClr val="002577"/>
                </a:solidFill>
                <a:latin typeface="Arial"/>
                <a:cs typeface="Arial"/>
              </a:rPr>
              <a:t> </a:t>
            </a:r>
            <a:r>
              <a:rPr sz="1000" b="1" dirty="0">
                <a:solidFill>
                  <a:srgbClr val="002577"/>
                </a:solidFill>
                <a:latin typeface="Arial"/>
                <a:cs typeface="Arial"/>
              </a:rPr>
              <a:t>Loss:</a:t>
            </a:r>
            <a:r>
              <a:rPr sz="1000" b="1" spc="220" dirty="0">
                <a:solidFill>
                  <a:srgbClr val="002577"/>
                </a:solidFill>
                <a:latin typeface="Arial"/>
                <a:cs typeface="Arial"/>
              </a:rPr>
              <a:t> </a:t>
            </a:r>
            <a:r>
              <a:rPr sz="1000" b="1" dirty="0">
                <a:solidFill>
                  <a:srgbClr val="002577"/>
                </a:solidFill>
                <a:latin typeface="Arial"/>
                <a:cs typeface="Arial"/>
              </a:rPr>
              <a:t>Premium</a:t>
            </a:r>
            <a:r>
              <a:rPr sz="1000" b="1" spc="-15" dirty="0">
                <a:solidFill>
                  <a:srgbClr val="002577"/>
                </a:solidFill>
                <a:latin typeface="Arial"/>
                <a:cs typeface="Arial"/>
              </a:rPr>
              <a:t> </a:t>
            </a:r>
            <a:r>
              <a:rPr sz="1000" b="1" dirty="0">
                <a:solidFill>
                  <a:srgbClr val="002577"/>
                </a:solidFill>
                <a:latin typeface="Arial"/>
                <a:cs typeface="Arial"/>
              </a:rPr>
              <a:t>equivalents</a:t>
            </a:r>
            <a:r>
              <a:rPr sz="1000" b="1" spc="-10" dirty="0">
                <a:solidFill>
                  <a:srgbClr val="002577"/>
                </a:solidFill>
                <a:latin typeface="Arial"/>
                <a:cs typeface="Arial"/>
              </a:rPr>
              <a:t> </a:t>
            </a:r>
            <a:r>
              <a:rPr sz="1000" b="1" dirty="0">
                <a:solidFill>
                  <a:srgbClr val="002577"/>
                </a:solidFill>
                <a:latin typeface="Arial"/>
                <a:cs typeface="Arial"/>
              </a:rPr>
              <a:t>(self-funded</a:t>
            </a:r>
            <a:r>
              <a:rPr sz="1000" b="1" spc="-25" dirty="0">
                <a:solidFill>
                  <a:srgbClr val="002577"/>
                </a:solidFill>
                <a:latin typeface="Arial"/>
                <a:cs typeface="Arial"/>
              </a:rPr>
              <a:t> </a:t>
            </a:r>
            <a:r>
              <a:rPr sz="1000" b="1" dirty="0">
                <a:solidFill>
                  <a:srgbClr val="002577"/>
                </a:solidFill>
                <a:latin typeface="Arial"/>
                <a:cs typeface="Arial"/>
              </a:rPr>
              <a:t>coverage)</a:t>
            </a:r>
            <a:r>
              <a:rPr sz="1000" b="1" spc="-15" dirty="0">
                <a:solidFill>
                  <a:srgbClr val="002577"/>
                </a:solidFill>
                <a:latin typeface="Arial"/>
                <a:cs typeface="Arial"/>
              </a:rPr>
              <a:t> </a:t>
            </a:r>
            <a:r>
              <a:rPr sz="1000" b="1" spc="-35" dirty="0">
                <a:solidFill>
                  <a:srgbClr val="002577"/>
                </a:solidFill>
                <a:latin typeface="Arial"/>
                <a:cs typeface="Arial"/>
              </a:rPr>
              <a:t>D1</a:t>
            </a:r>
            <a:endParaRPr sz="1000" dirty="0">
              <a:latin typeface="Arial"/>
              <a:cs typeface="Arial"/>
            </a:endParaRPr>
          </a:p>
          <a:p>
            <a:pPr marL="12700" marR="276860">
              <a:lnSpc>
                <a:spcPct val="100000"/>
              </a:lnSpc>
            </a:pPr>
            <a:r>
              <a:rPr sz="1000" dirty="0">
                <a:solidFill>
                  <a:srgbClr val="002577"/>
                </a:solidFill>
                <a:latin typeface="Arial"/>
                <a:cs typeface="Arial"/>
              </a:rPr>
              <a:t>For</a:t>
            </a:r>
            <a:r>
              <a:rPr sz="1000" spc="-10" dirty="0">
                <a:solidFill>
                  <a:srgbClr val="002577"/>
                </a:solidFill>
                <a:latin typeface="Arial"/>
                <a:cs typeface="Arial"/>
              </a:rPr>
              <a:t> </a:t>
            </a:r>
            <a:r>
              <a:rPr sz="1000" dirty="0">
                <a:solidFill>
                  <a:srgbClr val="002577"/>
                </a:solidFill>
                <a:latin typeface="Arial"/>
                <a:cs typeface="Arial"/>
              </a:rPr>
              <a:t>self-funded</a:t>
            </a:r>
            <a:r>
              <a:rPr sz="1000" spc="-35" dirty="0">
                <a:solidFill>
                  <a:srgbClr val="002577"/>
                </a:solidFill>
                <a:latin typeface="Arial"/>
                <a:cs typeface="Arial"/>
              </a:rPr>
              <a:t> </a:t>
            </a:r>
            <a:r>
              <a:rPr sz="1000" dirty="0">
                <a:solidFill>
                  <a:srgbClr val="002577"/>
                </a:solidFill>
                <a:latin typeface="Arial"/>
                <a:cs typeface="Arial"/>
              </a:rPr>
              <a:t>plans</a:t>
            </a:r>
            <a:r>
              <a:rPr sz="1000" spc="-20"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dirty="0">
                <a:solidFill>
                  <a:srgbClr val="002577"/>
                </a:solidFill>
                <a:latin typeface="Arial"/>
                <a:cs typeface="Arial"/>
              </a:rPr>
              <a:t>other</a:t>
            </a:r>
            <a:r>
              <a:rPr sz="1000" spc="-5" dirty="0">
                <a:solidFill>
                  <a:srgbClr val="002577"/>
                </a:solidFill>
                <a:latin typeface="Arial"/>
                <a:cs typeface="Arial"/>
              </a:rPr>
              <a:t> </a:t>
            </a:r>
            <a:r>
              <a:rPr sz="1000" dirty="0">
                <a:solidFill>
                  <a:srgbClr val="002577"/>
                </a:solidFill>
                <a:latin typeface="Arial"/>
                <a:cs typeface="Arial"/>
              </a:rPr>
              <a:t>arrangements</a:t>
            </a:r>
            <a:r>
              <a:rPr sz="1000" spc="-40" dirty="0">
                <a:solidFill>
                  <a:srgbClr val="002577"/>
                </a:solidFill>
                <a:latin typeface="Arial"/>
                <a:cs typeface="Arial"/>
              </a:rPr>
              <a:t> </a:t>
            </a:r>
            <a:r>
              <a:rPr sz="1000" dirty="0">
                <a:solidFill>
                  <a:srgbClr val="002577"/>
                </a:solidFill>
                <a:latin typeface="Arial"/>
                <a:cs typeface="Arial"/>
              </a:rPr>
              <a:t>that</a:t>
            </a:r>
            <a:r>
              <a:rPr sz="1000" spc="-10" dirty="0">
                <a:solidFill>
                  <a:srgbClr val="002577"/>
                </a:solidFill>
                <a:latin typeface="Arial"/>
                <a:cs typeface="Arial"/>
              </a:rPr>
              <a:t> </a:t>
            </a:r>
            <a:r>
              <a:rPr sz="1000" dirty="0">
                <a:solidFill>
                  <a:srgbClr val="002577"/>
                </a:solidFill>
                <a:latin typeface="Arial"/>
                <a:cs typeface="Arial"/>
              </a:rPr>
              <a:t>do</a:t>
            </a:r>
            <a:r>
              <a:rPr sz="1000" spc="-10" dirty="0">
                <a:solidFill>
                  <a:srgbClr val="002577"/>
                </a:solidFill>
                <a:latin typeface="Arial"/>
                <a:cs typeface="Arial"/>
              </a:rPr>
              <a:t> </a:t>
            </a:r>
            <a:r>
              <a:rPr sz="1000" dirty="0">
                <a:solidFill>
                  <a:srgbClr val="002577"/>
                </a:solidFill>
                <a:latin typeface="Arial"/>
                <a:cs typeface="Arial"/>
              </a:rPr>
              <a:t>not</a:t>
            </a:r>
            <a:r>
              <a:rPr sz="1000" spc="-5" dirty="0">
                <a:solidFill>
                  <a:srgbClr val="002577"/>
                </a:solidFill>
                <a:latin typeface="Arial"/>
                <a:cs typeface="Arial"/>
              </a:rPr>
              <a:t> </a:t>
            </a:r>
            <a:r>
              <a:rPr sz="1000" dirty="0">
                <a:solidFill>
                  <a:srgbClr val="002577"/>
                </a:solidFill>
                <a:latin typeface="Arial"/>
                <a:cs typeface="Arial"/>
              </a:rPr>
              <a:t>rely</a:t>
            </a:r>
            <a:r>
              <a:rPr sz="1000" spc="-10" dirty="0">
                <a:solidFill>
                  <a:srgbClr val="002577"/>
                </a:solidFill>
                <a:latin typeface="Arial"/>
                <a:cs typeface="Arial"/>
              </a:rPr>
              <a:t> </a:t>
            </a:r>
            <a:r>
              <a:rPr sz="1000" dirty="0">
                <a:solidFill>
                  <a:srgbClr val="002577"/>
                </a:solidFill>
                <a:latin typeface="Arial"/>
                <a:cs typeface="Arial"/>
              </a:rPr>
              <a:t>exclusively</a:t>
            </a:r>
            <a:r>
              <a:rPr sz="1000" spc="-20" dirty="0">
                <a:solidFill>
                  <a:srgbClr val="002577"/>
                </a:solidFill>
                <a:latin typeface="Arial"/>
                <a:cs typeface="Arial"/>
              </a:rPr>
              <a:t> </a:t>
            </a:r>
            <a:r>
              <a:rPr sz="1000" dirty="0">
                <a:solidFill>
                  <a:srgbClr val="002577"/>
                </a:solidFill>
                <a:latin typeface="Arial"/>
                <a:cs typeface="Arial"/>
              </a:rPr>
              <a:t>or</a:t>
            </a:r>
            <a:r>
              <a:rPr sz="1000" spc="-10" dirty="0">
                <a:solidFill>
                  <a:srgbClr val="002577"/>
                </a:solidFill>
                <a:latin typeface="Arial"/>
                <a:cs typeface="Arial"/>
              </a:rPr>
              <a:t> </a:t>
            </a:r>
            <a:r>
              <a:rPr sz="1000" dirty="0">
                <a:solidFill>
                  <a:srgbClr val="002577"/>
                </a:solidFill>
                <a:latin typeface="Arial"/>
                <a:cs typeface="Arial"/>
              </a:rPr>
              <a:t>primarily</a:t>
            </a:r>
            <a:r>
              <a:rPr sz="1000" spc="-20" dirty="0">
                <a:solidFill>
                  <a:srgbClr val="002577"/>
                </a:solidFill>
                <a:latin typeface="Arial"/>
                <a:cs typeface="Arial"/>
              </a:rPr>
              <a:t> </a:t>
            </a:r>
            <a:r>
              <a:rPr sz="1000" dirty="0">
                <a:solidFill>
                  <a:srgbClr val="002577"/>
                </a:solidFill>
                <a:latin typeface="Arial"/>
                <a:cs typeface="Arial"/>
              </a:rPr>
              <a:t>on</a:t>
            </a:r>
            <a:r>
              <a:rPr sz="1000" spc="-5" dirty="0">
                <a:solidFill>
                  <a:srgbClr val="002577"/>
                </a:solidFill>
                <a:latin typeface="Arial"/>
                <a:cs typeface="Arial"/>
              </a:rPr>
              <a:t> </a:t>
            </a:r>
            <a:r>
              <a:rPr sz="1000" dirty="0">
                <a:solidFill>
                  <a:srgbClr val="002577"/>
                </a:solidFill>
                <a:latin typeface="Arial"/>
                <a:cs typeface="Arial"/>
              </a:rPr>
              <a:t>premiums,</a:t>
            </a:r>
            <a:r>
              <a:rPr sz="1000" spc="-35" dirty="0">
                <a:solidFill>
                  <a:srgbClr val="002577"/>
                </a:solidFill>
                <a:latin typeface="Arial"/>
                <a:cs typeface="Arial"/>
              </a:rPr>
              <a:t> </a:t>
            </a:r>
            <a:r>
              <a:rPr sz="1000" dirty="0">
                <a:solidFill>
                  <a:srgbClr val="002577"/>
                </a:solidFill>
                <a:latin typeface="Arial"/>
                <a:cs typeface="Arial"/>
              </a:rPr>
              <a:t>report</a:t>
            </a:r>
            <a:r>
              <a:rPr sz="1000" spc="-20"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premium</a:t>
            </a:r>
            <a:r>
              <a:rPr sz="1000" spc="-15" dirty="0">
                <a:solidFill>
                  <a:srgbClr val="002577"/>
                </a:solidFill>
                <a:latin typeface="Arial"/>
                <a:cs typeface="Arial"/>
              </a:rPr>
              <a:t> </a:t>
            </a:r>
            <a:r>
              <a:rPr sz="1000" spc="-10" dirty="0">
                <a:solidFill>
                  <a:srgbClr val="002577"/>
                </a:solidFill>
                <a:latin typeface="Arial"/>
                <a:cs typeface="Arial"/>
              </a:rPr>
              <a:t>equivalent </a:t>
            </a:r>
            <a:r>
              <a:rPr sz="1000" dirty="0">
                <a:solidFill>
                  <a:srgbClr val="002577"/>
                </a:solidFill>
                <a:latin typeface="Arial"/>
                <a:cs typeface="Arial"/>
              </a:rPr>
              <a:t>amounts</a:t>
            </a:r>
            <a:r>
              <a:rPr sz="1000" spc="-30" dirty="0">
                <a:solidFill>
                  <a:srgbClr val="002577"/>
                </a:solidFill>
                <a:latin typeface="Arial"/>
                <a:cs typeface="Arial"/>
              </a:rPr>
              <a:t> </a:t>
            </a:r>
            <a:r>
              <a:rPr sz="1000" dirty="0">
                <a:solidFill>
                  <a:srgbClr val="002577"/>
                </a:solidFill>
                <a:latin typeface="Arial"/>
                <a:cs typeface="Arial"/>
              </a:rPr>
              <a:t>representing</a:t>
            </a:r>
            <a:r>
              <a:rPr sz="1000" spc="-30"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total</a:t>
            </a:r>
            <a:r>
              <a:rPr sz="1000" spc="-20" dirty="0">
                <a:solidFill>
                  <a:srgbClr val="002577"/>
                </a:solidFill>
                <a:latin typeface="Arial"/>
                <a:cs typeface="Arial"/>
              </a:rPr>
              <a:t> </a:t>
            </a:r>
            <a:r>
              <a:rPr sz="1000" dirty="0">
                <a:solidFill>
                  <a:srgbClr val="002577"/>
                </a:solidFill>
                <a:latin typeface="Arial"/>
                <a:cs typeface="Arial"/>
              </a:rPr>
              <a:t>cost</a:t>
            </a:r>
            <a:r>
              <a:rPr sz="1000" spc="-5"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providing</a:t>
            </a:r>
            <a:r>
              <a:rPr sz="1000" spc="-20"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maintaining</a:t>
            </a:r>
            <a:r>
              <a:rPr sz="1000" spc="-40" dirty="0">
                <a:solidFill>
                  <a:srgbClr val="002577"/>
                </a:solidFill>
                <a:latin typeface="Arial"/>
                <a:cs typeface="Arial"/>
              </a:rPr>
              <a:t> </a:t>
            </a:r>
            <a:r>
              <a:rPr sz="1000" dirty="0">
                <a:solidFill>
                  <a:srgbClr val="002577"/>
                </a:solidFill>
                <a:latin typeface="Arial"/>
                <a:cs typeface="Arial"/>
              </a:rPr>
              <a:t>coverage,</a:t>
            </a:r>
            <a:r>
              <a:rPr sz="1000" spc="-25" dirty="0">
                <a:solidFill>
                  <a:srgbClr val="002577"/>
                </a:solidFill>
                <a:latin typeface="Arial"/>
                <a:cs typeface="Arial"/>
              </a:rPr>
              <a:t> </a:t>
            </a:r>
            <a:r>
              <a:rPr sz="1000" dirty="0">
                <a:solidFill>
                  <a:srgbClr val="002577"/>
                </a:solidFill>
                <a:latin typeface="Arial"/>
                <a:cs typeface="Arial"/>
              </a:rPr>
              <a:t>including</a:t>
            </a:r>
            <a:r>
              <a:rPr sz="1000" spc="-30" dirty="0">
                <a:solidFill>
                  <a:srgbClr val="002577"/>
                </a:solidFill>
                <a:latin typeface="Arial"/>
                <a:cs typeface="Arial"/>
              </a:rPr>
              <a:t> </a:t>
            </a:r>
            <a:r>
              <a:rPr sz="1000" dirty="0">
                <a:solidFill>
                  <a:srgbClr val="002577"/>
                </a:solidFill>
                <a:latin typeface="Arial"/>
                <a:cs typeface="Arial"/>
              </a:rPr>
              <a:t>claims</a:t>
            </a:r>
            <a:r>
              <a:rPr sz="1000" spc="-25" dirty="0">
                <a:solidFill>
                  <a:srgbClr val="002577"/>
                </a:solidFill>
                <a:latin typeface="Arial"/>
                <a:cs typeface="Arial"/>
              </a:rPr>
              <a:t> </a:t>
            </a:r>
            <a:r>
              <a:rPr sz="1000" dirty="0">
                <a:solidFill>
                  <a:srgbClr val="002577"/>
                </a:solidFill>
                <a:latin typeface="Arial"/>
                <a:cs typeface="Arial"/>
              </a:rPr>
              <a:t>costs,</a:t>
            </a:r>
            <a:r>
              <a:rPr sz="1000" spc="-25" dirty="0">
                <a:solidFill>
                  <a:srgbClr val="002577"/>
                </a:solidFill>
                <a:latin typeface="Arial"/>
                <a:cs typeface="Arial"/>
              </a:rPr>
              <a:t> </a:t>
            </a:r>
            <a:r>
              <a:rPr sz="1000" dirty="0">
                <a:solidFill>
                  <a:srgbClr val="002577"/>
                </a:solidFill>
                <a:latin typeface="Arial"/>
                <a:cs typeface="Arial"/>
              </a:rPr>
              <a:t>administrative</a:t>
            </a:r>
            <a:r>
              <a:rPr sz="1000" spc="-30" dirty="0">
                <a:solidFill>
                  <a:srgbClr val="002577"/>
                </a:solidFill>
                <a:latin typeface="Arial"/>
                <a:cs typeface="Arial"/>
              </a:rPr>
              <a:t> </a:t>
            </a:r>
            <a:r>
              <a:rPr sz="1000" dirty="0">
                <a:solidFill>
                  <a:srgbClr val="002577"/>
                </a:solidFill>
                <a:latin typeface="Arial"/>
                <a:cs typeface="Arial"/>
              </a:rPr>
              <a:t>costs,</a:t>
            </a:r>
            <a:r>
              <a:rPr sz="1000" spc="-20" dirty="0">
                <a:solidFill>
                  <a:srgbClr val="002577"/>
                </a:solidFill>
                <a:latin typeface="Arial"/>
                <a:cs typeface="Arial"/>
              </a:rPr>
              <a:t> </a:t>
            </a:r>
            <a:r>
              <a:rPr sz="1000" spc="-10" dirty="0">
                <a:solidFill>
                  <a:srgbClr val="002577"/>
                </a:solidFill>
                <a:latin typeface="Arial"/>
                <a:cs typeface="Arial"/>
              </a:rPr>
              <a:t>Administrative </a:t>
            </a:r>
            <a:r>
              <a:rPr sz="1000" dirty="0">
                <a:solidFill>
                  <a:srgbClr val="002577"/>
                </a:solidFill>
                <a:latin typeface="Arial"/>
                <a:cs typeface="Arial"/>
              </a:rPr>
              <a:t>Services</a:t>
            </a:r>
            <a:r>
              <a:rPr sz="1000" spc="-35" dirty="0">
                <a:solidFill>
                  <a:srgbClr val="002577"/>
                </a:solidFill>
                <a:latin typeface="Arial"/>
                <a:cs typeface="Arial"/>
              </a:rPr>
              <a:t> </a:t>
            </a:r>
            <a:r>
              <a:rPr sz="1000" dirty="0">
                <a:solidFill>
                  <a:srgbClr val="002577"/>
                </a:solidFill>
                <a:latin typeface="Arial"/>
                <a:cs typeface="Arial"/>
              </a:rPr>
              <a:t>Only</a:t>
            </a:r>
            <a:r>
              <a:rPr sz="1000" spc="-10" dirty="0">
                <a:solidFill>
                  <a:srgbClr val="002577"/>
                </a:solidFill>
                <a:latin typeface="Arial"/>
                <a:cs typeface="Arial"/>
              </a:rPr>
              <a:t> </a:t>
            </a:r>
            <a:r>
              <a:rPr sz="1000" dirty="0">
                <a:solidFill>
                  <a:srgbClr val="002577"/>
                </a:solidFill>
                <a:latin typeface="Arial"/>
                <a:cs typeface="Arial"/>
              </a:rPr>
              <a:t>(ASO) and</a:t>
            </a:r>
            <a:r>
              <a:rPr sz="1000" spc="-15" dirty="0">
                <a:solidFill>
                  <a:srgbClr val="002577"/>
                </a:solidFill>
                <a:latin typeface="Arial"/>
                <a:cs typeface="Arial"/>
              </a:rPr>
              <a:t> </a:t>
            </a:r>
            <a:r>
              <a:rPr sz="1000" dirty="0">
                <a:solidFill>
                  <a:srgbClr val="002577"/>
                </a:solidFill>
                <a:latin typeface="Arial"/>
                <a:cs typeface="Arial"/>
              </a:rPr>
              <a:t>other</a:t>
            </a:r>
            <a:r>
              <a:rPr sz="1000" spc="-10" dirty="0">
                <a:solidFill>
                  <a:srgbClr val="002577"/>
                </a:solidFill>
                <a:latin typeface="Arial"/>
                <a:cs typeface="Arial"/>
              </a:rPr>
              <a:t> </a:t>
            </a:r>
            <a:r>
              <a:rPr sz="1000" dirty="0">
                <a:solidFill>
                  <a:srgbClr val="002577"/>
                </a:solidFill>
                <a:latin typeface="Arial"/>
                <a:cs typeface="Arial"/>
              </a:rPr>
              <a:t>TPA</a:t>
            </a:r>
            <a:r>
              <a:rPr sz="1000" spc="5" dirty="0">
                <a:solidFill>
                  <a:srgbClr val="002577"/>
                </a:solidFill>
                <a:latin typeface="Arial"/>
                <a:cs typeface="Arial"/>
              </a:rPr>
              <a:t> </a:t>
            </a:r>
            <a:r>
              <a:rPr sz="1000" dirty="0">
                <a:solidFill>
                  <a:srgbClr val="002577"/>
                </a:solidFill>
                <a:latin typeface="Arial"/>
                <a:cs typeface="Arial"/>
              </a:rPr>
              <a:t>fees,</a:t>
            </a:r>
            <a:r>
              <a:rPr sz="1000" spc="-25" dirty="0">
                <a:solidFill>
                  <a:srgbClr val="002577"/>
                </a:solidFill>
                <a:latin typeface="Arial"/>
                <a:cs typeface="Arial"/>
              </a:rPr>
              <a:t> </a:t>
            </a:r>
            <a:r>
              <a:rPr sz="1000" dirty="0">
                <a:solidFill>
                  <a:srgbClr val="002577"/>
                </a:solidFill>
                <a:latin typeface="Arial"/>
                <a:cs typeface="Arial"/>
              </a:rPr>
              <a:t>and</a:t>
            </a:r>
            <a:r>
              <a:rPr sz="1000" spc="10" dirty="0">
                <a:solidFill>
                  <a:srgbClr val="002577"/>
                </a:solidFill>
                <a:latin typeface="Arial"/>
                <a:cs typeface="Arial"/>
              </a:rPr>
              <a:t> </a:t>
            </a:r>
            <a:r>
              <a:rPr sz="1000" b="1" dirty="0">
                <a:solidFill>
                  <a:srgbClr val="002577"/>
                </a:solidFill>
                <a:latin typeface="Arial"/>
                <a:cs typeface="Arial"/>
              </a:rPr>
              <a:t>stop-loss</a:t>
            </a:r>
            <a:r>
              <a:rPr sz="1000" b="1" spc="-20" dirty="0">
                <a:solidFill>
                  <a:srgbClr val="002577"/>
                </a:solidFill>
                <a:latin typeface="Arial"/>
                <a:cs typeface="Arial"/>
              </a:rPr>
              <a:t> </a:t>
            </a:r>
            <a:r>
              <a:rPr sz="1000" b="1" spc="-10" dirty="0">
                <a:solidFill>
                  <a:srgbClr val="002577"/>
                </a:solidFill>
                <a:latin typeface="Arial"/>
                <a:cs typeface="Arial"/>
              </a:rPr>
              <a:t>premiums</a:t>
            </a:r>
            <a:r>
              <a:rPr sz="1000" spc="-10" dirty="0">
                <a:solidFill>
                  <a:srgbClr val="002577"/>
                </a:solidFill>
                <a:latin typeface="Arial"/>
                <a:cs typeface="Arial"/>
              </a:rPr>
              <a:t>.</a:t>
            </a:r>
            <a:endParaRPr sz="1000" dirty="0">
              <a:latin typeface="Arial"/>
              <a:cs typeface="Arial"/>
            </a:endParaRPr>
          </a:p>
          <a:p>
            <a:pPr marL="12700" marR="158750">
              <a:lnSpc>
                <a:spcPct val="100000"/>
              </a:lnSpc>
            </a:pPr>
            <a:r>
              <a:rPr sz="1000" dirty="0">
                <a:solidFill>
                  <a:srgbClr val="002577"/>
                </a:solidFill>
                <a:latin typeface="Arial"/>
                <a:cs typeface="Arial"/>
              </a:rPr>
              <a:t>An</a:t>
            </a:r>
            <a:r>
              <a:rPr sz="1000" spc="-10" dirty="0">
                <a:solidFill>
                  <a:srgbClr val="002577"/>
                </a:solidFill>
                <a:latin typeface="Arial"/>
                <a:cs typeface="Arial"/>
              </a:rPr>
              <a:t> </a:t>
            </a:r>
            <a:r>
              <a:rPr sz="1000" dirty="0">
                <a:solidFill>
                  <a:srgbClr val="002577"/>
                </a:solidFill>
                <a:latin typeface="Arial"/>
                <a:cs typeface="Arial"/>
              </a:rPr>
              <a:t>employer</a:t>
            </a:r>
            <a:r>
              <a:rPr sz="1000" spc="-5" dirty="0">
                <a:solidFill>
                  <a:srgbClr val="002577"/>
                </a:solidFill>
                <a:latin typeface="Arial"/>
                <a:cs typeface="Arial"/>
              </a:rPr>
              <a:t> </a:t>
            </a:r>
            <a:r>
              <a:rPr sz="1000" dirty="0">
                <a:solidFill>
                  <a:srgbClr val="002577"/>
                </a:solidFill>
                <a:latin typeface="Arial"/>
                <a:cs typeface="Arial"/>
              </a:rPr>
              <a:t>with</a:t>
            </a:r>
            <a:r>
              <a:rPr sz="1000" spc="5" dirty="0">
                <a:solidFill>
                  <a:srgbClr val="002577"/>
                </a:solidFill>
                <a:latin typeface="Arial"/>
                <a:cs typeface="Arial"/>
              </a:rPr>
              <a:t> </a:t>
            </a:r>
            <a:r>
              <a:rPr sz="1000" dirty="0">
                <a:solidFill>
                  <a:srgbClr val="002577"/>
                </a:solidFill>
                <a:latin typeface="Arial"/>
                <a:cs typeface="Arial"/>
              </a:rPr>
              <a:t>a</a:t>
            </a:r>
            <a:r>
              <a:rPr sz="1000" spc="-10" dirty="0">
                <a:solidFill>
                  <a:srgbClr val="002577"/>
                </a:solidFill>
                <a:latin typeface="Arial"/>
                <a:cs typeface="Arial"/>
              </a:rPr>
              <a:t> </a:t>
            </a:r>
            <a:r>
              <a:rPr sz="1000" dirty="0">
                <a:solidFill>
                  <a:srgbClr val="002577"/>
                </a:solidFill>
                <a:latin typeface="Arial"/>
                <a:cs typeface="Arial"/>
              </a:rPr>
              <a:t>self-funded</a:t>
            </a:r>
            <a:r>
              <a:rPr sz="1000" spc="-30" dirty="0">
                <a:solidFill>
                  <a:srgbClr val="002577"/>
                </a:solidFill>
                <a:latin typeface="Arial"/>
                <a:cs typeface="Arial"/>
              </a:rPr>
              <a:t> </a:t>
            </a:r>
            <a:r>
              <a:rPr sz="1000" dirty="0">
                <a:solidFill>
                  <a:srgbClr val="002577"/>
                </a:solidFill>
                <a:latin typeface="Arial"/>
                <a:cs typeface="Arial"/>
              </a:rPr>
              <a:t>plan</a:t>
            </a:r>
            <a:r>
              <a:rPr sz="1000" spc="-5" dirty="0">
                <a:solidFill>
                  <a:srgbClr val="002577"/>
                </a:solidFill>
                <a:latin typeface="Arial"/>
                <a:cs typeface="Arial"/>
              </a:rPr>
              <a:t> </a:t>
            </a:r>
            <a:r>
              <a:rPr sz="1000" dirty="0">
                <a:solidFill>
                  <a:srgbClr val="002577"/>
                </a:solidFill>
                <a:latin typeface="Arial"/>
                <a:cs typeface="Arial"/>
              </a:rPr>
              <a:t>may</a:t>
            </a:r>
            <a:r>
              <a:rPr sz="1000" spc="-20" dirty="0">
                <a:solidFill>
                  <a:srgbClr val="002577"/>
                </a:solidFill>
                <a:latin typeface="Arial"/>
                <a:cs typeface="Arial"/>
              </a:rPr>
              <a:t> </a:t>
            </a:r>
            <a:r>
              <a:rPr sz="1000" dirty="0">
                <a:solidFill>
                  <a:srgbClr val="002577"/>
                </a:solidFill>
                <a:latin typeface="Arial"/>
                <a:cs typeface="Arial"/>
              </a:rPr>
              <a:t>use,</a:t>
            </a:r>
            <a:r>
              <a:rPr sz="1000" spc="-5" dirty="0">
                <a:solidFill>
                  <a:srgbClr val="002577"/>
                </a:solidFill>
                <a:latin typeface="Arial"/>
                <a:cs typeface="Arial"/>
              </a:rPr>
              <a:t> </a:t>
            </a:r>
            <a:r>
              <a:rPr sz="1000" dirty="0">
                <a:solidFill>
                  <a:srgbClr val="002577"/>
                </a:solidFill>
                <a:latin typeface="Arial"/>
                <a:cs typeface="Arial"/>
              </a:rPr>
              <a:t>as the</a:t>
            </a:r>
            <a:r>
              <a:rPr sz="1000" spc="-5" dirty="0">
                <a:solidFill>
                  <a:srgbClr val="002577"/>
                </a:solidFill>
                <a:latin typeface="Arial"/>
                <a:cs typeface="Arial"/>
              </a:rPr>
              <a:t> </a:t>
            </a:r>
            <a:r>
              <a:rPr sz="1000" dirty="0">
                <a:solidFill>
                  <a:srgbClr val="002577"/>
                </a:solidFill>
                <a:latin typeface="Arial"/>
                <a:cs typeface="Arial"/>
              </a:rPr>
              <a:t>total</a:t>
            </a:r>
            <a:r>
              <a:rPr sz="1000" spc="-20" dirty="0">
                <a:solidFill>
                  <a:srgbClr val="002577"/>
                </a:solidFill>
                <a:latin typeface="Arial"/>
                <a:cs typeface="Arial"/>
              </a:rPr>
              <a:t> </a:t>
            </a:r>
            <a:r>
              <a:rPr sz="1000" dirty="0">
                <a:solidFill>
                  <a:srgbClr val="002577"/>
                </a:solidFill>
                <a:latin typeface="Arial"/>
                <a:cs typeface="Arial"/>
              </a:rPr>
              <a:t>cost</a:t>
            </a:r>
            <a:r>
              <a:rPr sz="1000" spc="-20" dirty="0">
                <a:solidFill>
                  <a:srgbClr val="002577"/>
                </a:solidFill>
                <a:latin typeface="Arial"/>
                <a:cs typeface="Arial"/>
              </a:rPr>
              <a:t> </a:t>
            </a:r>
            <a:r>
              <a:rPr sz="1000" dirty="0">
                <a:solidFill>
                  <a:srgbClr val="002577"/>
                </a:solidFill>
                <a:latin typeface="Arial"/>
                <a:cs typeface="Arial"/>
              </a:rPr>
              <a:t>of</a:t>
            </a:r>
            <a:r>
              <a:rPr sz="1000" spc="5" dirty="0">
                <a:solidFill>
                  <a:srgbClr val="002577"/>
                </a:solidFill>
                <a:latin typeface="Arial"/>
                <a:cs typeface="Arial"/>
              </a:rPr>
              <a:t> </a:t>
            </a:r>
            <a:r>
              <a:rPr sz="1000" dirty="0">
                <a:solidFill>
                  <a:srgbClr val="002577"/>
                </a:solidFill>
                <a:latin typeface="Arial"/>
                <a:cs typeface="Arial"/>
              </a:rPr>
              <a:t>providing</a:t>
            </a:r>
            <a:r>
              <a:rPr sz="1000" spc="-20" dirty="0">
                <a:solidFill>
                  <a:srgbClr val="002577"/>
                </a:solidFill>
                <a:latin typeface="Arial"/>
                <a:cs typeface="Arial"/>
              </a:rPr>
              <a:t> </a:t>
            </a:r>
            <a:r>
              <a:rPr sz="1000" dirty="0">
                <a:solidFill>
                  <a:srgbClr val="002577"/>
                </a:solidFill>
                <a:latin typeface="Arial"/>
                <a:cs typeface="Arial"/>
              </a:rPr>
              <a:t>and</a:t>
            </a:r>
            <a:r>
              <a:rPr sz="1000" spc="-5" dirty="0">
                <a:solidFill>
                  <a:srgbClr val="002577"/>
                </a:solidFill>
                <a:latin typeface="Arial"/>
                <a:cs typeface="Arial"/>
              </a:rPr>
              <a:t> </a:t>
            </a:r>
            <a:r>
              <a:rPr sz="1000" dirty="0">
                <a:solidFill>
                  <a:srgbClr val="002577"/>
                </a:solidFill>
                <a:latin typeface="Arial"/>
                <a:cs typeface="Arial"/>
              </a:rPr>
              <a:t>maintaining</a:t>
            </a:r>
            <a:r>
              <a:rPr sz="1000" spc="-30" dirty="0">
                <a:solidFill>
                  <a:srgbClr val="002577"/>
                </a:solidFill>
                <a:latin typeface="Arial"/>
                <a:cs typeface="Arial"/>
              </a:rPr>
              <a:t> </a:t>
            </a:r>
            <a:r>
              <a:rPr sz="1000" dirty="0">
                <a:solidFill>
                  <a:srgbClr val="002577"/>
                </a:solidFill>
                <a:latin typeface="Arial"/>
                <a:cs typeface="Arial"/>
              </a:rPr>
              <a:t>coverage,</a:t>
            </a:r>
            <a:r>
              <a:rPr sz="1000" spc="-25" dirty="0">
                <a:solidFill>
                  <a:srgbClr val="002577"/>
                </a:solidFill>
                <a:latin typeface="Arial"/>
                <a:cs typeface="Arial"/>
              </a:rPr>
              <a:t> </a:t>
            </a:r>
            <a:r>
              <a:rPr sz="1000" dirty="0">
                <a:solidFill>
                  <a:srgbClr val="002577"/>
                </a:solidFill>
                <a:latin typeface="Arial"/>
                <a:cs typeface="Arial"/>
              </a:rPr>
              <a:t>the</a:t>
            </a:r>
            <a:r>
              <a:rPr sz="1000" spc="-5" dirty="0">
                <a:solidFill>
                  <a:srgbClr val="002577"/>
                </a:solidFill>
                <a:latin typeface="Arial"/>
                <a:cs typeface="Arial"/>
              </a:rPr>
              <a:t> </a:t>
            </a:r>
            <a:r>
              <a:rPr sz="1000" dirty="0">
                <a:solidFill>
                  <a:srgbClr val="002577"/>
                </a:solidFill>
                <a:latin typeface="Arial"/>
                <a:cs typeface="Arial"/>
              </a:rPr>
              <a:t>same</a:t>
            </a:r>
            <a:r>
              <a:rPr sz="1000" spc="-15" dirty="0">
                <a:solidFill>
                  <a:srgbClr val="002577"/>
                </a:solidFill>
                <a:latin typeface="Arial"/>
                <a:cs typeface="Arial"/>
              </a:rPr>
              <a:t> </a:t>
            </a:r>
            <a:r>
              <a:rPr sz="1000" dirty="0">
                <a:solidFill>
                  <a:srgbClr val="002577"/>
                </a:solidFill>
                <a:latin typeface="Arial"/>
                <a:cs typeface="Arial"/>
              </a:rPr>
              <a:t>costs</a:t>
            </a:r>
            <a:r>
              <a:rPr sz="1000" spc="-15" dirty="0">
                <a:solidFill>
                  <a:srgbClr val="002577"/>
                </a:solidFill>
                <a:latin typeface="Arial"/>
                <a:cs typeface="Arial"/>
              </a:rPr>
              <a:t> </a:t>
            </a:r>
            <a:r>
              <a:rPr sz="1000" dirty="0">
                <a:solidFill>
                  <a:srgbClr val="002577"/>
                </a:solidFill>
                <a:latin typeface="Arial"/>
                <a:cs typeface="Arial"/>
              </a:rPr>
              <a:t>that</a:t>
            </a:r>
            <a:r>
              <a:rPr sz="1000" spc="-5" dirty="0">
                <a:solidFill>
                  <a:srgbClr val="002577"/>
                </a:solidFill>
                <a:latin typeface="Arial"/>
                <a:cs typeface="Arial"/>
              </a:rPr>
              <a:t> </a:t>
            </a:r>
            <a:r>
              <a:rPr sz="1000" dirty="0">
                <a:solidFill>
                  <a:srgbClr val="002577"/>
                </a:solidFill>
                <a:latin typeface="Arial"/>
                <a:cs typeface="Arial"/>
              </a:rPr>
              <a:t>are</a:t>
            </a:r>
            <a:r>
              <a:rPr sz="1000" spc="-5" dirty="0">
                <a:solidFill>
                  <a:srgbClr val="002577"/>
                </a:solidFill>
                <a:latin typeface="Arial"/>
                <a:cs typeface="Arial"/>
              </a:rPr>
              <a:t> </a:t>
            </a:r>
            <a:r>
              <a:rPr sz="1000" dirty="0">
                <a:solidFill>
                  <a:srgbClr val="002577"/>
                </a:solidFill>
                <a:latin typeface="Arial"/>
                <a:cs typeface="Arial"/>
              </a:rPr>
              <a:t>taken</a:t>
            </a:r>
            <a:r>
              <a:rPr sz="1000" spc="-15" dirty="0">
                <a:solidFill>
                  <a:srgbClr val="002577"/>
                </a:solidFill>
                <a:latin typeface="Arial"/>
                <a:cs typeface="Arial"/>
              </a:rPr>
              <a:t> </a:t>
            </a:r>
            <a:r>
              <a:rPr sz="1000" spc="-20" dirty="0">
                <a:solidFill>
                  <a:srgbClr val="002577"/>
                </a:solidFill>
                <a:latin typeface="Arial"/>
                <a:cs typeface="Arial"/>
              </a:rPr>
              <a:t>into </a:t>
            </a:r>
            <a:r>
              <a:rPr sz="1000" dirty="0">
                <a:solidFill>
                  <a:srgbClr val="002577"/>
                </a:solidFill>
                <a:latin typeface="Arial"/>
                <a:cs typeface="Arial"/>
              </a:rPr>
              <a:t>account</a:t>
            </a:r>
            <a:r>
              <a:rPr sz="1000" spc="-35" dirty="0">
                <a:solidFill>
                  <a:srgbClr val="002577"/>
                </a:solidFill>
                <a:latin typeface="Arial"/>
                <a:cs typeface="Arial"/>
              </a:rPr>
              <a:t> </a:t>
            </a:r>
            <a:r>
              <a:rPr sz="1000" dirty="0">
                <a:solidFill>
                  <a:srgbClr val="002577"/>
                </a:solidFill>
                <a:latin typeface="Arial"/>
                <a:cs typeface="Arial"/>
              </a:rPr>
              <a:t>for purposes</a:t>
            </a:r>
            <a:r>
              <a:rPr sz="1000" spc="-25" dirty="0">
                <a:solidFill>
                  <a:srgbClr val="002577"/>
                </a:solidFill>
                <a:latin typeface="Arial"/>
                <a:cs typeface="Arial"/>
              </a:rPr>
              <a:t> </a:t>
            </a:r>
            <a:r>
              <a:rPr sz="1000" dirty="0">
                <a:solidFill>
                  <a:srgbClr val="002577"/>
                </a:solidFill>
                <a:latin typeface="Arial"/>
                <a:cs typeface="Arial"/>
              </a:rPr>
              <a:t>of</a:t>
            </a:r>
            <a:r>
              <a:rPr sz="1000" spc="-10" dirty="0">
                <a:solidFill>
                  <a:srgbClr val="002577"/>
                </a:solidFill>
                <a:latin typeface="Arial"/>
                <a:cs typeface="Arial"/>
              </a:rPr>
              <a:t> </a:t>
            </a:r>
            <a:r>
              <a:rPr sz="1000" dirty="0">
                <a:solidFill>
                  <a:srgbClr val="002577"/>
                </a:solidFill>
                <a:latin typeface="Arial"/>
                <a:cs typeface="Arial"/>
              </a:rPr>
              <a:t>calculating</a:t>
            </a:r>
            <a:r>
              <a:rPr sz="1000" spc="-40" dirty="0">
                <a:solidFill>
                  <a:srgbClr val="002577"/>
                </a:solidFill>
                <a:latin typeface="Arial"/>
                <a:cs typeface="Arial"/>
              </a:rPr>
              <a:t> </a:t>
            </a:r>
            <a:r>
              <a:rPr sz="1000" dirty="0">
                <a:solidFill>
                  <a:srgbClr val="002577"/>
                </a:solidFill>
                <a:latin typeface="Arial"/>
                <a:cs typeface="Arial"/>
              </a:rPr>
              <a:t>COBRA</a:t>
            </a:r>
            <a:r>
              <a:rPr sz="1000" spc="10" dirty="0">
                <a:solidFill>
                  <a:srgbClr val="002577"/>
                </a:solidFill>
                <a:latin typeface="Arial"/>
                <a:cs typeface="Arial"/>
              </a:rPr>
              <a:t> </a:t>
            </a:r>
            <a:r>
              <a:rPr sz="1000" dirty="0">
                <a:solidFill>
                  <a:srgbClr val="002577"/>
                </a:solidFill>
                <a:latin typeface="Arial"/>
                <a:cs typeface="Arial"/>
              </a:rPr>
              <a:t>premiums</a:t>
            </a:r>
            <a:r>
              <a:rPr sz="1000" spc="-30" dirty="0">
                <a:solidFill>
                  <a:srgbClr val="002577"/>
                </a:solidFill>
                <a:latin typeface="Arial"/>
                <a:cs typeface="Arial"/>
              </a:rPr>
              <a:t> </a:t>
            </a:r>
            <a:r>
              <a:rPr sz="1000" dirty="0">
                <a:solidFill>
                  <a:srgbClr val="002577"/>
                </a:solidFill>
                <a:latin typeface="Arial"/>
                <a:cs typeface="Arial"/>
              </a:rPr>
              <a:t>(minus</a:t>
            </a:r>
            <a:r>
              <a:rPr sz="1000" spc="-15" dirty="0">
                <a:solidFill>
                  <a:srgbClr val="002577"/>
                </a:solidFill>
                <a:latin typeface="Arial"/>
                <a:cs typeface="Arial"/>
              </a:rPr>
              <a:t> </a:t>
            </a:r>
            <a:r>
              <a:rPr sz="1000" dirty="0">
                <a:solidFill>
                  <a:srgbClr val="002577"/>
                </a:solidFill>
                <a:latin typeface="Arial"/>
                <a:cs typeface="Arial"/>
              </a:rPr>
              <a:t>the</a:t>
            </a:r>
            <a:r>
              <a:rPr sz="1000" spc="-10" dirty="0">
                <a:solidFill>
                  <a:srgbClr val="002577"/>
                </a:solidFill>
                <a:latin typeface="Arial"/>
                <a:cs typeface="Arial"/>
              </a:rPr>
              <a:t> </a:t>
            </a:r>
            <a:r>
              <a:rPr sz="1000" dirty="0">
                <a:solidFill>
                  <a:srgbClr val="002577"/>
                </a:solidFill>
                <a:latin typeface="Arial"/>
                <a:cs typeface="Arial"/>
              </a:rPr>
              <a:t>2%</a:t>
            </a:r>
            <a:r>
              <a:rPr sz="1000" spc="-5" dirty="0">
                <a:solidFill>
                  <a:srgbClr val="002577"/>
                </a:solidFill>
                <a:latin typeface="Arial"/>
                <a:cs typeface="Arial"/>
              </a:rPr>
              <a:t> </a:t>
            </a:r>
            <a:r>
              <a:rPr sz="1000" dirty="0">
                <a:solidFill>
                  <a:srgbClr val="002577"/>
                </a:solidFill>
                <a:latin typeface="Arial"/>
                <a:cs typeface="Arial"/>
              </a:rPr>
              <a:t>administration</a:t>
            </a:r>
            <a:r>
              <a:rPr sz="1000" spc="-45" dirty="0">
                <a:solidFill>
                  <a:srgbClr val="002577"/>
                </a:solidFill>
                <a:latin typeface="Arial"/>
                <a:cs typeface="Arial"/>
              </a:rPr>
              <a:t> </a:t>
            </a:r>
            <a:r>
              <a:rPr sz="1000" dirty="0">
                <a:solidFill>
                  <a:srgbClr val="002577"/>
                </a:solidFill>
                <a:latin typeface="Arial"/>
                <a:cs typeface="Arial"/>
              </a:rPr>
              <a:t>charge,</a:t>
            </a:r>
            <a:r>
              <a:rPr sz="1000" spc="-25" dirty="0">
                <a:solidFill>
                  <a:srgbClr val="002577"/>
                </a:solidFill>
                <a:latin typeface="Arial"/>
                <a:cs typeface="Arial"/>
              </a:rPr>
              <a:t> </a:t>
            </a:r>
            <a:r>
              <a:rPr sz="1000" dirty="0">
                <a:solidFill>
                  <a:srgbClr val="002577"/>
                </a:solidFill>
                <a:latin typeface="Arial"/>
                <a:cs typeface="Arial"/>
              </a:rPr>
              <a:t>if</a:t>
            </a:r>
            <a:r>
              <a:rPr sz="1000" spc="-5" dirty="0">
                <a:solidFill>
                  <a:srgbClr val="002577"/>
                </a:solidFill>
                <a:latin typeface="Arial"/>
                <a:cs typeface="Arial"/>
              </a:rPr>
              <a:t> </a:t>
            </a:r>
            <a:r>
              <a:rPr sz="1000" spc="-10" dirty="0">
                <a:solidFill>
                  <a:srgbClr val="002577"/>
                </a:solidFill>
                <a:latin typeface="Arial"/>
                <a:cs typeface="Arial"/>
              </a:rPr>
              <a:t>applicable).</a:t>
            </a:r>
            <a:endParaRPr sz="1000" dirty="0">
              <a:latin typeface="Arial"/>
              <a:cs typeface="Arial"/>
            </a:endParaRPr>
          </a:p>
        </p:txBody>
      </p:sp>
      <p:sp>
        <p:nvSpPr>
          <p:cNvPr id="7" name="object 7"/>
          <p:cNvSpPr txBox="1"/>
          <p:nvPr/>
        </p:nvSpPr>
        <p:spPr>
          <a:xfrm>
            <a:off x="7281926" y="9411939"/>
            <a:ext cx="146050" cy="139700"/>
          </a:xfrm>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z="800" dirty="0">
                <a:solidFill>
                  <a:srgbClr val="002577"/>
                </a:solidFill>
                <a:latin typeface="Arial"/>
                <a:cs typeface="Arial"/>
              </a:rPr>
              <a:t>6</a:t>
            </a:fld>
            <a:endParaRPr sz="800" dirty="0">
              <a:latin typeface="Arial"/>
              <a:cs typeface="Arial"/>
            </a:endParaRPr>
          </a:p>
        </p:txBody>
      </p:sp>
      <p:sp>
        <p:nvSpPr>
          <p:cNvPr id="8" name="object 8"/>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9" name="object 10">
            <a:extLst>
              <a:ext uri="{FF2B5EF4-FFF2-40B4-BE49-F238E27FC236}">
                <a16:creationId xmlns:a16="http://schemas.microsoft.com/office/drawing/2014/main" id="{B896ED58-C4D1-4340-A8ED-EBFADA48009B}"/>
              </a:ext>
            </a:extLst>
          </p:cNvPr>
          <p:cNvSpPr txBox="1"/>
          <p:nvPr/>
        </p:nvSpPr>
        <p:spPr>
          <a:xfrm>
            <a:off x="331927" y="8784742"/>
            <a:ext cx="6748780" cy="346710"/>
          </a:xfrm>
          <a:prstGeom prst="rect">
            <a:avLst/>
          </a:prstGeom>
        </p:spPr>
        <p:txBody>
          <a:bodyPr vert="horz" wrap="square" lIns="0" tIns="13335" rIns="0" bIns="0" rtlCol="0">
            <a:spAutoFit/>
          </a:bodyPr>
          <a:lstStyle/>
          <a:p>
            <a:pPr marL="38100" marR="30480" lvl="0" indent="0" defTabSz="914400" eaLnBrk="1" fontAlgn="auto" latinLnBrk="0" hangingPunct="1">
              <a:lnSpc>
                <a:spcPct val="100000"/>
              </a:lnSpc>
              <a:spcBef>
                <a:spcPts val="105"/>
              </a:spcBef>
              <a:spcAft>
                <a:spcPts val="0"/>
              </a:spcAft>
              <a:buClrTx/>
              <a:buSzTx/>
              <a:buFontTx/>
              <a:buNone/>
              <a:tabLst/>
              <a:defRPr/>
            </a:pPr>
            <a:r>
              <a:rPr kumimoji="0" sz="1050" b="0" i="0" u="none" strike="noStrike" kern="0" cap="none" spc="0" normalizeH="0" baseline="0" noProof="0" dirty="0">
                <a:ln>
                  <a:noFill/>
                </a:ln>
                <a:solidFill>
                  <a:srgbClr val="002377"/>
                </a:solidFill>
                <a:effectLst/>
                <a:uLnTx/>
                <a:uFillTx/>
                <a:latin typeface="Arial"/>
                <a:cs typeface="Arial"/>
              </a:rPr>
              <a:t>Important:</a:t>
            </a:r>
            <a:r>
              <a:rPr kumimoji="0" sz="1050" b="0" i="0" u="none" strike="noStrike" kern="0" cap="none" spc="254"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The</a:t>
            </a:r>
            <a:r>
              <a:rPr kumimoji="0" sz="1050" b="0" i="0" u="none" strike="noStrike" kern="0" cap="none" spc="-2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content</a:t>
            </a:r>
            <a:r>
              <a:rPr kumimoji="0" sz="1050" b="0" i="0" u="none" strike="noStrike" kern="0" cap="none" spc="-3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in</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this</a:t>
            </a:r>
            <a:r>
              <a:rPr kumimoji="0" sz="1050" b="0" i="0" u="none" strike="noStrike" kern="0" cap="none" spc="-2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guide</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reflects</a:t>
            </a:r>
            <a:r>
              <a:rPr kumimoji="0" sz="1050" b="0" i="0" u="none" strike="noStrike" kern="0" cap="none" spc="-30" normalizeH="0" baseline="0" noProof="0" dirty="0">
                <a:ln>
                  <a:noFill/>
                </a:ln>
                <a:solidFill>
                  <a:srgbClr val="002377"/>
                </a:solidFill>
                <a:effectLst/>
                <a:uLnTx/>
                <a:uFillTx/>
                <a:latin typeface="Arial"/>
                <a:cs typeface="Arial"/>
              </a:rPr>
              <a:t> </a:t>
            </a:r>
            <a:r>
              <a:rPr kumimoji="0" sz="1050" b="0" i="0" u="none" strike="noStrike" kern="0" cap="none" spc="-10" normalizeH="0" baseline="0" noProof="0" dirty="0">
                <a:ln>
                  <a:noFill/>
                </a:ln>
                <a:solidFill>
                  <a:srgbClr val="002377"/>
                </a:solidFill>
                <a:effectLst/>
                <a:uLnTx/>
                <a:uFillTx/>
                <a:latin typeface="Arial"/>
                <a:cs typeface="Arial"/>
              </a:rPr>
              <a:t>UnitedHealthcare/</a:t>
            </a:r>
            <a:r>
              <a:rPr kumimoji="0" sz="1050" b="0" i="0" u="none" strike="noStrike" kern="0" cap="none" spc="-4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OptumRx</a:t>
            </a:r>
            <a:r>
              <a:rPr kumimoji="0" sz="1050" b="0" i="0" u="none" strike="noStrike" kern="0" cap="none" spc="-3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carve</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in</a:t>
            </a:r>
            <a:r>
              <a:rPr kumimoji="0" sz="1050" b="0" i="0" u="none" strike="noStrike" kern="0" cap="none" spc="-1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and</a:t>
            </a:r>
            <a:r>
              <a:rPr kumimoji="0" sz="1050" b="0" i="0" u="none" strike="noStrike" kern="0" cap="none" spc="-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UMR</a:t>
            </a:r>
            <a:r>
              <a:rPr kumimoji="0" sz="1050" b="0" i="0" u="none" strike="noStrike" kern="0" cap="none" spc="-2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approach.</a:t>
            </a:r>
            <a:r>
              <a:rPr kumimoji="0" sz="1050" b="0" i="0" u="none" strike="noStrike" kern="0" cap="none" spc="-1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The</a:t>
            </a:r>
            <a:r>
              <a:rPr kumimoji="0" sz="1050" b="0" i="0" u="none" strike="noStrike" kern="0" cap="none" spc="-20" normalizeH="0" baseline="0" noProof="0" dirty="0">
                <a:ln>
                  <a:noFill/>
                </a:ln>
                <a:solidFill>
                  <a:srgbClr val="002377"/>
                </a:solidFill>
                <a:effectLst/>
                <a:uLnTx/>
                <a:uFillTx/>
                <a:latin typeface="Arial"/>
                <a:cs typeface="Arial"/>
              </a:rPr>
              <a:t> </a:t>
            </a:r>
            <a:r>
              <a:rPr kumimoji="0" sz="1050" b="0" i="0" u="none" strike="noStrike" kern="0" cap="none" spc="-10" normalizeH="0" baseline="0" noProof="0" dirty="0">
                <a:ln>
                  <a:noFill/>
                </a:ln>
                <a:solidFill>
                  <a:srgbClr val="002377"/>
                </a:solidFill>
                <a:effectLst/>
                <a:uLnTx/>
                <a:uFillTx/>
                <a:latin typeface="Arial"/>
                <a:cs typeface="Arial"/>
              </a:rPr>
              <a:t>guide </a:t>
            </a:r>
            <a:r>
              <a:rPr kumimoji="0" sz="1050" b="0" i="0" u="none" strike="noStrike" kern="0" cap="none" spc="0" normalizeH="0" baseline="0" noProof="0" dirty="0">
                <a:ln>
                  <a:noFill/>
                </a:ln>
                <a:solidFill>
                  <a:srgbClr val="002377"/>
                </a:solidFill>
                <a:effectLst/>
                <a:uLnTx/>
                <a:uFillTx/>
                <a:latin typeface="Arial"/>
                <a:cs typeface="Arial"/>
              </a:rPr>
              <a:t>includes</a:t>
            </a:r>
            <a:r>
              <a:rPr kumimoji="0" sz="1050" b="0" i="0" u="none" strike="noStrike" kern="0" cap="none" spc="-35"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content</a:t>
            </a:r>
            <a:r>
              <a:rPr kumimoji="0" sz="1050" b="0" i="0" u="none" strike="noStrike" kern="0" cap="none" spc="-40" normalizeH="0" baseline="0" noProof="0" dirty="0">
                <a:ln>
                  <a:noFill/>
                </a:ln>
                <a:solidFill>
                  <a:srgbClr val="002377"/>
                </a:solidFill>
                <a:effectLst/>
                <a:uLnTx/>
                <a:uFillTx/>
                <a:latin typeface="Arial"/>
                <a:cs typeface="Arial"/>
              </a:rPr>
              <a:t> </a:t>
            </a:r>
            <a:r>
              <a:rPr kumimoji="0" sz="1050" b="0" i="0" u="none" strike="noStrike" kern="0" cap="none" spc="0" normalizeH="0" baseline="0" noProof="0" dirty="0">
                <a:ln>
                  <a:noFill/>
                </a:ln>
                <a:solidFill>
                  <a:srgbClr val="002377"/>
                </a:solidFill>
                <a:effectLst/>
                <a:uLnTx/>
                <a:uFillTx/>
                <a:latin typeface="Arial"/>
                <a:cs typeface="Arial"/>
              </a:rPr>
              <a:t>from</a:t>
            </a:r>
            <a:r>
              <a:rPr kumimoji="0" sz="1050" b="0" i="0" u="none" strike="noStrike" kern="0" cap="none" spc="0" normalizeH="0" baseline="0" noProof="0" dirty="0">
                <a:ln>
                  <a:noFill/>
                </a:ln>
                <a:solidFill>
                  <a:srgbClr val="002577"/>
                </a:solidFill>
                <a:effectLst/>
                <a:uLnTx/>
                <a:uFillTx/>
                <a:latin typeface="Arial"/>
                <a:cs typeface="Arial"/>
              </a:rPr>
              <a:t>:</a:t>
            </a:r>
            <a:r>
              <a:rPr kumimoji="0" sz="1050" b="0" i="0" u="none" strike="noStrike" kern="0" cap="none" spc="140" normalizeH="0" baseline="0" noProof="0" dirty="0">
                <a:ln>
                  <a:noFill/>
                </a:ln>
                <a:solidFill>
                  <a:srgbClr val="002577"/>
                </a:solidFill>
                <a:effectLst/>
                <a:uLnTx/>
                <a:uFillTx/>
                <a:latin typeface="Arial"/>
                <a:cs typeface="Arial"/>
              </a:rPr>
              <a:t> </a:t>
            </a:r>
            <a:r>
              <a:rPr kumimoji="0" sz="1050" b="0" i="0" u="none" strike="noStrike" kern="0" cap="none" spc="0" normalizeH="0" baseline="23809" noProof="0" dirty="0">
                <a:ln>
                  <a:noFill/>
                </a:ln>
                <a:solidFill>
                  <a:srgbClr val="002377"/>
                </a:solidFill>
                <a:effectLst/>
                <a:uLnTx/>
                <a:uFillTx/>
                <a:latin typeface="Arial"/>
                <a:cs typeface="Arial"/>
              </a:rPr>
              <a:t>1</a:t>
            </a:r>
            <a:r>
              <a:rPr kumimoji="0" sz="1050" b="0" i="0" u="none" strike="noStrike" kern="0" cap="none" spc="112" normalizeH="0" baseline="23809" noProof="0" dirty="0">
                <a:ln>
                  <a:noFill/>
                </a:ln>
                <a:solidFill>
                  <a:srgbClr val="002377"/>
                </a:solidFill>
                <a:effectLst/>
                <a:uLnTx/>
                <a:uFillTx/>
                <a:latin typeface="Arial"/>
                <a:cs typeface="Arial"/>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5"/>
              </a:rPr>
              <a:t>CMS</a:t>
            </a:r>
            <a:r>
              <a:rPr kumimoji="0" sz="1050" b="0" i="0" u="sng" strike="noStrike" kern="0" cap="none" spc="-30" normalizeH="0" baseline="0" noProof="0" dirty="0">
                <a:ln>
                  <a:noFill/>
                </a:ln>
                <a:solidFill>
                  <a:srgbClr val="186DCF"/>
                </a:solidFill>
                <a:effectLst/>
                <a:uLnTx/>
                <a:uFill>
                  <a:solidFill>
                    <a:srgbClr val="186DCF"/>
                  </a:solidFill>
                </a:uFill>
                <a:latin typeface="Arial"/>
                <a:cs typeface="Arial"/>
                <a:hlinkClick r:id="rId5"/>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5"/>
              </a:rPr>
              <a:t>Reporting</a:t>
            </a:r>
            <a:r>
              <a:rPr kumimoji="0" sz="1050" b="0" i="0" u="sng" strike="noStrike" kern="0" cap="none" spc="-30" normalizeH="0" baseline="0" noProof="0" dirty="0">
                <a:ln>
                  <a:noFill/>
                </a:ln>
                <a:solidFill>
                  <a:srgbClr val="186DCF"/>
                </a:solidFill>
                <a:effectLst/>
                <a:uLnTx/>
                <a:uFill>
                  <a:solidFill>
                    <a:srgbClr val="186DCF"/>
                  </a:solidFill>
                </a:uFill>
                <a:latin typeface="Arial"/>
                <a:cs typeface="Arial"/>
                <a:hlinkClick r:id="rId5"/>
              </a:rPr>
              <a:t> </a:t>
            </a:r>
            <a:r>
              <a:rPr kumimoji="0" sz="1050" b="0" i="0" u="sng" strike="noStrike" kern="0" cap="none" spc="0" normalizeH="0" baseline="0" noProof="0" dirty="0">
                <a:ln>
                  <a:noFill/>
                </a:ln>
                <a:solidFill>
                  <a:srgbClr val="186DCF"/>
                </a:solidFill>
                <a:effectLst/>
                <a:uLnTx/>
                <a:uFill>
                  <a:solidFill>
                    <a:srgbClr val="186DCF"/>
                  </a:solidFill>
                </a:uFill>
                <a:latin typeface="Arial"/>
                <a:cs typeface="Arial"/>
                <a:hlinkClick r:id="rId5"/>
              </a:rPr>
              <a:t>Instructions</a:t>
            </a:r>
            <a:r>
              <a:rPr kumimoji="0" sz="1050" b="0" i="0" u="none" strike="noStrike" kern="0" cap="none" spc="-25" normalizeH="0" baseline="0" noProof="0" dirty="0">
                <a:ln>
                  <a:noFill/>
                </a:ln>
                <a:solidFill>
                  <a:srgbClr val="186DCF"/>
                </a:solidFill>
                <a:effectLst/>
                <a:uLnTx/>
                <a:uFillTx/>
                <a:latin typeface="Arial"/>
                <a:cs typeface="Arial"/>
                <a:hlinkClick r:id="rId5"/>
              </a:rPr>
              <a:t> </a:t>
            </a:r>
            <a:r>
              <a:rPr kumimoji="0" sz="1050" b="0" i="0" u="none" strike="noStrike" kern="0" cap="none" spc="0" normalizeH="0" baseline="0" noProof="0" dirty="0">
                <a:ln>
                  <a:noFill/>
                </a:ln>
                <a:solidFill>
                  <a:srgbClr val="002577"/>
                </a:solidFill>
                <a:effectLst/>
                <a:uLnTx/>
                <a:uFillTx/>
                <a:latin typeface="Arial"/>
                <a:cs typeface="Arial"/>
              </a:rPr>
              <a:t>as</a:t>
            </a:r>
            <a:r>
              <a:rPr kumimoji="0" sz="1050" b="0" i="0" u="none" strike="noStrike" kern="0" cap="none" spc="-20" normalizeH="0" baseline="0" noProof="0" dirty="0">
                <a:ln>
                  <a:noFill/>
                </a:ln>
                <a:solidFill>
                  <a:srgbClr val="002577"/>
                </a:solidFill>
                <a:effectLst/>
                <a:uLnTx/>
                <a:uFillTx/>
                <a:latin typeface="Arial"/>
                <a:cs typeface="Arial"/>
              </a:rPr>
              <a:t> </a:t>
            </a:r>
            <a:r>
              <a:rPr kumimoji="0" sz="1050" b="0" i="0" u="none" strike="noStrike" kern="0" cap="none" spc="0" normalizeH="0" baseline="0" noProof="0" dirty="0">
                <a:ln>
                  <a:noFill/>
                </a:ln>
                <a:solidFill>
                  <a:srgbClr val="002577"/>
                </a:solidFill>
                <a:effectLst/>
                <a:uLnTx/>
                <a:uFillTx/>
                <a:latin typeface="Arial"/>
                <a:cs typeface="Arial"/>
              </a:rPr>
              <a:t>noted</a:t>
            </a:r>
            <a:r>
              <a:rPr kumimoji="0" sz="1050" b="0" i="0" u="none" strike="noStrike" kern="0" cap="none" spc="-30" normalizeH="0" baseline="0" noProof="0" dirty="0">
                <a:ln>
                  <a:noFill/>
                </a:ln>
                <a:solidFill>
                  <a:srgbClr val="002577"/>
                </a:solidFill>
                <a:effectLst/>
                <a:uLnTx/>
                <a:uFillTx/>
                <a:latin typeface="Arial"/>
                <a:cs typeface="Arial"/>
              </a:rPr>
              <a:t> </a:t>
            </a:r>
            <a:r>
              <a:rPr kumimoji="0" sz="1050" b="0" i="0" u="none" strike="noStrike" kern="0" cap="none" spc="-10" normalizeH="0" baseline="0" noProof="0" dirty="0">
                <a:ln>
                  <a:noFill/>
                </a:ln>
                <a:solidFill>
                  <a:srgbClr val="002577"/>
                </a:solidFill>
                <a:effectLst/>
                <a:uLnTx/>
                <a:uFillTx/>
                <a:latin typeface="Arial"/>
                <a:cs typeface="Arial"/>
              </a:rPr>
              <a:t>throughout.</a:t>
            </a:r>
            <a:endParaRPr kumimoji="0" sz="1050" b="0" i="0" u="none" strike="noStrike" kern="0" cap="none" spc="0" normalizeH="0" baseline="0" noProof="0" dirty="0">
              <a:ln>
                <a:noFill/>
              </a:ln>
              <a:solidFill>
                <a:sysClr val="windowText" lastClr="000000"/>
              </a:solidFill>
              <a:effectLst/>
              <a:uLnTx/>
              <a:uFillTx/>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76604" y="9424639"/>
            <a:ext cx="6500495" cy="114300"/>
          </a:xfrm>
          <a:prstGeom prst="rect">
            <a:avLst/>
          </a:prstGeom>
        </p:spPr>
        <p:txBody>
          <a:bodyPr vert="horz" wrap="square" lIns="0" tIns="0" rIns="0" bIns="0" rtlCol="0">
            <a:spAutoFit/>
          </a:bodyPr>
          <a:lstStyle/>
          <a:p>
            <a:pPr>
              <a:lnSpc>
                <a:spcPts val="780"/>
              </a:lnSpc>
              <a:tabLst>
                <a:tab pos="6443345" algn="l"/>
              </a:tabLst>
            </a:pPr>
            <a:r>
              <a:rPr sz="600" dirty="0">
                <a:solidFill>
                  <a:srgbClr val="585858"/>
                </a:solidFill>
                <a:latin typeface="Arial"/>
                <a:cs typeface="Arial"/>
              </a:rPr>
              <a:t>©</a:t>
            </a:r>
            <a:r>
              <a:rPr sz="600" spc="-15" dirty="0">
                <a:solidFill>
                  <a:srgbClr val="585858"/>
                </a:solidFill>
                <a:latin typeface="Arial"/>
                <a:cs typeface="Arial"/>
              </a:rPr>
              <a:t> </a:t>
            </a:r>
            <a:r>
              <a:rPr sz="600" dirty="0">
                <a:solidFill>
                  <a:srgbClr val="585858"/>
                </a:solidFill>
                <a:latin typeface="Arial"/>
                <a:cs typeface="Arial"/>
              </a:rPr>
              <a:t>2022 United</a:t>
            </a:r>
            <a:r>
              <a:rPr sz="600" spc="-10" dirty="0">
                <a:solidFill>
                  <a:srgbClr val="585858"/>
                </a:solidFill>
                <a:latin typeface="Arial"/>
                <a:cs typeface="Arial"/>
              </a:rPr>
              <a:t> </a:t>
            </a:r>
            <a:r>
              <a:rPr sz="600" dirty="0">
                <a:solidFill>
                  <a:srgbClr val="585858"/>
                </a:solidFill>
                <a:latin typeface="Arial"/>
                <a:cs typeface="Arial"/>
              </a:rPr>
              <a:t>HealthCare Services,</a:t>
            </a:r>
            <a:r>
              <a:rPr sz="600" spc="-10" dirty="0">
                <a:solidFill>
                  <a:srgbClr val="585858"/>
                </a:solidFill>
                <a:latin typeface="Arial"/>
                <a:cs typeface="Arial"/>
              </a:rPr>
              <a:t> </a:t>
            </a:r>
            <a:r>
              <a:rPr sz="600" dirty="0">
                <a:solidFill>
                  <a:srgbClr val="585858"/>
                </a:solidFill>
                <a:latin typeface="Arial"/>
                <a:cs typeface="Arial"/>
              </a:rPr>
              <a:t>Inc.</a:t>
            </a:r>
            <a:r>
              <a:rPr sz="600" spc="-10" dirty="0">
                <a:solidFill>
                  <a:srgbClr val="585858"/>
                </a:solidFill>
                <a:latin typeface="Arial"/>
                <a:cs typeface="Arial"/>
              </a:rPr>
              <a:t> </a:t>
            </a:r>
            <a:r>
              <a:rPr sz="600" dirty="0">
                <a:solidFill>
                  <a:srgbClr val="585858"/>
                </a:solidFill>
                <a:latin typeface="Arial"/>
                <a:cs typeface="Arial"/>
              </a:rPr>
              <a:t>All</a:t>
            </a:r>
            <a:r>
              <a:rPr sz="600" spc="-15" dirty="0">
                <a:solidFill>
                  <a:srgbClr val="585858"/>
                </a:solidFill>
                <a:latin typeface="Arial"/>
                <a:cs typeface="Arial"/>
              </a:rPr>
              <a:t> </a:t>
            </a:r>
            <a:r>
              <a:rPr sz="600" dirty="0">
                <a:solidFill>
                  <a:srgbClr val="585858"/>
                </a:solidFill>
                <a:latin typeface="Arial"/>
                <a:cs typeface="Arial"/>
              </a:rPr>
              <a:t>Rights </a:t>
            </a:r>
            <a:r>
              <a:rPr sz="600" spc="-10" dirty="0">
                <a:solidFill>
                  <a:srgbClr val="585858"/>
                </a:solidFill>
                <a:latin typeface="Arial"/>
                <a:cs typeface="Arial"/>
              </a:rPr>
              <a:t>Reserved.</a:t>
            </a:r>
            <a:r>
              <a:rPr sz="600" dirty="0">
                <a:solidFill>
                  <a:srgbClr val="585858"/>
                </a:solidFill>
                <a:latin typeface="Arial"/>
                <a:cs typeface="Arial"/>
              </a:rPr>
              <a:t>	</a:t>
            </a:r>
            <a:r>
              <a:rPr sz="1200" spc="-75" baseline="-6944" dirty="0">
                <a:solidFill>
                  <a:srgbClr val="002577"/>
                </a:solidFill>
                <a:latin typeface="Arial"/>
                <a:cs typeface="Arial"/>
              </a:rPr>
              <a:t>6</a:t>
            </a:r>
            <a:endParaRPr sz="1200" baseline="-6944" dirty="0">
              <a:latin typeface="Arial"/>
              <a:cs typeface="Arial"/>
            </a:endParaRPr>
          </a:p>
        </p:txBody>
      </p:sp>
      <p:sp>
        <p:nvSpPr>
          <p:cNvPr id="3" name="object 3"/>
          <p:cNvSpPr txBox="1"/>
          <p:nvPr/>
        </p:nvSpPr>
        <p:spPr>
          <a:xfrm>
            <a:off x="341782" y="208025"/>
            <a:ext cx="5618480" cy="239395"/>
          </a:xfrm>
          <a:prstGeom prst="rect">
            <a:avLst/>
          </a:prstGeom>
        </p:spPr>
        <p:txBody>
          <a:bodyPr vert="horz" wrap="square" lIns="0" tIns="12700" rIns="0" bIns="0" rtlCol="0">
            <a:spAutoFit/>
          </a:bodyPr>
          <a:lstStyle/>
          <a:p>
            <a:pPr marL="12700">
              <a:lnSpc>
                <a:spcPct val="100000"/>
              </a:lnSpc>
              <a:spcBef>
                <a:spcPts val="100"/>
              </a:spcBef>
            </a:pPr>
            <a:r>
              <a:rPr sz="1400" b="1" dirty="0">
                <a:solidFill>
                  <a:srgbClr val="00BDD4"/>
                </a:solidFill>
                <a:latin typeface="Georgia"/>
                <a:cs typeface="Georgia"/>
              </a:rPr>
              <a:t>Reporting</a:t>
            </a:r>
            <a:r>
              <a:rPr sz="1400" b="1" spc="-50" dirty="0">
                <a:solidFill>
                  <a:srgbClr val="00BDD4"/>
                </a:solidFill>
                <a:latin typeface="Georgia"/>
                <a:cs typeface="Georgia"/>
              </a:rPr>
              <a:t> </a:t>
            </a:r>
            <a:r>
              <a:rPr sz="1400" b="1" dirty="0">
                <a:solidFill>
                  <a:srgbClr val="00BDD4"/>
                </a:solidFill>
                <a:latin typeface="Georgia"/>
                <a:cs typeface="Georgia"/>
              </a:rPr>
              <a:t>for</a:t>
            </a:r>
            <a:r>
              <a:rPr sz="1400" b="1" spc="-15" dirty="0">
                <a:solidFill>
                  <a:srgbClr val="00BDD4"/>
                </a:solidFill>
                <a:latin typeface="Georgia"/>
                <a:cs typeface="Georgia"/>
              </a:rPr>
              <a:t> </a:t>
            </a:r>
            <a:r>
              <a:rPr sz="1400" b="1" dirty="0">
                <a:solidFill>
                  <a:srgbClr val="00BDD4"/>
                </a:solidFill>
                <a:latin typeface="Georgia"/>
                <a:cs typeface="Georgia"/>
              </a:rPr>
              <a:t>ASO</a:t>
            </a:r>
            <a:r>
              <a:rPr sz="1400" b="1" spc="-20" dirty="0">
                <a:solidFill>
                  <a:srgbClr val="00BDD4"/>
                </a:solidFill>
                <a:latin typeface="Georgia"/>
                <a:cs typeface="Georgia"/>
              </a:rPr>
              <a:t> </a:t>
            </a:r>
            <a:r>
              <a:rPr sz="1400" b="1" dirty="0">
                <a:solidFill>
                  <a:srgbClr val="00BDD4"/>
                </a:solidFill>
                <a:latin typeface="Georgia"/>
                <a:cs typeface="Georgia"/>
              </a:rPr>
              <a:t>-</a:t>
            </a:r>
            <a:r>
              <a:rPr sz="1400" b="1" spc="330" dirty="0">
                <a:solidFill>
                  <a:srgbClr val="00BDD4"/>
                </a:solidFill>
                <a:latin typeface="Georgia"/>
                <a:cs typeface="Georgia"/>
              </a:rPr>
              <a:t> </a:t>
            </a:r>
            <a:r>
              <a:rPr sz="1400" b="1" dirty="0">
                <a:solidFill>
                  <a:srgbClr val="00BDD4"/>
                </a:solidFill>
                <a:latin typeface="Georgia"/>
                <a:cs typeface="Georgia"/>
              </a:rPr>
              <a:t>Who</a:t>
            </a:r>
            <a:r>
              <a:rPr sz="1400" b="1" spc="-45" dirty="0">
                <a:solidFill>
                  <a:srgbClr val="00BDD4"/>
                </a:solidFill>
                <a:latin typeface="Georgia"/>
                <a:cs typeface="Georgia"/>
              </a:rPr>
              <a:t> </a:t>
            </a:r>
            <a:r>
              <a:rPr sz="1400" b="1" dirty="0">
                <a:solidFill>
                  <a:srgbClr val="00BDD4"/>
                </a:solidFill>
                <a:latin typeface="Georgia"/>
                <a:cs typeface="Georgia"/>
              </a:rPr>
              <a:t>is</a:t>
            </a:r>
            <a:r>
              <a:rPr sz="1400" b="1" spc="-15" dirty="0">
                <a:solidFill>
                  <a:srgbClr val="00BDD4"/>
                </a:solidFill>
                <a:latin typeface="Georgia"/>
                <a:cs typeface="Georgia"/>
              </a:rPr>
              <a:t> </a:t>
            </a:r>
            <a:r>
              <a:rPr sz="1400" b="1" dirty="0">
                <a:solidFill>
                  <a:srgbClr val="00BDD4"/>
                </a:solidFill>
                <a:latin typeface="Georgia"/>
                <a:cs typeface="Georgia"/>
              </a:rPr>
              <a:t>responsible</a:t>
            </a:r>
            <a:r>
              <a:rPr sz="1400" b="1" spc="-55" dirty="0">
                <a:solidFill>
                  <a:srgbClr val="00BDD4"/>
                </a:solidFill>
                <a:latin typeface="Georgia"/>
                <a:cs typeface="Georgia"/>
              </a:rPr>
              <a:t> </a:t>
            </a:r>
            <a:r>
              <a:rPr sz="1400" b="1" dirty="0">
                <a:solidFill>
                  <a:srgbClr val="00BDD4"/>
                </a:solidFill>
                <a:latin typeface="Georgia"/>
                <a:cs typeface="Georgia"/>
              </a:rPr>
              <a:t>for</a:t>
            </a:r>
            <a:r>
              <a:rPr sz="1400" b="1" spc="-5" dirty="0">
                <a:solidFill>
                  <a:srgbClr val="00BDD4"/>
                </a:solidFill>
                <a:latin typeface="Georgia"/>
                <a:cs typeface="Georgia"/>
              </a:rPr>
              <a:t> </a:t>
            </a:r>
            <a:r>
              <a:rPr sz="1400" b="1" dirty="0">
                <a:solidFill>
                  <a:srgbClr val="00BDD4"/>
                </a:solidFill>
                <a:latin typeface="Georgia"/>
                <a:cs typeface="Georgia"/>
              </a:rPr>
              <a:t>data</a:t>
            </a:r>
            <a:r>
              <a:rPr sz="1400" b="1" spc="-20" dirty="0">
                <a:solidFill>
                  <a:srgbClr val="00BDD4"/>
                </a:solidFill>
                <a:latin typeface="Georgia"/>
                <a:cs typeface="Georgia"/>
              </a:rPr>
              <a:t> </a:t>
            </a:r>
            <a:r>
              <a:rPr sz="1400" b="1" spc="-10" dirty="0">
                <a:solidFill>
                  <a:srgbClr val="00BDD4"/>
                </a:solidFill>
                <a:latin typeface="Georgia"/>
                <a:cs typeface="Georgia"/>
              </a:rPr>
              <a:t>submission?</a:t>
            </a:r>
            <a:endParaRPr sz="1400" dirty="0">
              <a:latin typeface="Georgia"/>
              <a:cs typeface="Georgia"/>
            </a:endParaRPr>
          </a:p>
        </p:txBody>
      </p:sp>
      <p:sp>
        <p:nvSpPr>
          <p:cNvPr id="5" name="object 5"/>
          <p:cNvSpPr/>
          <p:nvPr/>
        </p:nvSpPr>
        <p:spPr>
          <a:xfrm>
            <a:off x="309551" y="3240236"/>
            <a:ext cx="7042690" cy="6241774"/>
          </a:xfrm>
          <a:custGeom>
            <a:avLst/>
            <a:gdLst/>
            <a:ahLst/>
            <a:cxnLst/>
            <a:rect l="l" t="t" r="r" b="b"/>
            <a:pathLst>
              <a:path w="7067550" h="6400800">
                <a:moveTo>
                  <a:pt x="7067169" y="0"/>
                </a:moveTo>
                <a:lnTo>
                  <a:pt x="0" y="0"/>
                </a:lnTo>
                <a:lnTo>
                  <a:pt x="0" y="6400800"/>
                </a:lnTo>
                <a:lnTo>
                  <a:pt x="7067169" y="6400800"/>
                </a:lnTo>
                <a:lnTo>
                  <a:pt x="7067169" y="0"/>
                </a:lnTo>
                <a:close/>
              </a:path>
            </a:pathLst>
          </a:custGeom>
          <a:solidFill>
            <a:srgbClr val="D9D9D9"/>
          </a:solidFill>
        </p:spPr>
        <p:txBody>
          <a:bodyPr wrap="square" lIns="0" tIns="0" rIns="0" bIns="0" rtlCol="0"/>
          <a:lstStyle/>
          <a:p>
            <a:endParaRPr dirty="0"/>
          </a:p>
        </p:txBody>
      </p:sp>
      <p:graphicFrame>
        <p:nvGraphicFramePr>
          <p:cNvPr id="7" name="object 7"/>
          <p:cNvGraphicFramePr>
            <a:graphicFrameLocks noGrp="1"/>
          </p:cNvGraphicFramePr>
          <p:nvPr>
            <p:extLst>
              <p:ext uri="{D42A27DB-BD31-4B8C-83A1-F6EECF244321}">
                <p14:modId xmlns:p14="http://schemas.microsoft.com/office/powerpoint/2010/main" val="612057844"/>
              </p:ext>
            </p:extLst>
          </p:nvPr>
        </p:nvGraphicFramePr>
        <p:xfrm>
          <a:off x="309550" y="499300"/>
          <a:ext cx="7067549" cy="8982710"/>
        </p:xfrm>
        <a:graphic>
          <a:graphicData uri="http://schemas.openxmlformats.org/drawingml/2006/table">
            <a:tbl>
              <a:tblPr firstRow="1" bandRow="1">
                <a:tableStyleId>{2D5ABB26-0587-4C30-8999-92F81FD0307C}</a:tableStyleId>
              </a:tblPr>
              <a:tblGrid>
                <a:gridCol w="3548379">
                  <a:extLst>
                    <a:ext uri="{9D8B030D-6E8A-4147-A177-3AD203B41FA5}">
                      <a16:colId xmlns:a16="http://schemas.microsoft.com/office/drawing/2014/main" val="20000"/>
                    </a:ext>
                  </a:extLst>
                </a:gridCol>
                <a:gridCol w="3519170">
                  <a:extLst>
                    <a:ext uri="{9D8B030D-6E8A-4147-A177-3AD203B41FA5}">
                      <a16:colId xmlns:a16="http://schemas.microsoft.com/office/drawing/2014/main" val="20001"/>
                    </a:ext>
                  </a:extLst>
                </a:gridCol>
              </a:tblGrid>
              <a:tr h="382905">
                <a:tc gridSpan="2">
                  <a:txBody>
                    <a:bodyPr/>
                    <a:lstStyle/>
                    <a:p>
                      <a:pPr algn="ctr">
                        <a:lnSpc>
                          <a:spcPct val="100000"/>
                        </a:lnSpc>
                        <a:spcBef>
                          <a:spcPts val="865"/>
                        </a:spcBef>
                      </a:pPr>
                      <a:r>
                        <a:rPr sz="1100" b="1" dirty="0">
                          <a:solidFill>
                            <a:srgbClr val="FFFFFF"/>
                          </a:solidFill>
                          <a:latin typeface="Arial"/>
                          <a:cs typeface="Arial"/>
                        </a:rPr>
                        <a:t>CAA</a:t>
                      </a:r>
                      <a:r>
                        <a:rPr sz="1100" b="1" spc="-5" dirty="0">
                          <a:solidFill>
                            <a:srgbClr val="FFFFFF"/>
                          </a:solidFill>
                          <a:latin typeface="Arial"/>
                          <a:cs typeface="Arial"/>
                        </a:rPr>
                        <a:t> </a:t>
                      </a:r>
                      <a:r>
                        <a:rPr sz="1100" b="1" dirty="0">
                          <a:solidFill>
                            <a:srgbClr val="FFFFFF"/>
                          </a:solidFill>
                          <a:latin typeface="Arial"/>
                          <a:cs typeface="Arial"/>
                        </a:rPr>
                        <a:t>PHARMACY</a:t>
                      </a:r>
                      <a:r>
                        <a:rPr sz="1100" b="1" spc="5" dirty="0">
                          <a:solidFill>
                            <a:srgbClr val="FFFFFF"/>
                          </a:solidFill>
                          <a:latin typeface="Arial"/>
                          <a:cs typeface="Arial"/>
                        </a:rPr>
                        <a:t> </a:t>
                      </a:r>
                      <a:r>
                        <a:rPr sz="1100" b="1" dirty="0">
                          <a:solidFill>
                            <a:srgbClr val="FFFFFF"/>
                          </a:solidFill>
                          <a:latin typeface="Arial"/>
                          <a:cs typeface="Arial"/>
                        </a:rPr>
                        <a:t>BENEFIT</a:t>
                      </a:r>
                      <a:r>
                        <a:rPr sz="1100" b="1" spc="-20" dirty="0">
                          <a:solidFill>
                            <a:srgbClr val="FFFFFF"/>
                          </a:solidFill>
                          <a:latin typeface="Arial"/>
                          <a:cs typeface="Arial"/>
                        </a:rPr>
                        <a:t> </a:t>
                      </a:r>
                      <a:r>
                        <a:rPr sz="1100" b="1" dirty="0">
                          <a:solidFill>
                            <a:srgbClr val="FFFFFF"/>
                          </a:solidFill>
                          <a:latin typeface="Arial"/>
                          <a:cs typeface="Arial"/>
                        </a:rPr>
                        <a:t>AND</a:t>
                      </a:r>
                      <a:r>
                        <a:rPr sz="1100" b="1" spc="5" dirty="0">
                          <a:solidFill>
                            <a:srgbClr val="FFFFFF"/>
                          </a:solidFill>
                          <a:latin typeface="Arial"/>
                          <a:cs typeface="Arial"/>
                        </a:rPr>
                        <a:t> </a:t>
                      </a:r>
                      <a:r>
                        <a:rPr sz="1100" b="1" dirty="0">
                          <a:solidFill>
                            <a:srgbClr val="FFFFFF"/>
                          </a:solidFill>
                          <a:latin typeface="Arial"/>
                          <a:cs typeface="Arial"/>
                        </a:rPr>
                        <a:t>COST</a:t>
                      </a:r>
                      <a:r>
                        <a:rPr sz="1100" b="1" spc="-40" dirty="0">
                          <a:solidFill>
                            <a:srgbClr val="FFFFFF"/>
                          </a:solidFill>
                          <a:latin typeface="Arial"/>
                          <a:cs typeface="Arial"/>
                        </a:rPr>
                        <a:t> </a:t>
                      </a:r>
                      <a:r>
                        <a:rPr sz="1100" b="1" dirty="0">
                          <a:solidFill>
                            <a:srgbClr val="FFFFFF"/>
                          </a:solidFill>
                          <a:latin typeface="Arial"/>
                          <a:cs typeface="Arial"/>
                        </a:rPr>
                        <a:t>REPORTING</a:t>
                      </a:r>
                      <a:r>
                        <a:rPr sz="1100" b="1" spc="240" dirty="0">
                          <a:solidFill>
                            <a:srgbClr val="FFFFFF"/>
                          </a:solidFill>
                          <a:latin typeface="Arial"/>
                          <a:cs typeface="Arial"/>
                        </a:rPr>
                        <a:t> </a:t>
                      </a:r>
                      <a:r>
                        <a:rPr sz="1100" b="1" dirty="0">
                          <a:solidFill>
                            <a:srgbClr val="FFFFFF"/>
                          </a:solidFill>
                          <a:latin typeface="Arial"/>
                          <a:cs typeface="Arial"/>
                        </a:rPr>
                        <a:t>FOR</a:t>
                      </a:r>
                      <a:r>
                        <a:rPr sz="1100" b="1" spc="-45" dirty="0">
                          <a:solidFill>
                            <a:srgbClr val="FFFFFF"/>
                          </a:solidFill>
                          <a:latin typeface="Arial"/>
                          <a:cs typeface="Arial"/>
                        </a:rPr>
                        <a:t> </a:t>
                      </a:r>
                      <a:r>
                        <a:rPr sz="1100" b="1" dirty="0">
                          <a:solidFill>
                            <a:srgbClr val="FFFFFF"/>
                          </a:solidFill>
                          <a:latin typeface="Arial"/>
                          <a:cs typeface="Arial"/>
                        </a:rPr>
                        <a:t>ASO</a:t>
                      </a:r>
                      <a:r>
                        <a:rPr sz="1100" b="1" spc="-5" dirty="0">
                          <a:solidFill>
                            <a:srgbClr val="FFFFFF"/>
                          </a:solidFill>
                          <a:latin typeface="Arial"/>
                          <a:cs typeface="Arial"/>
                        </a:rPr>
                        <a:t> </a:t>
                      </a:r>
                      <a:r>
                        <a:rPr sz="1100" b="1" spc="-10" dirty="0">
                          <a:solidFill>
                            <a:srgbClr val="FFFFFF"/>
                          </a:solidFill>
                          <a:latin typeface="Arial"/>
                          <a:cs typeface="Arial"/>
                        </a:rPr>
                        <a:t>CUSTOMERS</a:t>
                      </a:r>
                      <a:endParaRPr sz="1100" dirty="0">
                        <a:latin typeface="Arial"/>
                        <a:cs typeface="Arial"/>
                      </a:endParaRPr>
                    </a:p>
                  </a:txBody>
                  <a:tcPr marL="0" marR="0" marT="109855" marB="0">
                    <a:lnB w="12700">
                      <a:solidFill>
                        <a:srgbClr val="FFFFFF"/>
                      </a:solidFill>
                      <a:prstDash val="solid"/>
                    </a:lnB>
                    <a:solidFill>
                      <a:srgbClr val="002377"/>
                    </a:solidFill>
                  </a:tcPr>
                </a:tc>
                <a:tc hMerge="1">
                  <a:txBody>
                    <a:bodyPr/>
                    <a:lstStyle/>
                    <a:p>
                      <a:endParaRPr/>
                    </a:p>
                  </a:txBody>
                  <a:tcPr marL="0" marR="0" marT="0" marB="0"/>
                </a:tc>
                <a:extLst>
                  <a:ext uri="{0D108BD9-81ED-4DB2-BD59-A6C34878D82A}">
                    <a16:rowId xmlns:a16="http://schemas.microsoft.com/office/drawing/2014/main" val="10000"/>
                  </a:ext>
                </a:extLst>
              </a:tr>
              <a:tr h="167005">
                <a:tc gridSpan="2">
                  <a:txBody>
                    <a:bodyPr/>
                    <a:lstStyle/>
                    <a:p>
                      <a:pPr>
                        <a:lnSpc>
                          <a:spcPct val="100000"/>
                        </a:lnSpc>
                      </a:pPr>
                      <a:endParaRPr sz="900" dirty="0">
                        <a:latin typeface="Times New Roman"/>
                        <a:cs typeface="Times New Roman"/>
                      </a:endParaRPr>
                    </a:p>
                  </a:txBody>
                  <a:tcPr marL="0" marR="0" marT="0" marB="0">
                    <a:lnL w="12700">
                      <a:solidFill>
                        <a:srgbClr val="002377"/>
                      </a:solidFill>
                      <a:prstDash val="solid"/>
                    </a:lnL>
                    <a:lnR w="12700">
                      <a:solidFill>
                        <a:srgbClr val="002377"/>
                      </a:solidFill>
                      <a:prstDash val="solid"/>
                    </a:lnR>
                    <a:lnT w="12700">
                      <a:solidFill>
                        <a:srgbClr val="FFFFFF"/>
                      </a:solidFill>
                      <a:prstDash val="solid"/>
                    </a:lnT>
                    <a:lnB w="12700">
                      <a:solidFill>
                        <a:srgbClr val="002377"/>
                      </a:solidFill>
                      <a:prstDash val="solid"/>
                    </a:lnB>
                    <a:solidFill>
                      <a:srgbClr val="C8DAFF"/>
                    </a:solidFill>
                  </a:tcPr>
                </a:tc>
                <a:tc hMerge="1">
                  <a:txBody>
                    <a:bodyPr/>
                    <a:lstStyle/>
                    <a:p>
                      <a:endParaRPr/>
                    </a:p>
                  </a:txBody>
                  <a:tcPr marL="0" marR="0" marT="0" marB="0"/>
                </a:tc>
                <a:extLst>
                  <a:ext uri="{0D108BD9-81ED-4DB2-BD59-A6C34878D82A}">
                    <a16:rowId xmlns:a16="http://schemas.microsoft.com/office/drawing/2014/main" val="10001"/>
                  </a:ext>
                </a:extLst>
              </a:tr>
              <a:tr h="168275">
                <a:tc>
                  <a:txBody>
                    <a:bodyPr/>
                    <a:lstStyle/>
                    <a:p>
                      <a:pPr algn="ctr">
                        <a:lnSpc>
                          <a:spcPts val="1180"/>
                        </a:lnSpc>
                        <a:spcBef>
                          <a:spcPts val="45"/>
                        </a:spcBef>
                      </a:pPr>
                      <a:r>
                        <a:rPr lang="en-US" sz="1050" b="1" dirty="0">
                          <a:latin typeface="Arial"/>
                          <a:cs typeface="Arial"/>
                        </a:rPr>
                        <a:t>All Groups except USP and UMR</a:t>
                      </a:r>
                      <a:endParaRPr sz="1050" b="1" dirty="0">
                        <a:latin typeface="Arial"/>
                        <a:cs typeface="Arial"/>
                      </a:endParaRPr>
                    </a:p>
                  </a:txBody>
                  <a:tcPr marL="0" marR="0" marT="5715" marB="0">
                    <a:lnL w="12700">
                      <a:solidFill>
                        <a:srgbClr val="002377"/>
                      </a:solidFill>
                      <a:prstDash val="solid"/>
                    </a:lnL>
                    <a:lnR w="12700" cap="flat" cmpd="sng" algn="ctr">
                      <a:solidFill>
                        <a:srgbClr val="002377"/>
                      </a:solidFill>
                      <a:prstDash val="solid"/>
                      <a:round/>
                      <a:headEnd type="none" w="med" len="med"/>
                      <a:tailEnd type="none" w="med" len="med"/>
                    </a:lnR>
                    <a:lnT w="12700">
                      <a:solidFill>
                        <a:srgbClr val="002377"/>
                      </a:solidFill>
                      <a:prstDash val="solid"/>
                    </a:lnT>
                    <a:lnB w="12700" cap="flat" cmpd="sng" algn="ctr">
                      <a:solidFill>
                        <a:srgbClr val="002377"/>
                      </a:solidFill>
                      <a:prstDash val="solid"/>
                      <a:round/>
                      <a:headEnd type="none" w="med" len="med"/>
                      <a:tailEnd type="none" w="med" len="med"/>
                    </a:lnB>
                    <a:solidFill>
                      <a:srgbClr val="D9D9D9"/>
                    </a:solidFill>
                  </a:tcPr>
                </a:tc>
                <a:tc>
                  <a:txBody>
                    <a:bodyPr/>
                    <a:lstStyle/>
                    <a:p>
                      <a:pPr marL="635" algn="ctr">
                        <a:lnSpc>
                          <a:spcPts val="1180"/>
                        </a:lnSpc>
                        <a:spcBef>
                          <a:spcPts val="45"/>
                        </a:spcBef>
                      </a:pPr>
                      <a:r>
                        <a:rPr lang="en-US" sz="1050" b="1" dirty="0">
                          <a:latin typeface="Arial"/>
                          <a:cs typeface="Arial"/>
                        </a:rPr>
                        <a:t>All UMR and USP Groups</a:t>
                      </a:r>
                      <a:endParaRPr sz="1050" b="1" dirty="0">
                        <a:latin typeface="Arial"/>
                        <a:cs typeface="Arial"/>
                      </a:endParaRPr>
                    </a:p>
                  </a:txBody>
                  <a:tcPr marL="0" marR="0" marT="5715" marB="0">
                    <a:lnL w="12700" cap="flat" cmpd="sng" algn="ctr">
                      <a:solidFill>
                        <a:srgbClr val="002377"/>
                      </a:solidFill>
                      <a:prstDash val="solid"/>
                      <a:round/>
                      <a:headEnd type="none" w="med" len="med"/>
                      <a:tailEnd type="none" w="med" len="med"/>
                    </a:lnL>
                    <a:lnR w="12700">
                      <a:solidFill>
                        <a:srgbClr val="002377"/>
                      </a:solidFill>
                      <a:prstDash val="solid"/>
                    </a:lnR>
                    <a:lnT w="12700">
                      <a:solidFill>
                        <a:srgbClr val="002377"/>
                      </a:solidFill>
                      <a:prstDash val="solid"/>
                    </a:lnT>
                    <a:lnB w="12700" cap="flat" cmpd="sng" algn="ctr">
                      <a:solidFill>
                        <a:srgbClr val="002377"/>
                      </a:solidFill>
                      <a:prstDash val="solid"/>
                      <a:round/>
                      <a:headEnd type="none" w="med" len="med"/>
                      <a:tailEnd type="none" w="med" len="med"/>
                    </a:lnB>
                    <a:solidFill>
                      <a:srgbClr val="D9D9D9"/>
                    </a:solidFill>
                  </a:tcPr>
                </a:tc>
                <a:extLst>
                  <a:ext uri="{0D108BD9-81ED-4DB2-BD59-A6C34878D82A}">
                    <a16:rowId xmlns:a16="http://schemas.microsoft.com/office/drawing/2014/main" val="1654659785"/>
                  </a:ext>
                </a:extLst>
              </a:tr>
              <a:tr h="168275">
                <a:tc>
                  <a:txBody>
                    <a:bodyPr/>
                    <a:lstStyle/>
                    <a:p>
                      <a:pPr algn="ctr">
                        <a:lnSpc>
                          <a:spcPts val="1180"/>
                        </a:lnSpc>
                        <a:spcBef>
                          <a:spcPts val="45"/>
                        </a:spcBef>
                      </a:pPr>
                      <a:r>
                        <a:rPr sz="1050" b="1" dirty="0">
                          <a:solidFill>
                            <a:srgbClr val="002577"/>
                          </a:solidFill>
                          <a:latin typeface="Arial"/>
                          <a:cs typeface="Arial"/>
                        </a:rPr>
                        <a:t>UHC</a:t>
                      </a:r>
                      <a:r>
                        <a:rPr sz="1050" b="1" spc="-10" dirty="0">
                          <a:solidFill>
                            <a:srgbClr val="002577"/>
                          </a:solidFill>
                          <a:latin typeface="Arial"/>
                          <a:cs typeface="Arial"/>
                        </a:rPr>
                        <a:t> </a:t>
                      </a:r>
                      <a:r>
                        <a:rPr sz="1050" b="1" dirty="0">
                          <a:solidFill>
                            <a:srgbClr val="002577"/>
                          </a:solidFill>
                          <a:latin typeface="Arial"/>
                          <a:cs typeface="Arial"/>
                        </a:rPr>
                        <a:t>/</a:t>
                      </a:r>
                      <a:r>
                        <a:rPr sz="1050" b="1" spc="-15" dirty="0">
                          <a:solidFill>
                            <a:srgbClr val="002577"/>
                          </a:solidFill>
                          <a:latin typeface="Arial"/>
                          <a:cs typeface="Arial"/>
                        </a:rPr>
                        <a:t> </a:t>
                      </a:r>
                      <a:r>
                        <a:rPr sz="1050" b="1" dirty="0">
                          <a:solidFill>
                            <a:srgbClr val="002577"/>
                          </a:solidFill>
                          <a:latin typeface="Arial"/>
                          <a:cs typeface="Arial"/>
                        </a:rPr>
                        <a:t>OptumRx</a:t>
                      </a:r>
                      <a:r>
                        <a:rPr sz="1050" b="1" spc="-20" dirty="0">
                          <a:solidFill>
                            <a:srgbClr val="002577"/>
                          </a:solidFill>
                          <a:latin typeface="Arial"/>
                          <a:cs typeface="Arial"/>
                        </a:rPr>
                        <a:t> </a:t>
                      </a:r>
                      <a:r>
                        <a:rPr sz="1050" b="1" spc="-10" dirty="0">
                          <a:solidFill>
                            <a:srgbClr val="002577"/>
                          </a:solidFill>
                          <a:latin typeface="Arial"/>
                          <a:cs typeface="Arial"/>
                        </a:rPr>
                        <a:t>Carve-</a:t>
                      </a:r>
                      <a:r>
                        <a:rPr sz="1050" b="1" spc="-25" dirty="0">
                          <a:solidFill>
                            <a:srgbClr val="002577"/>
                          </a:solidFill>
                          <a:latin typeface="Arial"/>
                          <a:cs typeface="Arial"/>
                        </a:rPr>
                        <a:t>In</a:t>
                      </a:r>
                      <a:endParaRPr sz="1050" dirty="0">
                        <a:latin typeface="Arial"/>
                        <a:cs typeface="Arial"/>
                      </a:endParaRPr>
                    </a:p>
                  </a:txBody>
                  <a:tcPr marL="0" marR="0" marT="5715"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tc>
                  <a:txBody>
                    <a:bodyPr/>
                    <a:lstStyle/>
                    <a:p>
                      <a:pPr marL="635" algn="ctr">
                        <a:lnSpc>
                          <a:spcPts val="1180"/>
                        </a:lnSpc>
                        <a:spcBef>
                          <a:spcPts val="45"/>
                        </a:spcBef>
                      </a:pPr>
                      <a:r>
                        <a:rPr sz="1050" b="1" dirty="0">
                          <a:solidFill>
                            <a:srgbClr val="002577"/>
                          </a:solidFill>
                          <a:latin typeface="Arial"/>
                          <a:cs typeface="Arial"/>
                        </a:rPr>
                        <a:t>UHC</a:t>
                      </a:r>
                      <a:r>
                        <a:rPr sz="1050" b="1" spc="-15" dirty="0">
                          <a:solidFill>
                            <a:srgbClr val="002577"/>
                          </a:solidFill>
                          <a:latin typeface="Arial"/>
                          <a:cs typeface="Arial"/>
                        </a:rPr>
                        <a:t> </a:t>
                      </a:r>
                      <a:r>
                        <a:rPr sz="1050" b="1" dirty="0">
                          <a:solidFill>
                            <a:srgbClr val="002577"/>
                          </a:solidFill>
                          <a:latin typeface="Arial"/>
                          <a:cs typeface="Arial"/>
                        </a:rPr>
                        <a:t>/</a:t>
                      </a:r>
                      <a:r>
                        <a:rPr sz="1050" b="1" spc="-25" dirty="0">
                          <a:solidFill>
                            <a:srgbClr val="002577"/>
                          </a:solidFill>
                          <a:latin typeface="Arial"/>
                          <a:cs typeface="Arial"/>
                        </a:rPr>
                        <a:t> UMR</a:t>
                      </a:r>
                      <a:endParaRPr sz="1050" dirty="0">
                        <a:latin typeface="Arial"/>
                        <a:cs typeface="Arial"/>
                      </a:endParaRPr>
                    </a:p>
                  </a:txBody>
                  <a:tcPr marL="0" marR="0" marT="5715"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0002"/>
                  </a:ext>
                </a:extLst>
              </a:tr>
              <a:tr h="203835">
                <a:tc>
                  <a:txBody>
                    <a:bodyPr/>
                    <a:lstStyle/>
                    <a:p>
                      <a:pPr algn="ctr">
                        <a:lnSpc>
                          <a:spcPct val="100000"/>
                        </a:lnSpc>
                        <a:spcBef>
                          <a:spcPts val="180"/>
                        </a:spcBef>
                      </a:pPr>
                      <a:r>
                        <a:rPr sz="1050" b="1" dirty="0">
                          <a:solidFill>
                            <a:srgbClr val="002577"/>
                          </a:solidFill>
                          <a:latin typeface="Arial"/>
                          <a:cs typeface="Arial"/>
                        </a:rPr>
                        <a:t>SHARED</a:t>
                      </a:r>
                      <a:r>
                        <a:rPr sz="1050" b="1" spc="-35" dirty="0">
                          <a:solidFill>
                            <a:srgbClr val="002577"/>
                          </a:solidFill>
                          <a:latin typeface="Arial"/>
                          <a:cs typeface="Arial"/>
                        </a:rPr>
                        <a:t> </a:t>
                      </a:r>
                      <a:r>
                        <a:rPr sz="1050" b="1" dirty="0">
                          <a:solidFill>
                            <a:srgbClr val="002577"/>
                          </a:solidFill>
                          <a:latin typeface="Arial"/>
                          <a:cs typeface="Arial"/>
                        </a:rPr>
                        <a:t>DATA</a:t>
                      </a:r>
                      <a:r>
                        <a:rPr sz="1050" b="1" spc="-35" dirty="0">
                          <a:solidFill>
                            <a:srgbClr val="002577"/>
                          </a:solidFill>
                          <a:latin typeface="Arial"/>
                          <a:cs typeface="Arial"/>
                        </a:rPr>
                        <a:t> </a:t>
                      </a:r>
                      <a:r>
                        <a:rPr sz="1050" b="1" spc="-10" dirty="0">
                          <a:solidFill>
                            <a:srgbClr val="002577"/>
                          </a:solidFill>
                          <a:latin typeface="Arial"/>
                          <a:cs typeface="Arial"/>
                        </a:rPr>
                        <a:t>SUBMISSION</a:t>
                      </a:r>
                      <a:endParaRPr sz="1050" dirty="0">
                        <a:latin typeface="Arial"/>
                        <a:cs typeface="Arial"/>
                      </a:endParaRPr>
                    </a:p>
                  </a:txBody>
                  <a:tcPr marL="0" marR="0" marT="2286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tc>
                  <a:txBody>
                    <a:bodyPr/>
                    <a:lstStyle/>
                    <a:p>
                      <a:pPr marL="776605">
                        <a:lnSpc>
                          <a:spcPct val="100000"/>
                        </a:lnSpc>
                        <a:spcBef>
                          <a:spcPts val="180"/>
                        </a:spcBef>
                      </a:pPr>
                      <a:r>
                        <a:rPr sz="1050" b="1" dirty="0">
                          <a:solidFill>
                            <a:srgbClr val="002577"/>
                          </a:solidFill>
                          <a:latin typeface="Arial"/>
                          <a:cs typeface="Arial"/>
                        </a:rPr>
                        <a:t>UHC/UMR</a:t>
                      </a:r>
                      <a:r>
                        <a:rPr sz="1050" b="1" spc="-60" dirty="0">
                          <a:solidFill>
                            <a:srgbClr val="002577"/>
                          </a:solidFill>
                          <a:latin typeface="Arial"/>
                          <a:cs typeface="Arial"/>
                        </a:rPr>
                        <a:t> </a:t>
                      </a:r>
                      <a:r>
                        <a:rPr sz="1050" b="1" dirty="0">
                          <a:solidFill>
                            <a:srgbClr val="002577"/>
                          </a:solidFill>
                          <a:latin typeface="Arial"/>
                          <a:cs typeface="Arial"/>
                        </a:rPr>
                        <a:t>SUBMITS</a:t>
                      </a:r>
                      <a:r>
                        <a:rPr sz="1050" b="1" spc="-65" dirty="0">
                          <a:solidFill>
                            <a:srgbClr val="002577"/>
                          </a:solidFill>
                          <a:latin typeface="Arial"/>
                          <a:cs typeface="Arial"/>
                        </a:rPr>
                        <a:t> </a:t>
                      </a:r>
                      <a:r>
                        <a:rPr sz="1050" b="1" dirty="0">
                          <a:solidFill>
                            <a:srgbClr val="002577"/>
                          </a:solidFill>
                          <a:latin typeface="Arial"/>
                          <a:cs typeface="Arial"/>
                        </a:rPr>
                        <a:t>ALL</a:t>
                      </a:r>
                      <a:r>
                        <a:rPr sz="1050" b="1" spc="-10" dirty="0">
                          <a:solidFill>
                            <a:srgbClr val="002577"/>
                          </a:solidFill>
                          <a:latin typeface="Arial"/>
                          <a:cs typeface="Arial"/>
                        </a:rPr>
                        <a:t> </a:t>
                      </a:r>
                      <a:r>
                        <a:rPr sz="1050" b="1" spc="-20" dirty="0">
                          <a:solidFill>
                            <a:srgbClr val="002577"/>
                          </a:solidFill>
                          <a:latin typeface="Arial"/>
                          <a:cs typeface="Arial"/>
                        </a:rPr>
                        <a:t>DATA</a:t>
                      </a:r>
                      <a:endParaRPr sz="1050" dirty="0">
                        <a:latin typeface="Arial"/>
                        <a:cs typeface="Arial"/>
                      </a:endParaRPr>
                    </a:p>
                  </a:txBody>
                  <a:tcPr marL="0" marR="0" marT="2286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0003"/>
                  </a:ext>
                </a:extLst>
              </a:tr>
              <a:tr h="172085">
                <a:tc>
                  <a:txBody>
                    <a:bodyPr/>
                    <a:lstStyle/>
                    <a:p>
                      <a:pPr algn="ctr">
                        <a:lnSpc>
                          <a:spcPts val="1215"/>
                        </a:lnSpc>
                        <a:spcBef>
                          <a:spcPts val="40"/>
                        </a:spcBef>
                      </a:pPr>
                      <a:r>
                        <a:rPr sz="1050" dirty="0">
                          <a:solidFill>
                            <a:srgbClr val="002577"/>
                          </a:solidFill>
                          <a:latin typeface="Arial"/>
                          <a:cs typeface="Arial"/>
                        </a:rPr>
                        <a:t>National</a:t>
                      </a:r>
                      <a:r>
                        <a:rPr sz="1050" spc="-25" dirty="0">
                          <a:solidFill>
                            <a:srgbClr val="002577"/>
                          </a:solidFill>
                          <a:latin typeface="Arial"/>
                          <a:cs typeface="Arial"/>
                        </a:rPr>
                        <a:t> </a:t>
                      </a:r>
                      <a:r>
                        <a:rPr sz="1050" dirty="0">
                          <a:solidFill>
                            <a:srgbClr val="002577"/>
                          </a:solidFill>
                          <a:latin typeface="Arial"/>
                          <a:cs typeface="Arial"/>
                        </a:rPr>
                        <a:t>Accounts,</a:t>
                      </a:r>
                      <a:r>
                        <a:rPr sz="1050" spc="-45" dirty="0">
                          <a:solidFill>
                            <a:srgbClr val="002577"/>
                          </a:solidFill>
                          <a:latin typeface="Arial"/>
                          <a:cs typeface="Arial"/>
                        </a:rPr>
                        <a:t> </a:t>
                      </a:r>
                      <a:r>
                        <a:rPr sz="1050" dirty="0">
                          <a:solidFill>
                            <a:srgbClr val="002577"/>
                          </a:solidFill>
                          <a:latin typeface="Arial"/>
                          <a:cs typeface="Arial"/>
                        </a:rPr>
                        <a:t>Key</a:t>
                      </a:r>
                      <a:r>
                        <a:rPr sz="1050" spc="-35" dirty="0">
                          <a:solidFill>
                            <a:srgbClr val="002577"/>
                          </a:solidFill>
                          <a:latin typeface="Arial"/>
                          <a:cs typeface="Arial"/>
                        </a:rPr>
                        <a:t> </a:t>
                      </a:r>
                      <a:r>
                        <a:rPr sz="1050" dirty="0">
                          <a:solidFill>
                            <a:srgbClr val="002577"/>
                          </a:solidFill>
                          <a:latin typeface="Arial"/>
                          <a:cs typeface="Arial"/>
                        </a:rPr>
                        <a:t>Accounts,</a:t>
                      </a:r>
                      <a:r>
                        <a:rPr sz="1050" spc="-35" dirty="0">
                          <a:solidFill>
                            <a:srgbClr val="002577"/>
                          </a:solidFill>
                          <a:latin typeface="Arial"/>
                          <a:cs typeface="Arial"/>
                        </a:rPr>
                        <a:t> </a:t>
                      </a:r>
                      <a:r>
                        <a:rPr sz="1050" dirty="0">
                          <a:solidFill>
                            <a:srgbClr val="002577"/>
                          </a:solidFill>
                          <a:latin typeface="Arial"/>
                          <a:cs typeface="Arial"/>
                        </a:rPr>
                        <a:t>Public</a:t>
                      </a:r>
                      <a:r>
                        <a:rPr sz="1050" spc="-35" dirty="0">
                          <a:solidFill>
                            <a:srgbClr val="002577"/>
                          </a:solidFill>
                          <a:latin typeface="Arial"/>
                          <a:cs typeface="Arial"/>
                        </a:rPr>
                        <a:t> </a:t>
                      </a:r>
                      <a:r>
                        <a:rPr sz="1050" dirty="0">
                          <a:solidFill>
                            <a:srgbClr val="002577"/>
                          </a:solidFill>
                          <a:latin typeface="Arial"/>
                          <a:cs typeface="Arial"/>
                        </a:rPr>
                        <a:t>Sector,</a:t>
                      </a:r>
                      <a:r>
                        <a:rPr sz="1050" spc="-35" dirty="0">
                          <a:solidFill>
                            <a:srgbClr val="002577"/>
                          </a:solidFill>
                          <a:latin typeface="Arial"/>
                          <a:cs typeface="Arial"/>
                        </a:rPr>
                        <a:t> </a:t>
                      </a:r>
                      <a:r>
                        <a:rPr sz="1050" spc="-10" dirty="0">
                          <a:solidFill>
                            <a:srgbClr val="002577"/>
                          </a:solidFill>
                          <a:latin typeface="Arial"/>
                          <a:cs typeface="Arial"/>
                        </a:rPr>
                        <a:t>Surest</a:t>
                      </a:r>
                      <a:r>
                        <a:rPr sz="1050" spc="-10" dirty="0">
                          <a:solidFill>
                            <a:srgbClr val="002577"/>
                          </a:solidFill>
                          <a:latin typeface="Calibri"/>
                          <a:cs typeface="Calibri"/>
                        </a:rPr>
                        <a:t>™</a:t>
                      </a:r>
                      <a:endParaRPr sz="1050" dirty="0">
                        <a:latin typeface="Calibri"/>
                        <a:cs typeface="Calibri"/>
                      </a:endParaRPr>
                    </a:p>
                  </a:txBody>
                  <a:tcPr marL="0" marR="0" marT="508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tc>
                  <a:txBody>
                    <a:bodyPr/>
                    <a:lstStyle/>
                    <a:p>
                      <a:pPr marL="96520">
                        <a:lnSpc>
                          <a:spcPts val="1195"/>
                        </a:lnSpc>
                        <a:spcBef>
                          <a:spcPts val="60"/>
                        </a:spcBef>
                      </a:pPr>
                      <a:r>
                        <a:rPr sz="1050" dirty="0">
                          <a:solidFill>
                            <a:srgbClr val="002577"/>
                          </a:solidFill>
                          <a:latin typeface="Arial"/>
                          <a:cs typeface="Arial"/>
                        </a:rPr>
                        <a:t>Includes</a:t>
                      </a:r>
                      <a:r>
                        <a:rPr sz="1050" spc="-45" dirty="0">
                          <a:solidFill>
                            <a:srgbClr val="002577"/>
                          </a:solidFill>
                          <a:latin typeface="Arial"/>
                          <a:cs typeface="Arial"/>
                        </a:rPr>
                        <a:t> </a:t>
                      </a:r>
                      <a:r>
                        <a:rPr sz="1050" dirty="0">
                          <a:solidFill>
                            <a:srgbClr val="002577"/>
                          </a:solidFill>
                          <a:latin typeface="Arial"/>
                          <a:cs typeface="Arial"/>
                        </a:rPr>
                        <a:t>All</a:t>
                      </a:r>
                      <a:r>
                        <a:rPr sz="1050" spc="-45" dirty="0">
                          <a:solidFill>
                            <a:srgbClr val="002577"/>
                          </a:solidFill>
                          <a:latin typeface="Arial"/>
                          <a:cs typeface="Arial"/>
                        </a:rPr>
                        <a:t> </a:t>
                      </a:r>
                      <a:r>
                        <a:rPr sz="1050" dirty="0">
                          <a:solidFill>
                            <a:srgbClr val="002577"/>
                          </a:solidFill>
                          <a:latin typeface="Arial"/>
                          <a:cs typeface="Arial"/>
                        </a:rPr>
                        <a:t>Savers/Level</a:t>
                      </a:r>
                      <a:r>
                        <a:rPr sz="1050" spc="-35" dirty="0">
                          <a:solidFill>
                            <a:srgbClr val="002577"/>
                          </a:solidFill>
                          <a:latin typeface="Arial"/>
                          <a:cs typeface="Arial"/>
                        </a:rPr>
                        <a:t> </a:t>
                      </a:r>
                      <a:r>
                        <a:rPr sz="1050" dirty="0">
                          <a:solidFill>
                            <a:srgbClr val="002577"/>
                          </a:solidFill>
                          <a:latin typeface="Arial"/>
                          <a:cs typeface="Arial"/>
                        </a:rPr>
                        <a:t>Funded,</a:t>
                      </a:r>
                      <a:r>
                        <a:rPr sz="1050" spc="-55" dirty="0">
                          <a:solidFill>
                            <a:srgbClr val="002577"/>
                          </a:solidFill>
                          <a:latin typeface="Arial"/>
                          <a:cs typeface="Arial"/>
                        </a:rPr>
                        <a:t> </a:t>
                      </a:r>
                      <a:r>
                        <a:rPr sz="1050" dirty="0">
                          <a:solidFill>
                            <a:srgbClr val="002577"/>
                          </a:solidFill>
                          <a:latin typeface="Arial"/>
                          <a:cs typeface="Arial"/>
                        </a:rPr>
                        <a:t>Healthscope</a:t>
                      </a:r>
                      <a:r>
                        <a:rPr sz="1050" spc="-40" dirty="0">
                          <a:solidFill>
                            <a:srgbClr val="002577"/>
                          </a:solidFill>
                          <a:latin typeface="Arial"/>
                          <a:cs typeface="Arial"/>
                        </a:rPr>
                        <a:t> </a:t>
                      </a:r>
                      <a:r>
                        <a:rPr sz="1050" spc="-10" dirty="0">
                          <a:solidFill>
                            <a:srgbClr val="002577"/>
                          </a:solidFill>
                          <a:latin typeface="Arial"/>
                          <a:cs typeface="Arial"/>
                        </a:rPr>
                        <a:t>Benefits</a:t>
                      </a:r>
                      <a:endParaRPr sz="1050" dirty="0">
                        <a:latin typeface="Arial"/>
                        <a:cs typeface="Arial"/>
                      </a:endParaRPr>
                    </a:p>
                  </a:txBody>
                  <a:tcPr marL="0" marR="0" marT="762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0004"/>
                  </a:ext>
                </a:extLst>
              </a:tr>
              <a:tr h="862330">
                <a:tc>
                  <a:txBody>
                    <a:bodyPr/>
                    <a:lstStyle/>
                    <a:p>
                      <a:pPr>
                        <a:lnSpc>
                          <a:spcPct val="100000"/>
                        </a:lnSpc>
                        <a:spcBef>
                          <a:spcPts val="15"/>
                        </a:spcBef>
                      </a:pPr>
                      <a:endParaRPr sz="1400" dirty="0">
                        <a:latin typeface="Times New Roman"/>
                        <a:cs typeface="Times New Roman"/>
                      </a:endParaRPr>
                    </a:p>
                    <a:p>
                      <a:pPr marL="294005" marR="92075" indent="-226060">
                        <a:lnSpc>
                          <a:spcPts val="1180"/>
                        </a:lnSpc>
                        <a:spcBef>
                          <a:spcPts val="5"/>
                        </a:spcBef>
                        <a:buFont typeface="Symbol"/>
                        <a:buChar char=""/>
                        <a:tabLst>
                          <a:tab pos="294005" algn="l"/>
                          <a:tab pos="294640" algn="l"/>
                        </a:tabLst>
                      </a:pPr>
                      <a:r>
                        <a:rPr sz="1000" spc="-10" dirty="0">
                          <a:solidFill>
                            <a:srgbClr val="002377"/>
                          </a:solidFill>
                          <a:latin typeface="Arial"/>
                          <a:cs typeface="Arial"/>
                        </a:rPr>
                        <a:t>Self-funded</a:t>
                      </a:r>
                      <a:r>
                        <a:rPr sz="1000" spc="-50" dirty="0">
                          <a:solidFill>
                            <a:srgbClr val="002377"/>
                          </a:solidFill>
                          <a:latin typeface="Arial"/>
                          <a:cs typeface="Arial"/>
                        </a:rPr>
                        <a:t> </a:t>
                      </a:r>
                      <a:r>
                        <a:rPr sz="1000" dirty="0">
                          <a:solidFill>
                            <a:srgbClr val="002377"/>
                          </a:solidFill>
                          <a:latin typeface="Arial"/>
                          <a:cs typeface="Arial"/>
                        </a:rPr>
                        <a:t>customer</a:t>
                      </a:r>
                      <a:r>
                        <a:rPr sz="1000" spc="-50" dirty="0">
                          <a:solidFill>
                            <a:srgbClr val="002377"/>
                          </a:solidFill>
                          <a:latin typeface="Arial"/>
                          <a:cs typeface="Arial"/>
                        </a:rPr>
                        <a:t> </a:t>
                      </a:r>
                      <a:r>
                        <a:rPr sz="1000" b="1" dirty="0">
                          <a:solidFill>
                            <a:srgbClr val="002377"/>
                          </a:solidFill>
                          <a:latin typeface="Arial"/>
                          <a:cs typeface="Arial"/>
                        </a:rPr>
                        <a:t>must</a:t>
                      </a:r>
                      <a:r>
                        <a:rPr sz="1000" b="1" spc="-20" dirty="0">
                          <a:solidFill>
                            <a:srgbClr val="002377"/>
                          </a:solidFill>
                          <a:latin typeface="Arial"/>
                          <a:cs typeface="Arial"/>
                        </a:rPr>
                        <a:t> </a:t>
                      </a:r>
                      <a:r>
                        <a:rPr sz="1000" dirty="0">
                          <a:solidFill>
                            <a:srgbClr val="002377"/>
                          </a:solidFill>
                          <a:latin typeface="Arial"/>
                          <a:cs typeface="Arial"/>
                        </a:rPr>
                        <a:t>submit</a:t>
                      </a:r>
                      <a:r>
                        <a:rPr sz="1000" spc="-30" dirty="0">
                          <a:solidFill>
                            <a:srgbClr val="002377"/>
                          </a:solidFill>
                          <a:latin typeface="Arial"/>
                          <a:cs typeface="Arial"/>
                        </a:rPr>
                        <a:t> </a:t>
                      </a:r>
                      <a:r>
                        <a:rPr sz="1000" b="1" dirty="0">
                          <a:solidFill>
                            <a:srgbClr val="002377"/>
                          </a:solidFill>
                          <a:latin typeface="Arial"/>
                          <a:cs typeface="Arial"/>
                        </a:rPr>
                        <a:t>P2,</a:t>
                      </a:r>
                      <a:r>
                        <a:rPr sz="1000" b="1" spc="-25" dirty="0">
                          <a:solidFill>
                            <a:srgbClr val="002377"/>
                          </a:solidFill>
                          <a:latin typeface="Arial"/>
                          <a:cs typeface="Arial"/>
                        </a:rPr>
                        <a:t> </a:t>
                      </a:r>
                      <a:r>
                        <a:rPr lang="en-US" sz="1000" b="1" spc="-25" dirty="0">
                          <a:solidFill>
                            <a:srgbClr val="002377"/>
                          </a:solidFill>
                          <a:latin typeface="Arial"/>
                          <a:cs typeface="Arial"/>
                        </a:rPr>
                        <a:t>and </a:t>
                      </a:r>
                      <a:r>
                        <a:rPr sz="1000" b="1" dirty="0">
                          <a:solidFill>
                            <a:srgbClr val="002377"/>
                          </a:solidFill>
                          <a:latin typeface="Arial"/>
                          <a:cs typeface="Arial"/>
                        </a:rPr>
                        <a:t>D1</a:t>
                      </a:r>
                      <a:r>
                        <a:rPr sz="1000" b="1" spc="-25" dirty="0">
                          <a:solidFill>
                            <a:srgbClr val="002377"/>
                          </a:solidFill>
                          <a:latin typeface="Arial"/>
                          <a:cs typeface="Arial"/>
                        </a:rPr>
                        <a:t> </a:t>
                      </a:r>
                      <a:r>
                        <a:rPr sz="1000" dirty="0">
                          <a:solidFill>
                            <a:srgbClr val="002577"/>
                          </a:solidFill>
                          <a:latin typeface="Arial"/>
                          <a:cs typeface="Arial"/>
                        </a:rPr>
                        <a:t>directly</a:t>
                      </a:r>
                      <a:r>
                        <a:rPr sz="1000" spc="-5" dirty="0">
                          <a:solidFill>
                            <a:srgbClr val="002577"/>
                          </a:solidFill>
                          <a:latin typeface="Arial"/>
                          <a:cs typeface="Arial"/>
                        </a:rPr>
                        <a:t> </a:t>
                      </a:r>
                      <a:r>
                        <a:rPr sz="1000" dirty="0">
                          <a:solidFill>
                            <a:srgbClr val="002577"/>
                          </a:solidFill>
                          <a:latin typeface="Arial"/>
                          <a:cs typeface="Arial"/>
                        </a:rPr>
                        <a:t>to</a:t>
                      </a:r>
                      <a:r>
                        <a:rPr sz="1000" spc="-40" dirty="0">
                          <a:solidFill>
                            <a:srgbClr val="002577"/>
                          </a:solidFill>
                          <a:latin typeface="Arial"/>
                          <a:cs typeface="Arial"/>
                        </a:rPr>
                        <a:t> </a:t>
                      </a:r>
                      <a:r>
                        <a:rPr sz="1000" spc="-25" dirty="0">
                          <a:solidFill>
                            <a:srgbClr val="002577"/>
                          </a:solidFill>
                          <a:latin typeface="Arial"/>
                          <a:cs typeface="Arial"/>
                        </a:rPr>
                        <a:t>the </a:t>
                      </a:r>
                      <a:r>
                        <a:rPr sz="1000" dirty="0">
                          <a:solidFill>
                            <a:srgbClr val="002577"/>
                          </a:solidFill>
                          <a:latin typeface="Arial"/>
                          <a:cs typeface="Arial"/>
                        </a:rPr>
                        <a:t>CMS</a:t>
                      </a:r>
                      <a:r>
                        <a:rPr sz="1000" spc="-25" dirty="0">
                          <a:solidFill>
                            <a:srgbClr val="002577"/>
                          </a:solidFill>
                          <a:latin typeface="Arial"/>
                          <a:cs typeface="Arial"/>
                        </a:rPr>
                        <a:t> </a:t>
                      </a:r>
                      <a:r>
                        <a:rPr sz="1000" spc="-20" dirty="0">
                          <a:solidFill>
                            <a:srgbClr val="002577"/>
                          </a:solidFill>
                          <a:latin typeface="Arial"/>
                          <a:cs typeface="Arial"/>
                        </a:rPr>
                        <a:t>site</a:t>
                      </a:r>
                      <a:endParaRPr sz="1000" dirty="0">
                        <a:latin typeface="Arial"/>
                        <a:cs typeface="Arial"/>
                      </a:endParaRPr>
                    </a:p>
                    <a:p>
                      <a:pPr marL="294005" indent="-226060">
                        <a:lnSpc>
                          <a:spcPts val="1185"/>
                        </a:lnSpc>
                        <a:buFont typeface="Symbol"/>
                        <a:buChar char=""/>
                        <a:tabLst>
                          <a:tab pos="294005" algn="l"/>
                          <a:tab pos="294640" algn="l"/>
                        </a:tabLst>
                      </a:pPr>
                      <a:r>
                        <a:rPr sz="1000" dirty="0">
                          <a:solidFill>
                            <a:srgbClr val="002577"/>
                          </a:solidFill>
                          <a:latin typeface="Arial"/>
                          <a:cs typeface="Arial"/>
                        </a:rPr>
                        <a:t>UHC/OptumRx</a:t>
                      </a:r>
                      <a:r>
                        <a:rPr sz="1000" spc="-35" dirty="0">
                          <a:solidFill>
                            <a:srgbClr val="002577"/>
                          </a:solidFill>
                          <a:latin typeface="Arial"/>
                          <a:cs typeface="Arial"/>
                        </a:rPr>
                        <a:t> </a:t>
                      </a:r>
                      <a:r>
                        <a:rPr sz="1000" spc="-10" dirty="0">
                          <a:solidFill>
                            <a:srgbClr val="002577"/>
                          </a:solidFill>
                          <a:latin typeface="Arial"/>
                          <a:cs typeface="Arial"/>
                        </a:rPr>
                        <a:t>carve-</a:t>
                      </a:r>
                      <a:r>
                        <a:rPr sz="1000" dirty="0">
                          <a:solidFill>
                            <a:srgbClr val="002577"/>
                          </a:solidFill>
                          <a:latin typeface="Arial"/>
                          <a:cs typeface="Arial"/>
                        </a:rPr>
                        <a:t>in</a:t>
                      </a:r>
                      <a:r>
                        <a:rPr sz="1000" spc="-15" dirty="0">
                          <a:solidFill>
                            <a:srgbClr val="002577"/>
                          </a:solidFill>
                          <a:latin typeface="Arial"/>
                          <a:cs typeface="Arial"/>
                        </a:rPr>
                        <a:t> </a:t>
                      </a:r>
                      <a:r>
                        <a:rPr sz="1000" dirty="0">
                          <a:solidFill>
                            <a:srgbClr val="002577"/>
                          </a:solidFill>
                          <a:latin typeface="Arial"/>
                          <a:cs typeface="Arial"/>
                        </a:rPr>
                        <a:t>submits</a:t>
                      </a:r>
                      <a:r>
                        <a:rPr sz="1000" spc="-40" dirty="0">
                          <a:solidFill>
                            <a:srgbClr val="002577"/>
                          </a:solidFill>
                          <a:latin typeface="Arial"/>
                          <a:cs typeface="Arial"/>
                        </a:rPr>
                        <a:t> </a:t>
                      </a:r>
                      <a:r>
                        <a:rPr sz="1000" b="1" dirty="0">
                          <a:solidFill>
                            <a:srgbClr val="002577"/>
                          </a:solidFill>
                          <a:latin typeface="Arial"/>
                          <a:cs typeface="Arial"/>
                        </a:rPr>
                        <a:t>P2,</a:t>
                      </a:r>
                      <a:r>
                        <a:rPr sz="1000" b="1" spc="-30" dirty="0">
                          <a:solidFill>
                            <a:srgbClr val="002577"/>
                          </a:solidFill>
                          <a:latin typeface="Arial"/>
                          <a:cs typeface="Arial"/>
                        </a:rPr>
                        <a:t> </a:t>
                      </a:r>
                      <a:r>
                        <a:rPr sz="1000" b="1" dirty="0">
                          <a:solidFill>
                            <a:srgbClr val="002577"/>
                          </a:solidFill>
                          <a:latin typeface="Arial"/>
                          <a:cs typeface="Arial"/>
                        </a:rPr>
                        <a:t>D2,</a:t>
                      </a:r>
                      <a:r>
                        <a:rPr sz="1000" b="1" spc="-25" dirty="0">
                          <a:solidFill>
                            <a:srgbClr val="002577"/>
                          </a:solidFill>
                          <a:latin typeface="Arial"/>
                          <a:cs typeface="Arial"/>
                        </a:rPr>
                        <a:t> </a:t>
                      </a:r>
                      <a:r>
                        <a:rPr sz="1000" b="1" spc="-10" dirty="0">
                          <a:solidFill>
                            <a:srgbClr val="002577"/>
                          </a:solidFill>
                          <a:latin typeface="Arial"/>
                          <a:cs typeface="Arial"/>
                        </a:rPr>
                        <a:t>D3-</a:t>
                      </a:r>
                      <a:r>
                        <a:rPr sz="1000" b="1" spc="-25" dirty="0">
                          <a:solidFill>
                            <a:srgbClr val="002577"/>
                          </a:solidFill>
                          <a:latin typeface="Arial"/>
                          <a:cs typeface="Arial"/>
                        </a:rPr>
                        <a:t>D8</a:t>
                      </a:r>
                      <a:endParaRPr sz="1000" dirty="0">
                        <a:latin typeface="Arial"/>
                        <a:cs typeface="Arial"/>
                      </a:endParaRPr>
                    </a:p>
                  </a:txBody>
                  <a:tcPr marL="0" marR="0" marT="1905" marB="0">
                    <a:lnL w="12700">
                      <a:solidFill>
                        <a:srgbClr val="002377"/>
                      </a:solidFill>
                      <a:prstDash val="solid"/>
                    </a:lnL>
                    <a:lnR w="12700" cap="flat" cmpd="sng" algn="ctr">
                      <a:solidFill>
                        <a:srgbClr val="002377"/>
                      </a:solidFill>
                      <a:prstDash val="solid"/>
                      <a:round/>
                      <a:headEnd type="none" w="med" len="med"/>
                      <a:tailEnd type="none" w="med" len="med"/>
                    </a:lnR>
                    <a:lnT w="12700" cap="flat" cmpd="sng" algn="ctr">
                      <a:solidFill>
                        <a:srgbClr val="002377"/>
                      </a:solidFill>
                      <a:prstDash val="solid"/>
                      <a:round/>
                      <a:headEnd type="none" w="med" len="med"/>
                      <a:tailEnd type="none" w="med" len="med"/>
                    </a:lnT>
                    <a:lnB w="12700">
                      <a:solidFill>
                        <a:srgbClr val="FFFFFF"/>
                      </a:solidFill>
                      <a:prstDash val="solid"/>
                    </a:lnB>
                  </a:tcPr>
                </a:tc>
                <a:tc>
                  <a:txBody>
                    <a:bodyPr/>
                    <a:lstStyle/>
                    <a:p>
                      <a:pPr>
                        <a:lnSpc>
                          <a:spcPct val="100000"/>
                        </a:lnSpc>
                      </a:pPr>
                      <a:endParaRPr sz="1200" dirty="0">
                        <a:latin typeface="Times New Roman"/>
                        <a:cs typeface="Times New Roman"/>
                      </a:endParaRPr>
                    </a:p>
                    <a:p>
                      <a:pPr>
                        <a:lnSpc>
                          <a:spcPct val="100000"/>
                        </a:lnSpc>
                        <a:spcBef>
                          <a:spcPts val="45"/>
                        </a:spcBef>
                      </a:pPr>
                      <a:endParaRPr sz="1150" dirty="0">
                        <a:latin typeface="Times New Roman"/>
                        <a:cs typeface="Times New Roman"/>
                      </a:endParaRPr>
                    </a:p>
                    <a:p>
                      <a:pPr marL="294640" indent="-226060">
                        <a:lnSpc>
                          <a:spcPct val="100000"/>
                        </a:lnSpc>
                        <a:buFont typeface="Symbol"/>
                        <a:buChar char=""/>
                        <a:tabLst>
                          <a:tab pos="294640" algn="l"/>
                          <a:tab pos="295275" algn="l"/>
                        </a:tabLst>
                      </a:pPr>
                      <a:r>
                        <a:rPr sz="1000" dirty="0">
                          <a:solidFill>
                            <a:srgbClr val="002377"/>
                          </a:solidFill>
                          <a:latin typeface="Arial"/>
                          <a:cs typeface="Arial"/>
                        </a:rPr>
                        <a:t>UHC</a:t>
                      </a:r>
                      <a:r>
                        <a:rPr sz="1000" spc="-20" dirty="0">
                          <a:solidFill>
                            <a:srgbClr val="002377"/>
                          </a:solidFill>
                          <a:latin typeface="Arial"/>
                          <a:cs typeface="Arial"/>
                        </a:rPr>
                        <a:t> </a:t>
                      </a:r>
                      <a:r>
                        <a:rPr sz="1000" dirty="0">
                          <a:solidFill>
                            <a:srgbClr val="002377"/>
                          </a:solidFill>
                          <a:latin typeface="Arial"/>
                          <a:cs typeface="Arial"/>
                        </a:rPr>
                        <a:t>(USP)/UMR submits</a:t>
                      </a:r>
                      <a:r>
                        <a:rPr sz="1000" spc="-40" dirty="0">
                          <a:solidFill>
                            <a:srgbClr val="002377"/>
                          </a:solidFill>
                          <a:latin typeface="Arial"/>
                          <a:cs typeface="Arial"/>
                        </a:rPr>
                        <a:t> </a:t>
                      </a:r>
                      <a:r>
                        <a:rPr sz="1000" b="1" dirty="0">
                          <a:solidFill>
                            <a:srgbClr val="002377"/>
                          </a:solidFill>
                          <a:latin typeface="Arial"/>
                          <a:cs typeface="Arial"/>
                        </a:rPr>
                        <a:t>P2,</a:t>
                      </a:r>
                      <a:r>
                        <a:rPr sz="1000" b="1" spc="-30" dirty="0">
                          <a:solidFill>
                            <a:srgbClr val="002377"/>
                          </a:solidFill>
                          <a:latin typeface="Arial"/>
                          <a:cs typeface="Arial"/>
                        </a:rPr>
                        <a:t> </a:t>
                      </a:r>
                      <a:r>
                        <a:rPr sz="1000" b="1" dirty="0">
                          <a:solidFill>
                            <a:srgbClr val="002377"/>
                          </a:solidFill>
                          <a:latin typeface="Arial"/>
                          <a:cs typeface="Arial"/>
                        </a:rPr>
                        <a:t>D1,</a:t>
                      </a:r>
                      <a:r>
                        <a:rPr sz="1000" b="1" spc="-30" dirty="0">
                          <a:solidFill>
                            <a:srgbClr val="002377"/>
                          </a:solidFill>
                          <a:latin typeface="Arial"/>
                          <a:cs typeface="Arial"/>
                        </a:rPr>
                        <a:t> </a:t>
                      </a:r>
                      <a:r>
                        <a:rPr sz="1000" b="1" dirty="0">
                          <a:solidFill>
                            <a:srgbClr val="002377"/>
                          </a:solidFill>
                          <a:latin typeface="Arial"/>
                          <a:cs typeface="Arial"/>
                        </a:rPr>
                        <a:t>D2,</a:t>
                      </a:r>
                      <a:r>
                        <a:rPr sz="1000" b="1" spc="-35" dirty="0">
                          <a:solidFill>
                            <a:srgbClr val="002377"/>
                          </a:solidFill>
                          <a:latin typeface="Arial"/>
                          <a:cs typeface="Arial"/>
                        </a:rPr>
                        <a:t> </a:t>
                      </a:r>
                      <a:r>
                        <a:rPr sz="1000" b="1" spc="-10" dirty="0">
                          <a:solidFill>
                            <a:srgbClr val="002377"/>
                          </a:solidFill>
                          <a:latin typeface="Arial"/>
                          <a:cs typeface="Arial"/>
                        </a:rPr>
                        <a:t>D3-</a:t>
                      </a:r>
                      <a:r>
                        <a:rPr sz="1000" b="1" spc="-25" dirty="0">
                          <a:solidFill>
                            <a:srgbClr val="002377"/>
                          </a:solidFill>
                          <a:latin typeface="Arial"/>
                          <a:cs typeface="Arial"/>
                        </a:rPr>
                        <a:t>D8</a:t>
                      </a:r>
                      <a:endParaRPr sz="1000" dirty="0">
                        <a:latin typeface="Arial"/>
                        <a:cs typeface="Arial"/>
                      </a:endParaRPr>
                    </a:p>
                  </a:txBody>
                  <a:tcPr marL="0" marR="0" marT="0" marB="0">
                    <a:lnL w="12700" cap="flat" cmpd="sng" algn="ctr">
                      <a:solidFill>
                        <a:srgbClr val="002377"/>
                      </a:solidFill>
                      <a:prstDash val="solid"/>
                      <a:round/>
                      <a:headEnd type="none" w="med" len="med"/>
                      <a:tailEnd type="none" w="med" len="med"/>
                    </a:lnL>
                    <a:lnR w="12700">
                      <a:solidFill>
                        <a:srgbClr val="002377"/>
                      </a:solidFill>
                      <a:prstDash val="solid"/>
                    </a:lnR>
                    <a:lnT w="12700" cap="flat" cmpd="sng" algn="ctr">
                      <a:solidFill>
                        <a:srgbClr val="002377"/>
                      </a:solidFill>
                      <a:prstDash val="solid"/>
                      <a:round/>
                      <a:headEnd type="none" w="med" len="med"/>
                      <a:tailEnd type="none" w="med" len="med"/>
                    </a:lnT>
                    <a:lnB w="12700">
                      <a:solidFill>
                        <a:srgbClr val="FFFFFF"/>
                      </a:solidFill>
                      <a:prstDash val="solid"/>
                    </a:lnB>
                  </a:tcPr>
                </a:tc>
                <a:extLst>
                  <a:ext uri="{0D108BD9-81ED-4DB2-BD59-A6C34878D82A}">
                    <a16:rowId xmlns:a16="http://schemas.microsoft.com/office/drawing/2014/main" val="10006"/>
                  </a:ext>
                </a:extLst>
              </a:tr>
              <a:tr h="457200">
                <a:tc gridSpan="2">
                  <a:txBody>
                    <a:bodyPr/>
                    <a:lstStyle/>
                    <a:p>
                      <a:pPr algn="ctr">
                        <a:lnSpc>
                          <a:spcPts val="1175"/>
                        </a:lnSpc>
                      </a:pPr>
                      <a:r>
                        <a:rPr sz="1000" dirty="0">
                          <a:solidFill>
                            <a:srgbClr val="001F5F"/>
                          </a:solidFill>
                          <a:latin typeface="Arial"/>
                          <a:cs typeface="Arial"/>
                        </a:rPr>
                        <a:t>We</a:t>
                      </a:r>
                      <a:r>
                        <a:rPr sz="1000" spc="-60" dirty="0">
                          <a:solidFill>
                            <a:srgbClr val="001F5F"/>
                          </a:solidFill>
                          <a:latin typeface="Arial"/>
                          <a:cs typeface="Arial"/>
                        </a:rPr>
                        <a:t> </a:t>
                      </a:r>
                      <a:r>
                        <a:rPr sz="1000" dirty="0">
                          <a:solidFill>
                            <a:srgbClr val="001F5F"/>
                          </a:solidFill>
                          <a:latin typeface="Arial"/>
                          <a:cs typeface="Arial"/>
                        </a:rPr>
                        <a:t>will</a:t>
                      </a:r>
                      <a:r>
                        <a:rPr sz="1000" spc="10" dirty="0">
                          <a:solidFill>
                            <a:srgbClr val="001F5F"/>
                          </a:solidFill>
                          <a:latin typeface="Arial"/>
                          <a:cs typeface="Arial"/>
                        </a:rPr>
                        <a:t> </a:t>
                      </a:r>
                      <a:r>
                        <a:rPr sz="1000" dirty="0">
                          <a:solidFill>
                            <a:srgbClr val="001F5F"/>
                          </a:solidFill>
                          <a:latin typeface="Arial"/>
                          <a:cs typeface="Arial"/>
                        </a:rPr>
                        <a:t>report</a:t>
                      </a:r>
                      <a:r>
                        <a:rPr sz="1000" spc="-15" dirty="0">
                          <a:solidFill>
                            <a:srgbClr val="001F5F"/>
                          </a:solidFill>
                          <a:latin typeface="Arial"/>
                          <a:cs typeface="Arial"/>
                        </a:rPr>
                        <a:t> </a:t>
                      </a:r>
                      <a:r>
                        <a:rPr sz="1000" dirty="0">
                          <a:solidFill>
                            <a:srgbClr val="001F5F"/>
                          </a:solidFill>
                          <a:latin typeface="Arial"/>
                          <a:cs typeface="Arial"/>
                        </a:rPr>
                        <a:t>our</a:t>
                      </a:r>
                      <a:r>
                        <a:rPr sz="1000" spc="-20" dirty="0">
                          <a:solidFill>
                            <a:srgbClr val="001F5F"/>
                          </a:solidFill>
                          <a:latin typeface="Arial"/>
                          <a:cs typeface="Arial"/>
                        </a:rPr>
                        <a:t> </a:t>
                      </a:r>
                      <a:r>
                        <a:rPr sz="1000" dirty="0">
                          <a:solidFill>
                            <a:srgbClr val="001F5F"/>
                          </a:solidFill>
                          <a:latin typeface="Arial"/>
                          <a:cs typeface="Arial"/>
                        </a:rPr>
                        <a:t>data</a:t>
                      </a:r>
                      <a:r>
                        <a:rPr sz="1000" spc="-35" dirty="0">
                          <a:solidFill>
                            <a:srgbClr val="001F5F"/>
                          </a:solidFill>
                          <a:latin typeface="Arial"/>
                          <a:cs typeface="Arial"/>
                        </a:rPr>
                        <a:t> </a:t>
                      </a:r>
                      <a:r>
                        <a:rPr sz="1000" dirty="0">
                          <a:solidFill>
                            <a:srgbClr val="001F5F"/>
                          </a:solidFill>
                          <a:latin typeface="Arial"/>
                          <a:cs typeface="Arial"/>
                        </a:rPr>
                        <a:t>in </a:t>
                      </a:r>
                      <a:r>
                        <a:rPr sz="1000" b="1" spc="-10" dirty="0">
                          <a:solidFill>
                            <a:srgbClr val="001F5F"/>
                          </a:solidFill>
                          <a:latin typeface="Arial"/>
                          <a:cs typeface="Arial"/>
                        </a:rPr>
                        <a:t>aggregate</a:t>
                      </a:r>
                      <a:r>
                        <a:rPr sz="1000" b="1" spc="-25" dirty="0">
                          <a:solidFill>
                            <a:srgbClr val="001F5F"/>
                          </a:solidFill>
                          <a:latin typeface="Arial"/>
                          <a:cs typeface="Arial"/>
                        </a:rPr>
                        <a:t> </a:t>
                      </a:r>
                      <a:r>
                        <a:rPr sz="1000" dirty="0">
                          <a:solidFill>
                            <a:srgbClr val="001F5F"/>
                          </a:solidFill>
                          <a:latin typeface="Arial"/>
                          <a:cs typeface="Arial"/>
                        </a:rPr>
                        <a:t>as</a:t>
                      </a:r>
                      <a:r>
                        <a:rPr sz="1000" spc="-15" dirty="0">
                          <a:solidFill>
                            <a:srgbClr val="001F5F"/>
                          </a:solidFill>
                          <a:latin typeface="Arial"/>
                          <a:cs typeface="Arial"/>
                        </a:rPr>
                        <a:t> </a:t>
                      </a:r>
                      <a:r>
                        <a:rPr sz="1000" spc="-10" dirty="0">
                          <a:solidFill>
                            <a:srgbClr val="001F5F"/>
                          </a:solidFill>
                          <a:latin typeface="Arial"/>
                          <a:cs typeface="Arial"/>
                        </a:rPr>
                        <a:t>supported</a:t>
                      </a:r>
                      <a:r>
                        <a:rPr sz="1000" spc="-40" dirty="0">
                          <a:solidFill>
                            <a:srgbClr val="001F5F"/>
                          </a:solidFill>
                          <a:latin typeface="Arial"/>
                          <a:cs typeface="Arial"/>
                        </a:rPr>
                        <a:t> </a:t>
                      </a:r>
                      <a:r>
                        <a:rPr sz="1000" dirty="0">
                          <a:solidFill>
                            <a:srgbClr val="001F5F"/>
                          </a:solidFill>
                          <a:latin typeface="Arial"/>
                          <a:cs typeface="Arial"/>
                        </a:rPr>
                        <a:t>by</a:t>
                      </a:r>
                      <a:r>
                        <a:rPr sz="1000" spc="-15" dirty="0">
                          <a:solidFill>
                            <a:srgbClr val="001F5F"/>
                          </a:solidFill>
                          <a:latin typeface="Arial"/>
                          <a:cs typeface="Arial"/>
                        </a:rPr>
                        <a:t> </a:t>
                      </a:r>
                      <a:r>
                        <a:rPr sz="1000" dirty="0">
                          <a:solidFill>
                            <a:srgbClr val="001F5F"/>
                          </a:solidFill>
                          <a:latin typeface="Arial"/>
                          <a:cs typeface="Arial"/>
                        </a:rPr>
                        <a:t>CMS</a:t>
                      </a:r>
                      <a:r>
                        <a:rPr sz="1000" spc="-15" dirty="0">
                          <a:solidFill>
                            <a:srgbClr val="001F5F"/>
                          </a:solidFill>
                          <a:latin typeface="Arial"/>
                          <a:cs typeface="Arial"/>
                        </a:rPr>
                        <a:t> </a:t>
                      </a:r>
                      <a:r>
                        <a:rPr sz="1000" spc="-10" dirty="0">
                          <a:solidFill>
                            <a:srgbClr val="001F5F"/>
                          </a:solidFill>
                          <a:latin typeface="Arial"/>
                          <a:cs typeface="Arial"/>
                        </a:rPr>
                        <a:t>aggregation</a:t>
                      </a:r>
                      <a:r>
                        <a:rPr sz="1000" spc="-25" dirty="0">
                          <a:solidFill>
                            <a:srgbClr val="001F5F"/>
                          </a:solidFill>
                          <a:latin typeface="Arial"/>
                          <a:cs typeface="Arial"/>
                        </a:rPr>
                        <a:t> </a:t>
                      </a:r>
                      <a:r>
                        <a:rPr sz="1000" spc="-10" dirty="0">
                          <a:solidFill>
                            <a:srgbClr val="001F5F"/>
                          </a:solidFill>
                          <a:latin typeface="Arial"/>
                          <a:cs typeface="Arial"/>
                        </a:rPr>
                        <a:t>instructions.</a:t>
                      </a:r>
                      <a:endParaRPr sz="1000" dirty="0">
                        <a:latin typeface="Arial"/>
                        <a:cs typeface="Arial"/>
                      </a:endParaRPr>
                    </a:p>
                    <a:p>
                      <a:pPr algn="ctr">
                        <a:lnSpc>
                          <a:spcPct val="100000"/>
                        </a:lnSpc>
                      </a:pPr>
                      <a:r>
                        <a:rPr lang="en-US" sz="1000" b="1" spc="-25" dirty="0">
                          <a:solidFill>
                            <a:schemeClr val="tx1"/>
                          </a:solidFill>
                          <a:latin typeface="Arial"/>
                          <a:cs typeface="Arial"/>
                        </a:rPr>
                        <a:t>NOTE: UHC will submit P2 and Data files directly to the CMS portal as required.  </a:t>
                      </a:r>
                    </a:p>
                    <a:p>
                      <a:pPr algn="ctr">
                        <a:lnSpc>
                          <a:spcPct val="100000"/>
                        </a:lnSpc>
                      </a:pPr>
                      <a:r>
                        <a:rPr lang="en-US" sz="1000" b="1" spc="-25" dirty="0">
                          <a:solidFill>
                            <a:schemeClr val="tx1"/>
                          </a:solidFill>
                          <a:latin typeface="Arial"/>
                          <a:cs typeface="Arial"/>
                        </a:rPr>
                        <a:t>UHC is unable to provide i</a:t>
                      </a:r>
                      <a:r>
                        <a:rPr sz="1000" b="1" dirty="0">
                          <a:solidFill>
                            <a:schemeClr val="tx1"/>
                          </a:solidFill>
                          <a:latin typeface="Arial"/>
                          <a:cs typeface="Arial"/>
                        </a:rPr>
                        <a:t>ndividual</a:t>
                      </a:r>
                      <a:r>
                        <a:rPr lang="en-US" sz="1000" b="1" spc="-40" dirty="0">
                          <a:solidFill>
                            <a:schemeClr val="tx1"/>
                          </a:solidFill>
                          <a:latin typeface="Arial"/>
                          <a:cs typeface="Arial"/>
                        </a:rPr>
                        <a:t> </a:t>
                      </a:r>
                      <a:r>
                        <a:rPr sz="1000" b="1" spc="-25" dirty="0">
                          <a:solidFill>
                            <a:schemeClr val="tx1"/>
                          </a:solidFill>
                          <a:latin typeface="Arial"/>
                          <a:cs typeface="Arial"/>
                        </a:rPr>
                        <a:t> </a:t>
                      </a:r>
                      <a:r>
                        <a:rPr sz="1000" b="1" spc="-10" dirty="0">
                          <a:solidFill>
                            <a:schemeClr val="tx1"/>
                          </a:solidFill>
                          <a:latin typeface="Arial"/>
                          <a:cs typeface="Arial"/>
                        </a:rPr>
                        <a:t>customer</a:t>
                      </a:r>
                      <a:r>
                        <a:rPr lang="en-US" sz="1000" b="1" spc="-10" dirty="0">
                          <a:solidFill>
                            <a:schemeClr val="tx1"/>
                          </a:solidFill>
                          <a:latin typeface="Arial"/>
                          <a:cs typeface="Arial"/>
                        </a:rPr>
                        <a:t> specific reporting </a:t>
                      </a:r>
                      <a:endParaRPr lang="en-US" sz="1000" b="1" strike="sngStrike" spc="-10" dirty="0">
                        <a:solidFill>
                          <a:schemeClr val="tx1"/>
                        </a:solidFill>
                        <a:latin typeface="Arial"/>
                        <a:cs typeface="Arial"/>
                      </a:endParaRPr>
                    </a:p>
                  </a:txBody>
                  <a:tcPr marL="0" marR="0" marT="0" marB="0">
                    <a:lnL w="12700">
                      <a:solidFill>
                        <a:srgbClr val="002377"/>
                      </a:solidFill>
                      <a:prstDash val="solid"/>
                    </a:lnL>
                    <a:lnR w="12700">
                      <a:solidFill>
                        <a:srgbClr val="002377"/>
                      </a:solidFill>
                      <a:prstDash val="solid"/>
                    </a:lnR>
                    <a:lnT w="12700">
                      <a:solidFill>
                        <a:srgbClr val="FFFFFF"/>
                      </a:solidFill>
                      <a:prstDash val="solid"/>
                    </a:lnT>
                    <a:lnB w="12700">
                      <a:solidFill>
                        <a:srgbClr val="FFFFFF"/>
                      </a:solidFill>
                      <a:prstDash val="solid"/>
                    </a:lnB>
                    <a:solidFill>
                      <a:srgbClr val="D9D9D9"/>
                    </a:solidFill>
                  </a:tcPr>
                </a:tc>
                <a:tc hMerge="1">
                  <a:txBody>
                    <a:bodyPr/>
                    <a:lstStyle/>
                    <a:p>
                      <a:endParaRPr/>
                    </a:p>
                  </a:txBody>
                  <a:tcPr marL="0" marR="0" marT="0" marB="0"/>
                </a:tc>
                <a:extLst>
                  <a:ext uri="{0D108BD9-81ED-4DB2-BD59-A6C34878D82A}">
                    <a16:rowId xmlns:a16="http://schemas.microsoft.com/office/drawing/2014/main" val="10007"/>
                  </a:ext>
                </a:extLst>
              </a:tr>
              <a:tr h="6400800">
                <a:tc gridSpan="2">
                  <a:txBody>
                    <a:bodyPr/>
                    <a:lstStyle/>
                    <a:p>
                      <a:pPr marL="68580">
                        <a:lnSpc>
                          <a:spcPts val="1175"/>
                        </a:lnSpc>
                      </a:pPr>
                      <a:r>
                        <a:rPr sz="1000" b="1" dirty="0">
                          <a:solidFill>
                            <a:srgbClr val="002577"/>
                          </a:solidFill>
                          <a:latin typeface="Arial"/>
                          <a:cs typeface="Arial"/>
                        </a:rPr>
                        <a:t>Multiple</a:t>
                      </a:r>
                      <a:r>
                        <a:rPr sz="1000" b="1" spc="-65" dirty="0">
                          <a:solidFill>
                            <a:srgbClr val="002577"/>
                          </a:solidFill>
                          <a:latin typeface="Arial"/>
                          <a:cs typeface="Arial"/>
                        </a:rPr>
                        <a:t> </a:t>
                      </a:r>
                      <a:r>
                        <a:rPr sz="1000" b="1" dirty="0">
                          <a:solidFill>
                            <a:srgbClr val="002577"/>
                          </a:solidFill>
                          <a:latin typeface="Arial"/>
                          <a:cs typeface="Arial"/>
                        </a:rPr>
                        <a:t>Reporting</a:t>
                      </a:r>
                      <a:r>
                        <a:rPr sz="1000" b="1" spc="-20" dirty="0">
                          <a:solidFill>
                            <a:srgbClr val="002577"/>
                          </a:solidFill>
                          <a:latin typeface="Arial"/>
                          <a:cs typeface="Arial"/>
                        </a:rPr>
                        <a:t> </a:t>
                      </a:r>
                      <a:r>
                        <a:rPr sz="1000" b="1" spc="-10" dirty="0">
                          <a:solidFill>
                            <a:srgbClr val="002577"/>
                          </a:solidFill>
                          <a:latin typeface="Arial"/>
                          <a:cs typeface="Arial"/>
                        </a:rPr>
                        <a:t>Entities:</a:t>
                      </a:r>
                      <a:endParaRPr sz="1000" dirty="0">
                        <a:latin typeface="Arial"/>
                        <a:cs typeface="Arial"/>
                      </a:endParaRPr>
                    </a:p>
                    <a:p>
                      <a:pPr marL="68580">
                        <a:lnSpc>
                          <a:spcPct val="100000"/>
                        </a:lnSpc>
                      </a:pPr>
                      <a:r>
                        <a:rPr sz="1000" dirty="0">
                          <a:solidFill>
                            <a:srgbClr val="002577"/>
                          </a:solidFill>
                          <a:latin typeface="Arial"/>
                          <a:cs typeface="Arial"/>
                        </a:rPr>
                        <a:t>A</a:t>
                      </a:r>
                      <a:r>
                        <a:rPr sz="1000" spc="-35" dirty="0">
                          <a:solidFill>
                            <a:srgbClr val="002577"/>
                          </a:solidFill>
                          <a:latin typeface="Arial"/>
                          <a:cs typeface="Arial"/>
                        </a:rPr>
                        <a:t> </a:t>
                      </a:r>
                      <a:r>
                        <a:rPr sz="1000" dirty="0">
                          <a:solidFill>
                            <a:srgbClr val="002577"/>
                          </a:solidFill>
                          <a:latin typeface="Arial"/>
                          <a:cs typeface="Arial"/>
                        </a:rPr>
                        <a:t>plan,</a:t>
                      </a:r>
                      <a:r>
                        <a:rPr sz="1000" spc="-30" dirty="0">
                          <a:solidFill>
                            <a:srgbClr val="002577"/>
                          </a:solidFill>
                          <a:latin typeface="Arial"/>
                          <a:cs typeface="Arial"/>
                        </a:rPr>
                        <a:t> </a:t>
                      </a:r>
                      <a:r>
                        <a:rPr sz="1000" dirty="0">
                          <a:solidFill>
                            <a:srgbClr val="002577"/>
                          </a:solidFill>
                          <a:latin typeface="Arial"/>
                          <a:cs typeface="Arial"/>
                        </a:rPr>
                        <a:t>issuer,</a:t>
                      </a:r>
                      <a:r>
                        <a:rPr sz="1000" spc="-35" dirty="0">
                          <a:solidFill>
                            <a:srgbClr val="002577"/>
                          </a:solidFill>
                          <a:latin typeface="Arial"/>
                          <a:cs typeface="Arial"/>
                        </a:rPr>
                        <a:t> </a:t>
                      </a:r>
                      <a:r>
                        <a:rPr sz="1000" dirty="0">
                          <a:solidFill>
                            <a:srgbClr val="002577"/>
                          </a:solidFill>
                          <a:latin typeface="Arial"/>
                          <a:cs typeface="Arial"/>
                        </a:rPr>
                        <a:t>or</a:t>
                      </a:r>
                      <a:r>
                        <a:rPr sz="1000" spc="-30" dirty="0">
                          <a:solidFill>
                            <a:srgbClr val="002577"/>
                          </a:solidFill>
                          <a:latin typeface="Arial"/>
                          <a:cs typeface="Arial"/>
                        </a:rPr>
                        <a:t> </a:t>
                      </a:r>
                      <a:r>
                        <a:rPr sz="1000" dirty="0">
                          <a:solidFill>
                            <a:srgbClr val="002577"/>
                          </a:solidFill>
                          <a:latin typeface="Arial"/>
                          <a:cs typeface="Arial"/>
                        </a:rPr>
                        <a:t>carrier</a:t>
                      </a:r>
                      <a:r>
                        <a:rPr sz="1000" spc="-30" dirty="0">
                          <a:solidFill>
                            <a:srgbClr val="002577"/>
                          </a:solidFill>
                          <a:latin typeface="Arial"/>
                          <a:cs typeface="Arial"/>
                        </a:rPr>
                        <a:t> </a:t>
                      </a:r>
                      <a:r>
                        <a:rPr sz="1000" dirty="0">
                          <a:solidFill>
                            <a:srgbClr val="002577"/>
                          </a:solidFill>
                          <a:latin typeface="Arial"/>
                          <a:cs typeface="Arial"/>
                        </a:rPr>
                        <a:t>can</a:t>
                      </a:r>
                      <a:r>
                        <a:rPr sz="1000" spc="-45" dirty="0">
                          <a:solidFill>
                            <a:srgbClr val="002577"/>
                          </a:solidFill>
                          <a:latin typeface="Arial"/>
                          <a:cs typeface="Arial"/>
                        </a:rPr>
                        <a:t> </a:t>
                      </a:r>
                      <a:r>
                        <a:rPr sz="1000" dirty="0">
                          <a:solidFill>
                            <a:srgbClr val="002577"/>
                          </a:solidFill>
                          <a:latin typeface="Arial"/>
                          <a:cs typeface="Arial"/>
                        </a:rPr>
                        <a:t>allow</a:t>
                      </a:r>
                      <a:r>
                        <a:rPr sz="1000" spc="-15" dirty="0">
                          <a:solidFill>
                            <a:srgbClr val="002577"/>
                          </a:solidFill>
                          <a:latin typeface="Arial"/>
                          <a:cs typeface="Arial"/>
                        </a:rPr>
                        <a:t> </a:t>
                      </a:r>
                      <a:r>
                        <a:rPr sz="1000" dirty="0">
                          <a:solidFill>
                            <a:srgbClr val="002577"/>
                          </a:solidFill>
                          <a:latin typeface="Arial"/>
                          <a:cs typeface="Arial"/>
                        </a:rPr>
                        <a:t>multiple</a:t>
                      </a:r>
                      <a:r>
                        <a:rPr sz="1000" spc="-35" dirty="0">
                          <a:solidFill>
                            <a:srgbClr val="002577"/>
                          </a:solidFill>
                          <a:latin typeface="Arial"/>
                          <a:cs typeface="Arial"/>
                        </a:rPr>
                        <a:t> </a:t>
                      </a:r>
                      <a:r>
                        <a:rPr sz="1000" spc="-10" dirty="0">
                          <a:solidFill>
                            <a:srgbClr val="002577"/>
                          </a:solidFill>
                          <a:latin typeface="Arial"/>
                          <a:cs typeface="Arial"/>
                        </a:rPr>
                        <a:t>reporting</a:t>
                      </a:r>
                      <a:r>
                        <a:rPr sz="1000" spc="-35" dirty="0">
                          <a:solidFill>
                            <a:srgbClr val="002577"/>
                          </a:solidFill>
                          <a:latin typeface="Arial"/>
                          <a:cs typeface="Arial"/>
                        </a:rPr>
                        <a:t> </a:t>
                      </a:r>
                      <a:r>
                        <a:rPr sz="1000" dirty="0">
                          <a:solidFill>
                            <a:srgbClr val="002577"/>
                          </a:solidFill>
                          <a:latin typeface="Arial"/>
                          <a:cs typeface="Arial"/>
                        </a:rPr>
                        <a:t>entities</a:t>
                      </a:r>
                      <a:r>
                        <a:rPr sz="1000" spc="-20" dirty="0">
                          <a:solidFill>
                            <a:srgbClr val="002577"/>
                          </a:solidFill>
                          <a:latin typeface="Arial"/>
                          <a:cs typeface="Arial"/>
                        </a:rPr>
                        <a:t> </a:t>
                      </a:r>
                      <a:r>
                        <a:rPr sz="1000" dirty="0">
                          <a:solidFill>
                            <a:srgbClr val="002577"/>
                          </a:solidFill>
                          <a:latin typeface="Arial"/>
                          <a:cs typeface="Arial"/>
                        </a:rPr>
                        <a:t>to</a:t>
                      </a:r>
                      <a:r>
                        <a:rPr sz="1000" spc="-45" dirty="0">
                          <a:solidFill>
                            <a:srgbClr val="002577"/>
                          </a:solidFill>
                          <a:latin typeface="Arial"/>
                          <a:cs typeface="Arial"/>
                        </a:rPr>
                        <a:t> </a:t>
                      </a:r>
                      <a:r>
                        <a:rPr sz="1000" dirty="0">
                          <a:solidFill>
                            <a:srgbClr val="002577"/>
                          </a:solidFill>
                          <a:latin typeface="Arial"/>
                          <a:cs typeface="Arial"/>
                        </a:rPr>
                        <a:t>submit</a:t>
                      </a:r>
                      <a:r>
                        <a:rPr sz="1000" spc="-40" dirty="0">
                          <a:solidFill>
                            <a:srgbClr val="002577"/>
                          </a:solidFill>
                          <a:latin typeface="Arial"/>
                          <a:cs typeface="Arial"/>
                        </a:rPr>
                        <a:t> </a:t>
                      </a:r>
                      <a:r>
                        <a:rPr sz="1000" dirty="0">
                          <a:solidFill>
                            <a:srgbClr val="002577"/>
                          </a:solidFill>
                          <a:latin typeface="Arial"/>
                          <a:cs typeface="Arial"/>
                        </a:rPr>
                        <a:t>on</a:t>
                      </a:r>
                      <a:r>
                        <a:rPr sz="1000" spc="-40" dirty="0">
                          <a:solidFill>
                            <a:srgbClr val="002577"/>
                          </a:solidFill>
                          <a:latin typeface="Arial"/>
                          <a:cs typeface="Arial"/>
                        </a:rPr>
                        <a:t> </a:t>
                      </a:r>
                      <a:r>
                        <a:rPr sz="1000" dirty="0">
                          <a:solidFill>
                            <a:srgbClr val="002577"/>
                          </a:solidFill>
                          <a:latin typeface="Arial"/>
                          <a:cs typeface="Arial"/>
                        </a:rPr>
                        <a:t>its</a:t>
                      </a:r>
                      <a:r>
                        <a:rPr sz="1000" spc="-25" dirty="0">
                          <a:solidFill>
                            <a:srgbClr val="002577"/>
                          </a:solidFill>
                          <a:latin typeface="Arial"/>
                          <a:cs typeface="Arial"/>
                        </a:rPr>
                        <a:t> </a:t>
                      </a:r>
                      <a:r>
                        <a:rPr sz="1000" spc="-10" dirty="0">
                          <a:solidFill>
                            <a:srgbClr val="002577"/>
                          </a:solidFill>
                          <a:latin typeface="Arial"/>
                          <a:cs typeface="Arial"/>
                        </a:rPr>
                        <a:t>behalf.</a:t>
                      </a:r>
                      <a:endParaRPr sz="1000" dirty="0">
                        <a:latin typeface="Arial"/>
                        <a:cs typeface="Arial"/>
                      </a:endParaRPr>
                    </a:p>
                    <a:p>
                      <a:pPr marL="68580" marR="327660">
                        <a:lnSpc>
                          <a:spcPct val="100000"/>
                        </a:lnSpc>
                      </a:pPr>
                      <a:r>
                        <a:rPr sz="1000" dirty="0">
                          <a:solidFill>
                            <a:srgbClr val="002577"/>
                          </a:solidFill>
                          <a:latin typeface="Arial"/>
                          <a:cs typeface="Arial"/>
                        </a:rPr>
                        <a:t>The</a:t>
                      </a:r>
                      <a:r>
                        <a:rPr sz="1000" spc="-35" dirty="0">
                          <a:solidFill>
                            <a:srgbClr val="002577"/>
                          </a:solidFill>
                          <a:latin typeface="Arial"/>
                          <a:cs typeface="Arial"/>
                        </a:rPr>
                        <a:t> </a:t>
                      </a:r>
                      <a:r>
                        <a:rPr sz="1000" spc="-10" dirty="0">
                          <a:solidFill>
                            <a:srgbClr val="002577"/>
                          </a:solidFill>
                          <a:latin typeface="Arial"/>
                          <a:cs typeface="Arial"/>
                        </a:rPr>
                        <a:t>submission</a:t>
                      </a:r>
                      <a:r>
                        <a:rPr sz="1000" spc="-40" dirty="0">
                          <a:solidFill>
                            <a:srgbClr val="002577"/>
                          </a:solidFill>
                          <a:latin typeface="Arial"/>
                          <a:cs typeface="Arial"/>
                        </a:rPr>
                        <a:t> </a:t>
                      </a:r>
                      <a:r>
                        <a:rPr sz="1000" dirty="0">
                          <a:solidFill>
                            <a:srgbClr val="002577"/>
                          </a:solidFill>
                          <a:latin typeface="Arial"/>
                          <a:cs typeface="Arial"/>
                        </a:rPr>
                        <a:t>for</a:t>
                      </a:r>
                      <a:r>
                        <a:rPr sz="1000" spc="-30" dirty="0">
                          <a:solidFill>
                            <a:srgbClr val="002577"/>
                          </a:solidFill>
                          <a:latin typeface="Arial"/>
                          <a:cs typeface="Arial"/>
                        </a:rPr>
                        <a:t> </a:t>
                      </a:r>
                      <a:r>
                        <a:rPr sz="1000" dirty="0">
                          <a:solidFill>
                            <a:srgbClr val="002577"/>
                          </a:solidFill>
                          <a:latin typeface="Arial"/>
                          <a:cs typeface="Arial"/>
                        </a:rPr>
                        <a:t>a</a:t>
                      </a:r>
                      <a:r>
                        <a:rPr sz="1000" spc="-15" dirty="0">
                          <a:solidFill>
                            <a:srgbClr val="002577"/>
                          </a:solidFill>
                          <a:latin typeface="Arial"/>
                          <a:cs typeface="Arial"/>
                        </a:rPr>
                        <a:t> </a:t>
                      </a:r>
                      <a:r>
                        <a:rPr sz="1000" dirty="0">
                          <a:solidFill>
                            <a:srgbClr val="002577"/>
                          </a:solidFill>
                          <a:latin typeface="Arial"/>
                          <a:cs typeface="Arial"/>
                        </a:rPr>
                        <a:t>plan,</a:t>
                      </a:r>
                      <a:r>
                        <a:rPr sz="1000" spc="-20" dirty="0">
                          <a:solidFill>
                            <a:srgbClr val="002577"/>
                          </a:solidFill>
                          <a:latin typeface="Arial"/>
                          <a:cs typeface="Arial"/>
                        </a:rPr>
                        <a:t> </a:t>
                      </a:r>
                      <a:r>
                        <a:rPr sz="1000" dirty="0">
                          <a:solidFill>
                            <a:srgbClr val="002577"/>
                          </a:solidFill>
                          <a:latin typeface="Arial"/>
                          <a:cs typeface="Arial"/>
                        </a:rPr>
                        <a:t>issuer,</a:t>
                      </a:r>
                      <a:r>
                        <a:rPr sz="1000" spc="-15" dirty="0">
                          <a:solidFill>
                            <a:srgbClr val="002577"/>
                          </a:solidFill>
                          <a:latin typeface="Arial"/>
                          <a:cs typeface="Arial"/>
                        </a:rPr>
                        <a:t> </a:t>
                      </a:r>
                      <a:r>
                        <a:rPr sz="1000" dirty="0">
                          <a:solidFill>
                            <a:srgbClr val="002577"/>
                          </a:solidFill>
                          <a:latin typeface="Arial"/>
                          <a:cs typeface="Arial"/>
                        </a:rPr>
                        <a:t>or</a:t>
                      </a:r>
                      <a:r>
                        <a:rPr sz="1000" spc="-30" dirty="0">
                          <a:solidFill>
                            <a:srgbClr val="002577"/>
                          </a:solidFill>
                          <a:latin typeface="Arial"/>
                          <a:cs typeface="Arial"/>
                        </a:rPr>
                        <a:t> </a:t>
                      </a:r>
                      <a:r>
                        <a:rPr sz="1000" dirty="0">
                          <a:solidFill>
                            <a:srgbClr val="002577"/>
                          </a:solidFill>
                          <a:latin typeface="Arial"/>
                          <a:cs typeface="Arial"/>
                        </a:rPr>
                        <a:t>carrier is</a:t>
                      </a:r>
                      <a:r>
                        <a:rPr sz="1000" spc="-15" dirty="0">
                          <a:solidFill>
                            <a:srgbClr val="002577"/>
                          </a:solidFill>
                          <a:latin typeface="Arial"/>
                          <a:cs typeface="Arial"/>
                        </a:rPr>
                        <a:t> </a:t>
                      </a:r>
                      <a:r>
                        <a:rPr sz="1000" spc="-10" dirty="0">
                          <a:solidFill>
                            <a:srgbClr val="002577"/>
                          </a:solidFill>
                          <a:latin typeface="Arial"/>
                          <a:cs typeface="Arial"/>
                        </a:rPr>
                        <a:t>considered</a:t>
                      </a:r>
                      <a:r>
                        <a:rPr sz="1000" spc="-30" dirty="0">
                          <a:solidFill>
                            <a:srgbClr val="002577"/>
                          </a:solidFill>
                          <a:latin typeface="Arial"/>
                          <a:cs typeface="Arial"/>
                        </a:rPr>
                        <a:t> </a:t>
                      </a:r>
                      <a:r>
                        <a:rPr sz="1000" spc="-10" dirty="0">
                          <a:solidFill>
                            <a:srgbClr val="002577"/>
                          </a:solidFill>
                          <a:latin typeface="Arial"/>
                          <a:cs typeface="Arial"/>
                        </a:rPr>
                        <a:t>complete</a:t>
                      </a:r>
                      <a:r>
                        <a:rPr sz="1000" spc="-35" dirty="0">
                          <a:solidFill>
                            <a:srgbClr val="002577"/>
                          </a:solidFill>
                          <a:latin typeface="Arial"/>
                          <a:cs typeface="Arial"/>
                        </a:rPr>
                        <a:t> </a:t>
                      </a:r>
                      <a:r>
                        <a:rPr sz="1000" dirty="0">
                          <a:solidFill>
                            <a:srgbClr val="002577"/>
                          </a:solidFill>
                          <a:latin typeface="Arial"/>
                          <a:cs typeface="Arial"/>
                        </a:rPr>
                        <a:t>if</a:t>
                      </a:r>
                      <a:r>
                        <a:rPr sz="1000" spc="-15" dirty="0">
                          <a:solidFill>
                            <a:srgbClr val="002577"/>
                          </a:solidFill>
                          <a:latin typeface="Arial"/>
                          <a:cs typeface="Arial"/>
                        </a:rPr>
                        <a:t> </a:t>
                      </a:r>
                      <a:r>
                        <a:rPr sz="1000" dirty="0">
                          <a:solidFill>
                            <a:srgbClr val="002577"/>
                          </a:solidFill>
                          <a:latin typeface="Arial"/>
                          <a:cs typeface="Arial"/>
                        </a:rPr>
                        <a:t>CMS </a:t>
                      </a:r>
                      <a:r>
                        <a:rPr sz="1000" spc="-10" dirty="0">
                          <a:solidFill>
                            <a:srgbClr val="002577"/>
                          </a:solidFill>
                          <a:latin typeface="Arial"/>
                          <a:cs typeface="Arial"/>
                        </a:rPr>
                        <a:t>receives </a:t>
                      </a:r>
                      <a:r>
                        <a:rPr sz="1000" dirty="0">
                          <a:solidFill>
                            <a:srgbClr val="002577"/>
                          </a:solidFill>
                          <a:latin typeface="Arial"/>
                          <a:cs typeface="Arial"/>
                        </a:rPr>
                        <a:t>all</a:t>
                      </a:r>
                      <a:r>
                        <a:rPr sz="1000" spc="-15" dirty="0">
                          <a:solidFill>
                            <a:srgbClr val="002577"/>
                          </a:solidFill>
                          <a:latin typeface="Arial"/>
                          <a:cs typeface="Arial"/>
                        </a:rPr>
                        <a:t> </a:t>
                      </a:r>
                      <a:r>
                        <a:rPr sz="1000" spc="-10" dirty="0">
                          <a:solidFill>
                            <a:srgbClr val="002577"/>
                          </a:solidFill>
                          <a:latin typeface="Arial"/>
                          <a:cs typeface="Arial"/>
                        </a:rPr>
                        <a:t>required</a:t>
                      </a:r>
                      <a:r>
                        <a:rPr sz="1000" spc="-20" dirty="0">
                          <a:solidFill>
                            <a:srgbClr val="002577"/>
                          </a:solidFill>
                          <a:latin typeface="Arial"/>
                          <a:cs typeface="Arial"/>
                        </a:rPr>
                        <a:t> </a:t>
                      </a:r>
                      <a:r>
                        <a:rPr sz="1000" dirty="0">
                          <a:solidFill>
                            <a:srgbClr val="002577"/>
                          </a:solidFill>
                          <a:latin typeface="Arial"/>
                          <a:cs typeface="Arial"/>
                        </a:rPr>
                        <a:t>files,</a:t>
                      </a:r>
                      <a:r>
                        <a:rPr sz="1000" spc="-20" dirty="0">
                          <a:solidFill>
                            <a:srgbClr val="002577"/>
                          </a:solidFill>
                          <a:latin typeface="Arial"/>
                          <a:cs typeface="Arial"/>
                        </a:rPr>
                        <a:t> </a:t>
                      </a:r>
                      <a:r>
                        <a:rPr sz="1000" dirty="0">
                          <a:solidFill>
                            <a:srgbClr val="002577"/>
                          </a:solidFill>
                          <a:latin typeface="Arial"/>
                          <a:cs typeface="Arial"/>
                        </a:rPr>
                        <a:t>regardless</a:t>
                      </a:r>
                      <a:r>
                        <a:rPr sz="1000" spc="-20" dirty="0">
                          <a:solidFill>
                            <a:srgbClr val="002577"/>
                          </a:solidFill>
                          <a:latin typeface="Arial"/>
                          <a:cs typeface="Arial"/>
                        </a:rPr>
                        <a:t> </a:t>
                      </a:r>
                      <a:r>
                        <a:rPr sz="1000" dirty="0">
                          <a:solidFill>
                            <a:srgbClr val="002577"/>
                          </a:solidFill>
                          <a:latin typeface="Arial"/>
                          <a:cs typeface="Arial"/>
                        </a:rPr>
                        <a:t>of</a:t>
                      </a:r>
                      <a:r>
                        <a:rPr sz="1000" spc="-25" dirty="0">
                          <a:solidFill>
                            <a:srgbClr val="002577"/>
                          </a:solidFill>
                          <a:latin typeface="Arial"/>
                          <a:cs typeface="Arial"/>
                        </a:rPr>
                        <a:t> who </a:t>
                      </a:r>
                      <a:r>
                        <a:rPr sz="1000" dirty="0">
                          <a:solidFill>
                            <a:srgbClr val="002577"/>
                          </a:solidFill>
                          <a:latin typeface="Arial"/>
                          <a:cs typeface="Arial"/>
                        </a:rPr>
                        <a:t>submits</a:t>
                      </a:r>
                      <a:r>
                        <a:rPr sz="1000" spc="-55" dirty="0">
                          <a:solidFill>
                            <a:srgbClr val="002577"/>
                          </a:solidFill>
                          <a:latin typeface="Arial"/>
                          <a:cs typeface="Arial"/>
                        </a:rPr>
                        <a:t> </a:t>
                      </a:r>
                      <a:r>
                        <a:rPr sz="1000" dirty="0">
                          <a:solidFill>
                            <a:srgbClr val="002577"/>
                          </a:solidFill>
                          <a:latin typeface="Arial"/>
                          <a:cs typeface="Arial"/>
                        </a:rPr>
                        <a:t>the</a:t>
                      </a:r>
                      <a:r>
                        <a:rPr sz="1000" spc="-40" dirty="0">
                          <a:solidFill>
                            <a:srgbClr val="002577"/>
                          </a:solidFill>
                          <a:latin typeface="Arial"/>
                          <a:cs typeface="Arial"/>
                        </a:rPr>
                        <a:t> </a:t>
                      </a:r>
                      <a:r>
                        <a:rPr sz="1000" dirty="0">
                          <a:solidFill>
                            <a:srgbClr val="002577"/>
                          </a:solidFill>
                          <a:latin typeface="Arial"/>
                          <a:cs typeface="Arial"/>
                        </a:rPr>
                        <a:t>files.</a:t>
                      </a:r>
                      <a:r>
                        <a:rPr sz="1000" spc="-35" dirty="0">
                          <a:solidFill>
                            <a:srgbClr val="002577"/>
                          </a:solidFill>
                          <a:latin typeface="Arial"/>
                          <a:cs typeface="Arial"/>
                        </a:rPr>
                        <a:t> </a:t>
                      </a:r>
                      <a:r>
                        <a:rPr sz="1000" dirty="0">
                          <a:solidFill>
                            <a:srgbClr val="002577"/>
                          </a:solidFill>
                          <a:latin typeface="Arial"/>
                          <a:cs typeface="Arial"/>
                        </a:rPr>
                        <a:t>Multiple</a:t>
                      </a:r>
                      <a:r>
                        <a:rPr sz="1000" spc="-20" dirty="0">
                          <a:solidFill>
                            <a:srgbClr val="002577"/>
                          </a:solidFill>
                          <a:latin typeface="Arial"/>
                          <a:cs typeface="Arial"/>
                        </a:rPr>
                        <a:t> </a:t>
                      </a:r>
                      <a:r>
                        <a:rPr sz="1000" spc="-10" dirty="0">
                          <a:solidFill>
                            <a:srgbClr val="002577"/>
                          </a:solidFill>
                          <a:latin typeface="Arial"/>
                          <a:cs typeface="Arial"/>
                        </a:rPr>
                        <a:t>reporting</a:t>
                      </a:r>
                      <a:r>
                        <a:rPr sz="1000" spc="-40" dirty="0">
                          <a:solidFill>
                            <a:srgbClr val="002577"/>
                          </a:solidFill>
                          <a:latin typeface="Arial"/>
                          <a:cs typeface="Arial"/>
                        </a:rPr>
                        <a:t> </a:t>
                      </a:r>
                      <a:r>
                        <a:rPr sz="1000" dirty="0">
                          <a:solidFill>
                            <a:srgbClr val="002577"/>
                          </a:solidFill>
                          <a:latin typeface="Arial"/>
                          <a:cs typeface="Arial"/>
                        </a:rPr>
                        <a:t>entities</a:t>
                      </a:r>
                      <a:r>
                        <a:rPr sz="1000" spc="-20" dirty="0">
                          <a:solidFill>
                            <a:srgbClr val="002577"/>
                          </a:solidFill>
                          <a:latin typeface="Arial"/>
                          <a:cs typeface="Arial"/>
                        </a:rPr>
                        <a:t> </a:t>
                      </a:r>
                      <a:r>
                        <a:rPr sz="1000" i="1" dirty="0">
                          <a:solidFill>
                            <a:srgbClr val="002577"/>
                          </a:solidFill>
                          <a:latin typeface="Arial"/>
                          <a:cs typeface="Arial"/>
                        </a:rPr>
                        <a:t>should</a:t>
                      </a:r>
                      <a:r>
                        <a:rPr sz="1000" i="1" spc="-40" dirty="0">
                          <a:solidFill>
                            <a:srgbClr val="002577"/>
                          </a:solidFill>
                          <a:latin typeface="Arial"/>
                          <a:cs typeface="Arial"/>
                        </a:rPr>
                        <a:t> </a:t>
                      </a:r>
                      <a:r>
                        <a:rPr sz="1000" i="1" dirty="0">
                          <a:solidFill>
                            <a:srgbClr val="002577"/>
                          </a:solidFill>
                          <a:latin typeface="Arial"/>
                          <a:cs typeface="Arial"/>
                        </a:rPr>
                        <a:t>not</a:t>
                      </a:r>
                      <a:r>
                        <a:rPr sz="1000" i="1" spc="-40" dirty="0">
                          <a:solidFill>
                            <a:srgbClr val="002577"/>
                          </a:solidFill>
                          <a:latin typeface="Arial"/>
                          <a:cs typeface="Arial"/>
                        </a:rPr>
                        <a:t> </a:t>
                      </a:r>
                      <a:r>
                        <a:rPr sz="1000" i="1" dirty="0">
                          <a:solidFill>
                            <a:srgbClr val="002577"/>
                          </a:solidFill>
                          <a:latin typeface="Arial"/>
                          <a:cs typeface="Arial"/>
                        </a:rPr>
                        <a:t>submit</a:t>
                      </a:r>
                      <a:r>
                        <a:rPr sz="1000" i="1" spc="-35" dirty="0">
                          <a:solidFill>
                            <a:srgbClr val="002577"/>
                          </a:solidFill>
                          <a:latin typeface="Arial"/>
                          <a:cs typeface="Arial"/>
                        </a:rPr>
                        <a:t> </a:t>
                      </a:r>
                      <a:r>
                        <a:rPr sz="1000" i="1" dirty="0">
                          <a:solidFill>
                            <a:srgbClr val="002577"/>
                          </a:solidFill>
                          <a:latin typeface="Arial"/>
                          <a:cs typeface="Arial"/>
                        </a:rPr>
                        <a:t>the</a:t>
                      </a:r>
                      <a:r>
                        <a:rPr sz="1000" i="1" spc="-35" dirty="0">
                          <a:solidFill>
                            <a:srgbClr val="002577"/>
                          </a:solidFill>
                          <a:latin typeface="Arial"/>
                          <a:cs typeface="Arial"/>
                        </a:rPr>
                        <a:t> </a:t>
                      </a:r>
                      <a:r>
                        <a:rPr sz="1000" i="1" dirty="0">
                          <a:solidFill>
                            <a:srgbClr val="002577"/>
                          </a:solidFill>
                          <a:latin typeface="Arial"/>
                          <a:cs typeface="Arial"/>
                        </a:rPr>
                        <a:t>same</a:t>
                      </a:r>
                      <a:r>
                        <a:rPr sz="1000" i="1" spc="-40" dirty="0">
                          <a:solidFill>
                            <a:srgbClr val="002577"/>
                          </a:solidFill>
                          <a:latin typeface="Arial"/>
                          <a:cs typeface="Arial"/>
                        </a:rPr>
                        <a:t> </a:t>
                      </a:r>
                      <a:r>
                        <a:rPr sz="1000" i="1" dirty="0">
                          <a:solidFill>
                            <a:srgbClr val="002577"/>
                          </a:solidFill>
                          <a:latin typeface="Arial"/>
                          <a:cs typeface="Arial"/>
                        </a:rPr>
                        <a:t>data</a:t>
                      </a:r>
                      <a:r>
                        <a:rPr sz="1000" i="1" spc="-50" dirty="0">
                          <a:solidFill>
                            <a:srgbClr val="002577"/>
                          </a:solidFill>
                          <a:latin typeface="Arial"/>
                          <a:cs typeface="Arial"/>
                        </a:rPr>
                        <a:t> </a:t>
                      </a:r>
                      <a:r>
                        <a:rPr sz="1000" i="1" dirty="0">
                          <a:solidFill>
                            <a:srgbClr val="002577"/>
                          </a:solidFill>
                          <a:latin typeface="Arial"/>
                          <a:cs typeface="Arial"/>
                        </a:rPr>
                        <a:t>file</a:t>
                      </a:r>
                      <a:r>
                        <a:rPr sz="1000" i="1" spc="-15" dirty="0">
                          <a:solidFill>
                            <a:srgbClr val="002577"/>
                          </a:solidFill>
                          <a:latin typeface="Arial"/>
                          <a:cs typeface="Arial"/>
                        </a:rPr>
                        <a:t> </a:t>
                      </a:r>
                      <a:r>
                        <a:rPr sz="1000" dirty="0">
                          <a:solidFill>
                            <a:srgbClr val="002577"/>
                          </a:solidFill>
                          <a:latin typeface="Arial"/>
                          <a:cs typeface="Arial"/>
                        </a:rPr>
                        <a:t>for</a:t>
                      </a:r>
                      <a:r>
                        <a:rPr sz="1000" spc="-45" dirty="0">
                          <a:solidFill>
                            <a:srgbClr val="002577"/>
                          </a:solidFill>
                          <a:latin typeface="Arial"/>
                          <a:cs typeface="Arial"/>
                        </a:rPr>
                        <a:t> </a:t>
                      </a:r>
                      <a:r>
                        <a:rPr sz="1000" dirty="0">
                          <a:solidFill>
                            <a:srgbClr val="002577"/>
                          </a:solidFill>
                          <a:latin typeface="Arial"/>
                          <a:cs typeface="Arial"/>
                        </a:rPr>
                        <a:t>a</a:t>
                      </a:r>
                      <a:r>
                        <a:rPr sz="1000" spc="-40" dirty="0">
                          <a:solidFill>
                            <a:srgbClr val="002577"/>
                          </a:solidFill>
                          <a:latin typeface="Arial"/>
                          <a:cs typeface="Arial"/>
                        </a:rPr>
                        <a:t> </a:t>
                      </a:r>
                      <a:r>
                        <a:rPr sz="1000" dirty="0">
                          <a:solidFill>
                            <a:srgbClr val="002577"/>
                          </a:solidFill>
                          <a:latin typeface="Arial"/>
                          <a:cs typeface="Arial"/>
                        </a:rPr>
                        <a:t>plan,</a:t>
                      </a:r>
                      <a:r>
                        <a:rPr sz="1000" spc="-35" dirty="0">
                          <a:solidFill>
                            <a:srgbClr val="002577"/>
                          </a:solidFill>
                          <a:latin typeface="Arial"/>
                          <a:cs typeface="Arial"/>
                        </a:rPr>
                        <a:t> </a:t>
                      </a:r>
                      <a:r>
                        <a:rPr sz="1000" dirty="0">
                          <a:solidFill>
                            <a:srgbClr val="002577"/>
                          </a:solidFill>
                          <a:latin typeface="Arial"/>
                          <a:cs typeface="Arial"/>
                        </a:rPr>
                        <a:t>issuer,</a:t>
                      </a:r>
                      <a:r>
                        <a:rPr sz="1000" spc="-35" dirty="0">
                          <a:solidFill>
                            <a:srgbClr val="002577"/>
                          </a:solidFill>
                          <a:latin typeface="Arial"/>
                          <a:cs typeface="Arial"/>
                        </a:rPr>
                        <a:t> </a:t>
                      </a:r>
                      <a:r>
                        <a:rPr sz="1000" dirty="0">
                          <a:solidFill>
                            <a:srgbClr val="002577"/>
                          </a:solidFill>
                          <a:latin typeface="Arial"/>
                          <a:cs typeface="Arial"/>
                        </a:rPr>
                        <a:t>or</a:t>
                      </a:r>
                      <a:r>
                        <a:rPr sz="1000" spc="-35" dirty="0">
                          <a:solidFill>
                            <a:srgbClr val="002577"/>
                          </a:solidFill>
                          <a:latin typeface="Arial"/>
                          <a:cs typeface="Arial"/>
                        </a:rPr>
                        <a:t> </a:t>
                      </a:r>
                      <a:r>
                        <a:rPr sz="1000" spc="-10" dirty="0">
                          <a:solidFill>
                            <a:srgbClr val="002577"/>
                          </a:solidFill>
                          <a:latin typeface="Arial"/>
                          <a:cs typeface="Arial"/>
                        </a:rPr>
                        <a:t>carrier.</a:t>
                      </a:r>
                      <a:endParaRPr sz="1000" dirty="0">
                        <a:latin typeface="Arial"/>
                        <a:cs typeface="Arial"/>
                      </a:endParaRPr>
                    </a:p>
                    <a:p>
                      <a:pPr marL="68580" marR="81915">
                        <a:lnSpc>
                          <a:spcPct val="100000"/>
                        </a:lnSpc>
                      </a:pPr>
                      <a:r>
                        <a:rPr sz="1000" dirty="0">
                          <a:solidFill>
                            <a:srgbClr val="002577"/>
                          </a:solidFill>
                          <a:latin typeface="Arial"/>
                          <a:cs typeface="Arial"/>
                        </a:rPr>
                        <a:t>Each</a:t>
                      </a:r>
                      <a:r>
                        <a:rPr sz="1000" spc="-45" dirty="0">
                          <a:solidFill>
                            <a:srgbClr val="002577"/>
                          </a:solidFill>
                          <a:latin typeface="Arial"/>
                          <a:cs typeface="Arial"/>
                        </a:rPr>
                        <a:t> </a:t>
                      </a:r>
                      <a:r>
                        <a:rPr sz="1000" spc="-10" dirty="0">
                          <a:solidFill>
                            <a:srgbClr val="002577"/>
                          </a:solidFill>
                          <a:latin typeface="Arial"/>
                          <a:cs typeface="Arial"/>
                        </a:rPr>
                        <a:t>reporting</a:t>
                      </a:r>
                      <a:r>
                        <a:rPr sz="1000" spc="-40" dirty="0">
                          <a:solidFill>
                            <a:srgbClr val="002577"/>
                          </a:solidFill>
                          <a:latin typeface="Arial"/>
                          <a:cs typeface="Arial"/>
                        </a:rPr>
                        <a:t> </a:t>
                      </a:r>
                      <a:r>
                        <a:rPr sz="1000" dirty="0">
                          <a:solidFill>
                            <a:srgbClr val="002577"/>
                          </a:solidFill>
                          <a:latin typeface="Arial"/>
                          <a:cs typeface="Arial"/>
                        </a:rPr>
                        <a:t>entity</a:t>
                      </a:r>
                      <a:r>
                        <a:rPr sz="1000" spc="-25" dirty="0">
                          <a:solidFill>
                            <a:srgbClr val="002577"/>
                          </a:solidFill>
                          <a:latin typeface="Arial"/>
                          <a:cs typeface="Arial"/>
                        </a:rPr>
                        <a:t> </a:t>
                      </a:r>
                      <a:r>
                        <a:rPr sz="1000" dirty="0">
                          <a:solidFill>
                            <a:srgbClr val="002577"/>
                          </a:solidFill>
                          <a:latin typeface="Arial"/>
                          <a:cs typeface="Arial"/>
                        </a:rPr>
                        <a:t>must</a:t>
                      </a:r>
                      <a:r>
                        <a:rPr sz="1000" spc="-55" dirty="0">
                          <a:solidFill>
                            <a:srgbClr val="002577"/>
                          </a:solidFill>
                          <a:latin typeface="Arial"/>
                          <a:cs typeface="Arial"/>
                        </a:rPr>
                        <a:t> </a:t>
                      </a:r>
                      <a:r>
                        <a:rPr sz="1000" dirty="0">
                          <a:solidFill>
                            <a:srgbClr val="002577"/>
                          </a:solidFill>
                          <a:latin typeface="Arial"/>
                          <a:cs typeface="Arial"/>
                        </a:rPr>
                        <a:t>submit</a:t>
                      </a:r>
                      <a:r>
                        <a:rPr sz="1000" spc="-40" dirty="0">
                          <a:solidFill>
                            <a:srgbClr val="002577"/>
                          </a:solidFill>
                          <a:latin typeface="Arial"/>
                          <a:cs typeface="Arial"/>
                        </a:rPr>
                        <a:t> </a:t>
                      </a:r>
                      <a:r>
                        <a:rPr sz="1000" dirty="0">
                          <a:solidFill>
                            <a:srgbClr val="002577"/>
                          </a:solidFill>
                          <a:latin typeface="Arial"/>
                          <a:cs typeface="Arial"/>
                        </a:rPr>
                        <a:t>one</a:t>
                      </a:r>
                      <a:r>
                        <a:rPr sz="1000" spc="-30" dirty="0">
                          <a:solidFill>
                            <a:srgbClr val="002577"/>
                          </a:solidFill>
                          <a:latin typeface="Arial"/>
                          <a:cs typeface="Arial"/>
                        </a:rPr>
                        <a:t> </a:t>
                      </a:r>
                      <a:r>
                        <a:rPr sz="1000" dirty="0">
                          <a:solidFill>
                            <a:srgbClr val="002577"/>
                          </a:solidFill>
                          <a:latin typeface="Arial"/>
                          <a:cs typeface="Arial"/>
                        </a:rPr>
                        <a:t>or</a:t>
                      </a:r>
                      <a:r>
                        <a:rPr sz="1000" spc="-40" dirty="0">
                          <a:solidFill>
                            <a:srgbClr val="002577"/>
                          </a:solidFill>
                          <a:latin typeface="Arial"/>
                          <a:cs typeface="Arial"/>
                        </a:rPr>
                        <a:t> </a:t>
                      </a:r>
                      <a:r>
                        <a:rPr sz="1000" dirty="0">
                          <a:solidFill>
                            <a:srgbClr val="002577"/>
                          </a:solidFill>
                          <a:latin typeface="Arial"/>
                          <a:cs typeface="Arial"/>
                        </a:rPr>
                        <a:t>more</a:t>
                      </a:r>
                      <a:r>
                        <a:rPr sz="1000" spc="-40" dirty="0">
                          <a:solidFill>
                            <a:srgbClr val="002577"/>
                          </a:solidFill>
                          <a:latin typeface="Arial"/>
                          <a:cs typeface="Arial"/>
                        </a:rPr>
                        <a:t> </a:t>
                      </a:r>
                      <a:r>
                        <a:rPr sz="1000" dirty="0">
                          <a:solidFill>
                            <a:srgbClr val="002577"/>
                          </a:solidFill>
                          <a:latin typeface="Arial"/>
                          <a:cs typeface="Arial"/>
                        </a:rPr>
                        <a:t>plan</a:t>
                      </a:r>
                      <a:r>
                        <a:rPr sz="1000" spc="-35" dirty="0">
                          <a:solidFill>
                            <a:srgbClr val="002577"/>
                          </a:solidFill>
                          <a:latin typeface="Arial"/>
                          <a:cs typeface="Arial"/>
                        </a:rPr>
                        <a:t> </a:t>
                      </a:r>
                      <a:r>
                        <a:rPr sz="1000" dirty="0">
                          <a:solidFill>
                            <a:srgbClr val="002577"/>
                          </a:solidFill>
                          <a:latin typeface="Arial"/>
                          <a:cs typeface="Arial"/>
                        </a:rPr>
                        <a:t>list</a:t>
                      </a:r>
                      <a:r>
                        <a:rPr sz="1000" spc="-20" dirty="0">
                          <a:solidFill>
                            <a:srgbClr val="002577"/>
                          </a:solidFill>
                          <a:latin typeface="Arial"/>
                          <a:cs typeface="Arial"/>
                        </a:rPr>
                        <a:t> </a:t>
                      </a:r>
                      <a:r>
                        <a:rPr sz="1000" dirty="0">
                          <a:solidFill>
                            <a:srgbClr val="002577"/>
                          </a:solidFill>
                          <a:latin typeface="Arial"/>
                          <a:cs typeface="Arial"/>
                        </a:rPr>
                        <a:t>files</a:t>
                      </a:r>
                      <a:r>
                        <a:rPr sz="1000" spc="-30" dirty="0">
                          <a:solidFill>
                            <a:srgbClr val="002577"/>
                          </a:solidFill>
                          <a:latin typeface="Arial"/>
                          <a:cs typeface="Arial"/>
                        </a:rPr>
                        <a:t> </a:t>
                      </a:r>
                      <a:r>
                        <a:rPr sz="1000" dirty="0">
                          <a:solidFill>
                            <a:srgbClr val="002577"/>
                          </a:solidFill>
                          <a:latin typeface="Arial"/>
                          <a:cs typeface="Arial"/>
                        </a:rPr>
                        <a:t>(P2),</a:t>
                      </a:r>
                      <a:r>
                        <a:rPr sz="1000" spc="-30" dirty="0">
                          <a:solidFill>
                            <a:srgbClr val="002577"/>
                          </a:solidFill>
                          <a:latin typeface="Arial"/>
                          <a:cs typeface="Arial"/>
                        </a:rPr>
                        <a:t> </a:t>
                      </a:r>
                      <a:r>
                        <a:rPr sz="1000" dirty="0">
                          <a:solidFill>
                            <a:srgbClr val="002577"/>
                          </a:solidFill>
                          <a:latin typeface="Arial"/>
                          <a:cs typeface="Arial"/>
                        </a:rPr>
                        <a:t>that</a:t>
                      </a:r>
                      <a:r>
                        <a:rPr sz="1000" spc="-35" dirty="0">
                          <a:solidFill>
                            <a:srgbClr val="002577"/>
                          </a:solidFill>
                          <a:latin typeface="Arial"/>
                          <a:cs typeface="Arial"/>
                        </a:rPr>
                        <a:t> </a:t>
                      </a:r>
                      <a:r>
                        <a:rPr sz="1000" dirty="0">
                          <a:solidFill>
                            <a:srgbClr val="002577"/>
                          </a:solidFill>
                          <a:latin typeface="Arial"/>
                          <a:cs typeface="Arial"/>
                        </a:rPr>
                        <a:t>is</a:t>
                      </a:r>
                      <a:r>
                        <a:rPr sz="1000" spc="-25" dirty="0">
                          <a:solidFill>
                            <a:srgbClr val="002577"/>
                          </a:solidFill>
                          <a:latin typeface="Arial"/>
                          <a:cs typeface="Arial"/>
                        </a:rPr>
                        <a:t> </a:t>
                      </a:r>
                      <a:r>
                        <a:rPr sz="1000" dirty="0">
                          <a:solidFill>
                            <a:srgbClr val="002577"/>
                          </a:solidFill>
                          <a:latin typeface="Arial"/>
                          <a:cs typeface="Arial"/>
                        </a:rPr>
                        <a:t>how</a:t>
                      </a:r>
                      <a:r>
                        <a:rPr sz="1000" spc="-30" dirty="0">
                          <a:solidFill>
                            <a:srgbClr val="002577"/>
                          </a:solidFill>
                          <a:latin typeface="Arial"/>
                          <a:cs typeface="Arial"/>
                        </a:rPr>
                        <a:t> </a:t>
                      </a:r>
                      <a:r>
                        <a:rPr sz="1000" dirty="0">
                          <a:solidFill>
                            <a:srgbClr val="002577"/>
                          </a:solidFill>
                          <a:latin typeface="Arial"/>
                          <a:cs typeface="Arial"/>
                        </a:rPr>
                        <a:t>CMS</a:t>
                      </a:r>
                      <a:r>
                        <a:rPr sz="1000" spc="-25"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know</a:t>
                      </a:r>
                      <a:r>
                        <a:rPr sz="1000" spc="-50" dirty="0">
                          <a:solidFill>
                            <a:srgbClr val="002577"/>
                          </a:solidFill>
                          <a:latin typeface="Arial"/>
                          <a:cs typeface="Arial"/>
                        </a:rPr>
                        <a:t> </a:t>
                      </a:r>
                      <a:r>
                        <a:rPr sz="1000" dirty="0">
                          <a:solidFill>
                            <a:srgbClr val="002577"/>
                          </a:solidFill>
                          <a:latin typeface="Arial"/>
                          <a:cs typeface="Arial"/>
                        </a:rPr>
                        <a:t>when</a:t>
                      </a:r>
                      <a:r>
                        <a:rPr sz="1000" spc="-25" dirty="0">
                          <a:solidFill>
                            <a:srgbClr val="002577"/>
                          </a:solidFill>
                          <a:latin typeface="Arial"/>
                          <a:cs typeface="Arial"/>
                        </a:rPr>
                        <a:t> </a:t>
                      </a:r>
                      <a:r>
                        <a:rPr sz="1000" spc="-10" dirty="0">
                          <a:solidFill>
                            <a:srgbClr val="002577"/>
                          </a:solidFill>
                          <a:latin typeface="Arial"/>
                          <a:cs typeface="Arial"/>
                        </a:rPr>
                        <a:t>multiple </a:t>
                      </a:r>
                      <a:r>
                        <a:rPr sz="1000" dirty="0">
                          <a:solidFill>
                            <a:srgbClr val="002577"/>
                          </a:solidFill>
                          <a:latin typeface="Arial"/>
                          <a:cs typeface="Arial"/>
                        </a:rPr>
                        <a:t>entities</a:t>
                      </a:r>
                      <a:r>
                        <a:rPr sz="1000" spc="-25" dirty="0">
                          <a:solidFill>
                            <a:srgbClr val="002577"/>
                          </a:solidFill>
                          <a:latin typeface="Arial"/>
                          <a:cs typeface="Arial"/>
                        </a:rPr>
                        <a:t> </a:t>
                      </a:r>
                      <a:r>
                        <a:rPr sz="1000" dirty="0">
                          <a:solidFill>
                            <a:srgbClr val="002577"/>
                          </a:solidFill>
                          <a:latin typeface="Arial"/>
                          <a:cs typeface="Arial"/>
                        </a:rPr>
                        <a:t>are</a:t>
                      </a:r>
                      <a:r>
                        <a:rPr sz="1000" spc="-25" dirty="0">
                          <a:solidFill>
                            <a:srgbClr val="002577"/>
                          </a:solidFill>
                          <a:latin typeface="Arial"/>
                          <a:cs typeface="Arial"/>
                        </a:rPr>
                        <a:t> </a:t>
                      </a:r>
                      <a:r>
                        <a:rPr sz="1000" spc="-10" dirty="0">
                          <a:solidFill>
                            <a:srgbClr val="002577"/>
                          </a:solidFill>
                          <a:latin typeface="Arial"/>
                          <a:cs typeface="Arial"/>
                        </a:rPr>
                        <a:t>reporting</a:t>
                      </a:r>
                      <a:r>
                        <a:rPr sz="1000" spc="-30" dirty="0">
                          <a:solidFill>
                            <a:srgbClr val="002577"/>
                          </a:solidFill>
                          <a:latin typeface="Arial"/>
                          <a:cs typeface="Arial"/>
                        </a:rPr>
                        <a:t> </a:t>
                      </a:r>
                      <a:r>
                        <a:rPr sz="1000" dirty="0">
                          <a:solidFill>
                            <a:srgbClr val="002577"/>
                          </a:solidFill>
                          <a:latin typeface="Arial"/>
                          <a:cs typeface="Arial"/>
                        </a:rPr>
                        <a:t>for</a:t>
                      </a:r>
                      <a:r>
                        <a:rPr sz="1000" spc="-40" dirty="0">
                          <a:solidFill>
                            <a:srgbClr val="002577"/>
                          </a:solidFill>
                          <a:latin typeface="Arial"/>
                          <a:cs typeface="Arial"/>
                        </a:rPr>
                        <a:t> </a:t>
                      </a:r>
                      <a:r>
                        <a:rPr sz="1000" dirty="0">
                          <a:solidFill>
                            <a:srgbClr val="002577"/>
                          </a:solidFill>
                          <a:latin typeface="Arial"/>
                          <a:cs typeface="Arial"/>
                        </a:rPr>
                        <a:t>the</a:t>
                      </a:r>
                      <a:r>
                        <a:rPr sz="1000" spc="-40" dirty="0">
                          <a:solidFill>
                            <a:srgbClr val="002577"/>
                          </a:solidFill>
                          <a:latin typeface="Arial"/>
                          <a:cs typeface="Arial"/>
                        </a:rPr>
                        <a:t> </a:t>
                      </a:r>
                      <a:r>
                        <a:rPr sz="1000" dirty="0">
                          <a:solidFill>
                            <a:srgbClr val="002577"/>
                          </a:solidFill>
                          <a:latin typeface="Arial"/>
                          <a:cs typeface="Arial"/>
                        </a:rPr>
                        <a:t>sa</a:t>
                      </a:r>
                      <a:r>
                        <a:rPr lang="en-US" sz="1000" dirty="0">
                          <a:solidFill>
                            <a:srgbClr val="002577"/>
                          </a:solidFill>
                          <a:latin typeface="Arial"/>
                          <a:cs typeface="Arial"/>
                        </a:rPr>
                        <a:t>me Group health</a:t>
                      </a:r>
                      <a:r>
                        <a:rPr sz="1000" spc="-50" dirty="0">
                          <a:solidFill>
                            <a:srgbClr val="002577"/>
                          </a:solidFill>
                          <a:latin typeface="Arial"/>
                          <a:cs typeface="Arial"/>
                        </a:rPr>
                        <a:t> </a:t>
                      </a:r>
                      <a:r>
                        <a:rPr sz="1000" dirty="0">
                          <a:solidFill>
                            <a:srgbClr val="002577"/>
                          </a:solidFill>
                          <a:latin typeface="Arial"/>
                          <a:cs typeface="Arial"/>
                        </a:rPr>
                        <a:t>plan.</a:t>
                      </a:r>
                      <a:r>
                        <a:rPr sz="1000" spc="225" dirty="0">
                          <a:solidFill>
                            <a:srgbClr val="002577"/>
                          </a:solidFill>
                          <a:latin typeface="Arial"/>
                          <a:cs typeface="Arial"/>
                        </a:rPr>
                        <a:t> </a:t>
                      </a:r>
                      <a:endParaRPr lang="en-US" sz="1000" spc="225" dirty="0">
                        <a:solidFill>
                          <a:srgbClr val="002577"/>
                        </a:solidFill>
                        <a:latin typeface="Arial"/>
                        <a:cs typeface="Arial"/>
                      </a:endParaRPr>
                    </a:p>
                    <a:p>
                      <a:pPr marL="68580" marR="81915">
                        <a:lnSpc>
                          <a:spcPct val="100000"/>
                        </a:lnSpc>
                      </a:pPr>
                      <a:endParaRPr sz="1000" dirty="0">
                        <a:latin typeface="Times New Roman"/>
                        <a:cs typeface="Times New Roman"/>
                      </a:endParaRPr>
                    </a:p>
                    <a:p>
                      <a:pPr marL="68580" marR="222250">
                        <a:lnSpc>
                          <a:spcPct val="100000"/>
                        </a:lnSpc>
                      </a:pPr>
                      <a:r>
                        <a:rPr sz="1000" dirty="0">
                          <a:solidFill>
                            <a:srgbClr val="002577"/>
                          </a:solidFill>
                          <a:latin typeface="Arial"/>
                          <a:cs typeface="Arial"/>
                        </a:rPr>
                        <a:t>A</a:t>
                      </a:r>
                      <a:r>
                        <a:rPr sz="1000" spc="-35" dirty="0">
                          <a:solidFill>
                            <a:srgbClr val="002577"/>
                          </a:solidFill>
                          <a:latin typeface="Arial"/>
                          <a:cs typeface="Arial"/>
                        </a:rPr>
                        <a:t> </a:t>
                      </a:r>
                      <a:r>
                        <a:rPr sz="1000" dirty="0">
                          <a:solidFill>
                            <a:srgbClr val="002577"/>
                          </a:solidFill>
                          <a:latin typeface="Arial"/>
                          <a:cs typeface="Arial"/>
                        </a:rPr>
                        <a:t>common</a:t>
                      </a:r>
                      <a:r>
                        <a:rPr sz="1000" spc="-60" dirty="0">
                          <a:solidFill>
                            <a:srgbClr val="002577"/>
                          </a:solidFill>
                          <a:latin typeface="Arial"/>
                          <a:cs typeface="Arial"/>
                        </a:rPr>
                        <a:t> </a:t>
                      </a:r>
                      <a:r>
                        <a:rPr sz="1000" b="1" dirty="0">
                          <a:solidFill>
                            <a:srgbClr val="002577"/>
                          </a:solidFill>
                          <a:latin typeface="Arial"/>
                          <a:cs typeface="Arial"/>
                        </a:rPr>
                        <a:t>Group</a:t>
                      </a:r>
                      <a:r>
                        <a:rPr sz="1000" b="1" spc="-25" dirty="0">
                          <a:solidFill>
                            <a:srgbClr val="002577"/>
                          </a:solidFill>
                          <a:latin typeface="Arial"/>
                          <a:cs typeface="Arial"/>
                        </a:rPr>
                        <a:t> </a:t>
                      </a:r>
                      <a:r>
                        <a:rPr sz="1000" b="1" dirty="0">
                          <a:solidFill>
                            <a:srgbClr val="002577"/>
                          </a:solidFill>
                          <a:latin typeface="Arial"/>
                          <a:cs typeface="Arial"/>
                        </a:rPr>
                        <a:t>Health</a:t>
                      </a:r>
                      <a:r>
                        <a:rPr sz="1000" b="1" spc="-30" dirty="0">
                          <a:solidFill>
                            <a:srgbClr val="002577"/>
                          </a:solidFill>
                          <a:latin typeface="Arial"/>
                          <a:cs typeface="Arial"/>
                        </a:rPr>
                        <a:t> </a:t>
                      </a:r>
                      <a:r>
                        <a:rPr sz="1000" b="1" dirty="0">
                          <a:solidFill>
                            <a:srgbClr val="002577"/>
                          </a:solidFill>
                          <a:latin typeface="Arial"/>
                          <a:cs typeface="Arial"/>
                        </a:rPr>
                        <a:t>Plan</a:t>
                      </a:r>
                      <a:r>
                        <a:rPr sz="1000" b="1" spc="-30" dirty="0">
                          <a:solidFill>
                            <a:srgbClr val="002577"/>
                          </a:solidFill>
                          <a:latin typeface="Arial"/>
                          <a:cs typeface="Arial"/>
                        </a:rPr>
                        <a:t> </a:t>
                      </a:r>
                      <a:r>
                        <a:rPr sz="1000" b="1" dirty="0">
                          <a:solidFill>
                            <a:srgbClr val="002577"/>
                          </a:solidFill>
                          <a:latin typeface="Arial"/>
                          <a:cs typeface="Arial"/>
                        </a:rPr>
                        <a:t>Name</a:t>
                      </a:r>
                      <a:r>
                        <a:rPr sz="1000" b="1" spc="-20" dirty="0">
                          <a:solidFill>
                            <a:srgbClr val="002577"/>
                          </a:solidFill>
                          <a:latin typeface="Arial"/>
                          <a:cs typeface="Arial"/>
                        </a:rPr>
                        <a:t> </a:t>
                      </a:r>
                      <a:r>
                        <a:rPr sz="1000" dirty="0">
                          <a:solidFill>
                            <a:srgbClr val="002577"/>
                          </a:solidFill>
                          <a:latin typeface="Arial"/>
                          <a:cs typeface="Arial"/>
                        </a:rPr>
                        <a:t>and</a:t>
                      </a:r>
                      <a:r>
                        <a:rPr sz="1000" spc="-45" dirty="0">
                          <a:solidFill>
                            <a:srgbClr val="002577"/>
                          </a:solidFill>
                          <a:latin typeface="Arial"/>
                          <a:cs typeface="Arial"/>
                        </a:rPr>
                        <a:t> </a:t>
                      </a:r>
                      <a:r>
                        <a:rPr sz="1000" b="1" dirty="0">
                          <a:solidFill>
                            <a:srgbClr val="002577"/>
                          </a:solidFill>
                          <a:latin typeface="Arial"/>
                          <a:cs typeface="Arial"/>
                        </a:rPr>
                        <a:t>Group</a:t>
                      </a:r>
                      <a:r>
                        <a:rPr sz="1000" b="1" spc="-25" dirty="0">
                          <a:solidFill>
                            <a:srgbClr val="002577"/>
                          </a:solidFill>
                          <a:latin typeface="Arial"/>
                          <a:cs typeface="Arial"/>
                        </a:rPr>
                        <a:t> </a:t>
                      </a:r>
                      <a:r>
                        <a:rPr sz="1000" b="1" dirty="0">
                          <a:solidFill>
                            <a:srgbClr val="002577"/>
                          </a:solidFill>
                          <a:latin typeface="Arial"/>
                          <a:cs typeface="Arial"/>
                        </a:rPr>
                        <a:t>Health</a:t>
                      </a:r>
                      <a:r>
                        <a:rPr sz="1000" b="1" spc="-25" dirty="0">
                          <a:solidFill>
                            <a:srgbClr val="002577"/>
                          </a:solidFill>
                          <a:latin typeface="Arial"/>
                          <a:cs typeface="Arial"/>
                        </a:rPr>
                        <a:t> </a:t>
                      </a:r>
                      <a:r>
                        <a:rPr sz="1000" b="1" dirty="0">
                          <a:solidFill>
                            <a:srgbClr val="002577"/>
                          </a:solidFill>
                          <a:latin typeface="Arial"/>
                          <a:cs typeface="Arial"/>
                        </a:rPr>
                        <a:t>Plan</a:t>
                      </a:r>
                      <a:r>
                        <a:rPr sz="1000" b="1" spc="-30" dirty="0">
                          <a:solidFill>
                            <a:srgbClr val="002577"/>
                          </a:solidFill>
                          <a:latin typeface="Arial"/>
                          <a:cs typeface="Arial"/>
                        </a:rPr>
                        <a:t> </a:t>
                      </a:r>
                      <a:r>
                        <a:rPr sz="1000" b="1" dirty="0">
                          <a:solidFill>
                            <a:srgbClr val="002577"/>
                          </a:solidFill>
                          <a:latin typeface="Arial"/>
                          <a:cs typeface="Arial"/>
                        </a:rPr>
                        <a:t>Number</a:t>
                      </a:r>
                      <a:r>
                        <a:rPr sz="1000" b="1" spc="-15"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tie</a:t>
                      </a:r>
                      <a:r>
                        <a:rPr sz="1000" spc="-20" dirty="0">
                          <a:solidFill>
                            <a:srgbClr val="002577"/>
                          </a:solidFill>
                          <a:latin typeface="Arial"/>
                          <a:cs typeface="Arial"/>
                        </a:rPr>
                        <a:t> </a:t>
                      </a:r>
                      <a:r>
                        <a:rPr sz="1000" dirty="0">
                          <a:solidFill>
                            <a:srgbClr val="002577"/>
                          </a:solidFill>
                          <a:latin typeface="Arial"/>
                          <a:cs typeface="Arial"/>
                        </a:rPr>
                        <a:t>multiple</a:t>
                      </a:r>
                      <a:r>
                        <a:rPr sz="1000" spc="-30" dirty="0">
                          <a:solidFill>
                            <a:srgbClr val="002577"/>
                          </a:solidFill>
                          <a:latin typeface="Arial"/>
                          <a:cs typeface="Arial"/>
                        </a:rPr>
                        <a:t> </a:t>
                      </a:r>
                      <a:r>
                        <a:rPr sz="1000" spc="-10" dirty="0">
                          <a:solidFill>
                            <a:srgbClr val="002577"/>
                          </a:solidFill>
                          <a:latin typeface="Arial"/>
                          <a:cs typeface="Arial"/>
                        </a:rPr>
                        <a:t>submissions</a:t>
                      </a:r>
                      <a:r>
                        <a:rPr sz="1000" spc="-50" dirty="0">
                          <a:solidFill>
                            <a:srgbClr val="002577"/>
                          </a:solidFill>
                          <a:latin typeface="Arial"/>
                          <a:cs typeface="Arial"/>
                        </a:rPr>
                        <a:t> </a:t>
                      </a:r>
                      <a:r>
                        <a:rPr sz="1000" dirty="0">
                          <a:solidFill>
                            <a:srgbClr val="002577"/>
                          </a:solidFill>
                          <a:latin typeface="Arial"/>
                          <a:cs typeface="Arial"/>
                        </a:rPr>
                        <a:t>to</a:t>
                      </a:r>
                      <a:r>
                        <a:rPr sz="1000" spc="-30" dirty="0">
                          <a:solidFill>
                            <a:srgbClr val="002577"/>
                          </a:solidFill>
                          <a:latin typeface="Arial"/>
                          <a:cs typeface="Arial"/>
                        </a:rPr>
                        <a:t> </a:t>
                      </a:r>
                      <a:r>
                        <a:rPr sz="1000" dirty="0">
                          <a:solidFill>
                            <a:srgbClr val="002577"/>
                          </a:solidFill>
                          <a:latin typeface="Arial"/>
                          <a:cs typeface="Arial"/>
                        </a:rPr>
                        <a:t>a</a:t>
                      </a:r>
                      <a:r>
                        <a:rPr sz="1000" spc="-30" dirty="0">
                          <a:solidFill>
                            <a:srgbClr val="002577"/>
                          </a:solidFill>
                          <a:latin typeface="Arial"/>
                          <a:cs typeface="Arial"/>
                        </a:rPr>
                        <a:t> </a:t>
                      </a:r>
                      <a:r>
                        <a:rPr sz="1000" dirty="0">
                          <a:solidFill>
                            <a:srgbClr val="002577"/>
                          </a:solidFill>
                          <a:latin typeface="Arial"/>
                          <a:cs typeface="Arial"/>
                        </a:rPr>
                        <a:t>single</a:t>
                      </a:r>
                      <a:r>
                        <a:rPr sz="1000" spc="-30" dirty="0">
                          <a:solidFill>
                            <a:srgbClr val="002577"/>
                          </a:solidFill>
                          <a:latin typeface="Arial"/>
                          <a:cs typeface="Arial"/>
                        </a:rPr>
                        <a:t> </a:t>
                      </a:r>
                      <a:r>
                        <a:rPr sz="1000" spc="-10" dirty="0">
                          <a:solidFill>
                            <a:srgbClr val="002577"/>
                          </a:solidFill>
                          <a:latin typeface="Arial"/>
                          <a:cs typeface="Arial"/>
                        </a:rPr>
                        <a:t>employer </a:t>
                      </a:r>
                      <a:r>
                        <a:rPr sz="1000" dirty="0">
                          <a:solidFill>
                            <a:srgbClr val="002577"/>
                          </a:solidFill>
                          <a:latin typeface="Arial"/>
                          <a:cs typeface="Arial"/>
                        </a:rPr>
                        <a:t>group</a:t>
                      </a:r>
                      <a:r>
                        <a:rPr sz="1000" spc="-70" dirty="0">
                          <a:solidFill>
                            <a:srgbClr val="002577"/>
                          </a:solidFill>
                          <a:latin typeface="Arial"/>
                          <a:cs typeface="Arial"/>
                        </a:rPr>
                        <a:t> </a:t>
                      </a:r>
                      <a:r>
                        <a:rPr sz="1000" dirty="0">
                          <a:solidFill>
                            <a:srgbClr val="002577"/>
                          </a:solidFill>
                          <a:latin typeface="Arial"/>
                          <a:cs typeface="Arial"/>
                        </a:rPr>
                        <a:t>health</a:t>
                      </a:r>
                      <a:r>
                        <a:rPr sz="1000" spc="-55" dirty="0">
                          <a:solidFill>
                            <a:srgbClr val="002577"/>
                          </a:solidFill>
                          <a:latin typeface="Arial"/>
                          <a:cs typeface="Arial"/>
                        </a:rPr>
                        <a:t> </a:t>
                      </a:r>
                      <a:r>
                        <a:rPr sz="1000" spc="-10" dirty="0">
                          <a:solidFill>
                            <a:srgbClr val="002577"/>
                          </a:solidFill>
                          <a:latin typeface="Arial"/>
                          <a:cs typeface="Arial"/>
                        </a:rPr>
                        <a:t>plan.</a:t>
                      </a:r>
                      <a:endParaRPr sz="1000" dirty="0">
                        <a:latin typeface="Arial"/>
                        <a:cs typeface="Arial"/>
                      </a:endParaRPr>
                    </a:p>
                    <a:p>
                      <a:pPr>
                        <a:lnSpc>
                          <a:spcPct val="100000"/>
                        </a:lnSpc>
                        <a:spcBef>
                          <a:spcPts val="50"/>
                        </a:spcBef>
                      </a:pPr>
                      <a:endParaRPr sz="1000" dirty="0">
                        <a:latin typeface="Times New Roman"/>
                        <a:cs typeface="Times New Roman"/>
                      </a:endParaRPr>
                    </a:p>
                    <a:p>
                      <a:pPr marL="68580" marR="225425">
                        <a:lnSpc>
                          <a:spcPct val="100000"/>
                        </a:lnSpc>
                      </a:pPr>
                      <a:r>
                        <a:rPr sz="1000" b="1" dirty="0">
                          <a:solidFill>
                            <a:srgbClr val="002577"/>
                          </a:solidFill>
                          <a:latin typeface="Arial"/>
                          <a:cs typeface="Arial"/>
                        </a:rPr>
                        <a:t>Carve</a:t>
                      </a:r>
                      <a:r>
                        <a:rPr sz="1000" b="1" spc="-55" dirty="0">
                          <a:solidFill>
                            <a:srgbClr val="002577"/>
                          </a:solidFill>
                          <a:latin typeface="Arial"/>
                          <a:cs typeface="Arial"/>
                        </a:rPr>
                        <a:t> </a:t>
                      </a:r>
                      <a:r>
                        <a:rPr sz="1000" b="1" dirty="0">
                          <a:solidFill>
                            <a:srgbClr val="002577"/>
                          </a:solidFill>
                          <a:latin typeface="Arial"/>
                          <a:cs typeface="Arial"/>
                        </a:rPr>
                        <a:t>Out</a:t>
                      </a:r>
                      <a:r>
                        <a:rPr sz="1000" b="1" spc="-35" dirty="0">
                          <a:solidFill>
                            <a:srgbClr val="002577"/>
                          </a:solidFill>
                          <a:latin typeface="Arial"/>
                          <a:cs typeface="Arial"/>
                        </a:rPr>
                        <a:t> </a:t>
                      </a:r>
                      <a:r>
                        <a:rPr sz="1000" b="1" dirty="0">
                          <a:solidFill>
                            <a:srgbClr val="002577"/>
                          </a:solidFill>
                          <a:latin typeface="Arial"/>
                          <a:cs typeface="Arial"/>
                        </a:rPr>
                        <a:t>Arrangements:</a:t>
                      </a:r>
                      <a:r>
                        <a:rPr sz="1000" b="1" spc="235" dirty="0">
                          <a:solidFill>
                            <a:srgbClr val="002577"/>
                          </a:solidFill>
                          <a:latin typeface="Arial"/>
                          <a:cs typeface="Arial"/>
                        </a:rPr>
                        <a:t> </a:t>
                      </a:r>
                      <a:r>
                        <a:rPr sz="1000" dirty="0">
                          <a:solidFill>
                            <a:srgbClr val="002577"/>
                          </a:solidFill>
                          <a:latin typeface="Arial"/>
                          <a:cs typeface="Arial"/>
                        </a:rPr>
                        <a:t>Some</a:t>
                      </a:r>
                      <a:r>
                        <a:rPr sz="1000" spc="-55" dirty="0">
                          <a:solidFill>
                            <a:srgbClr val="002577"/>
                          </a:solidFill>
                          <a:latin typeface="Arial"/>
                          <a:cs typeface="Arial"/>
                        </a:rPr>
                        <a:t> </a:t>
                      </a:r>
                      <a:r>
                        <a:rPr sz="1000" dirty="0">
                          <a:solidFill>
                            <a:srgbClr val="002577"/>
                          </a:solidFill>
                          <a:latin typeface="Arial"/>
                          <a:cs typeface="Arial"/>
                        </a:rPr>
                        <a:t>clients</a:t>
                      </a:r>
                      <a:r>
                        <a:rPr sz="1000" spc="-35"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need</a:t>
                      </a:r>
                      <a:r>
                        <a:rPr sz="1000" spc="-55" dirty="0">
                          <a:solidFill>
                            <a:srgbClr val="002577"/>
                          </a:solidFill>
                          <a:latin typeface="Arial"/>
                          <a:cs typeface="Arial"/>
                        </a:rPr>
                        <a:t> </a:t>
                      </a:r>
                      <a:r>
                        <a:rPr sz="1000" dirty="0">
                          <a:solidFill>
                            <a:srgbClr val="002577"/>
                          </a:solidFill>
                          <a:latin typeface="Arial"/>
                          <a:cs typeface="Arial"/>
                        </a:rPr>
                        <a:t>to</a:t>
                      </a:r>
                      <a:r>
                        <a:rPr sz="1000" spc="-40" dirty="0">
                          <a:solidFill>
                            <a:srgbClr val="002577"/>
                          </a:solidFill>
                          <a:latin typeface="Arial"/>
                          <a:cs typeface="Arial"/>
                        </a:rPr>
                        <a:t> </a:t>
                      </a:r>
                      <a:r>
                        <a:rPr sz="1000" spc="-10" dirty="0">
                          <a:solidFill>
                            <a:srgbClr val="002577"/>
                          </a:solidFill>
                          <a:latin typeface="Arial"/>
                          <a:cs typeface="Arial"/>
                        </a:rPr>
                        <a:t>coordinate</a:t>
                      </a:r>
                      <a:r>
                        <a:rPr sz="1000" spc="-50" dirty="0">
                          <a:solidFill>
                            <a:srgbClr val="002577"/>
                          </a:solidFill>
                          <a:latin typeface="Arial"/>
                          <a:cs typeface="Arial"/>
                        </a:rPr>
                        <a:t> </a:t>
                      </a:r>
                      <a:r>
                        <a:rPr sz="1000" dirty="0">
                          <a:solidFill>
                            <a:srgbClr val="002577"/>
                          </a:solidFill>
                          <a:latin typeface="Arial"/>
                          <a:cs typeface="Arial"/>
                        </a:rPr>
                        <a:t>with</a:t>
                      </a:r>
                      <a:r>
                        <a:rPr sz="1000" spc="-25" dirty="0">
                          <a:solidFill>
                            <a:srgbClr val="002577"/>
                          </a:solidFill>
                          <a:latin typeface="Arial"/>
                          <a:cs typeface="Arial"/>
                        </a:rPr>
                        <a:t> </a:t>
                      </a:r>
                      <a:r>
                        <a:rPr sz="1000" dirty="0">
                          <a:solidFill>
                            <a:srgbClr val="002577"/>
                          </a:solidFill>
                          <a:latin typeface="Arial"/>
                          <a:cs typeface="Arial"/>
                        </a:rPr>
                        <a:t>other</a:t>
                      </a:r>
                      <a:r>
                        <a:rPr sz="1000" spc="-50" dirty="0">
                          <a:solidFill>
                            <a:srgbClr val="002577"/>
                          </a:solidFill>
                          <a:latin typeface="Arial"/>
                          <a:cs typeface="Arial"/>
                        </a:rPr>
                        <a:t> </a:t>
                      </a:r>
                      <a:r>
                        <a:rPr sz="1000" dirty="0">
                          <a:solidFill>
                            <a:srgbClr val="002577"/>
                          </a:solidFill>
                          <a:latin typeface="Arial"/>
                          <a:cs typeface="Arial"/>
                        </a:rPr>
                        <a:t>carriers</a:t>
                      </a:r>
                      <a:r>
                        <a:rPr sz="1000" spc="-30" dirty="0">
                          <a:solidFill>
                            <a:srgbClr val="002577"/>
                          </a:solidFill>
                          <a:latin typeface="Arial"/>
                          <a:cs typeface="Arial"/>
                        </a:rPr>
                        <a:t> </a:t>
                      </a:r>
                      <a:r>
                        <a:rPr sz="1000" dirty="0">
                          <a:solidFill>
                            <a:srgbClr val="002577"/>
                          </a:solidFill>
                          <a:latin typeface="Arial"/>
                          <a:cs typeface="Arial"/>
                        </a:rPr>
                        <a:t>based</a:t>
                      </a:r>
                      <a:r>
                        <a:rPr sz="1000" spc="-55" dirty="0">
                          <a:solidFill>
                            <a:srgbClr val="002577"/>
                          </a:solidFill>
                          <a:latin typeface="Arial"/>
                          <a:cs typeface="Arial"/>
                        </a:rPr>
                        <a:t> </a:t>
                      </a:r>
                      <a:r>
                        <a:rPr sz="1000" dirty="0">
                          <a:solidFill>
                            <a:srgbClr val="002577"/>
                          </a:solidFill>
                          <a:latin typeface="Arial"/>
                          <a:cs typeface="Arial"/>
                        </a:rPr>
                        <a:t>on</a:t>
                      </a:r>
                      <a:r>
                        <a:rPr sz="1000" spc="-45" dirty="0">
                          <a:solidFill>
                            <a:srgbClr val="002577"/>
                          </a:solidFill>
                          <a:latin typeface="Arial"/>
                          <a:cs typeface="Arial"/>
                        </a:rPr>
                        <a:t> </a:t>
                      </a:r>
                      <a:r>
                        <a:rPr sz="1000" dirty="0">
                          <a:solidFill>
                            <a:srgbClr val="002577"/>
                          </a:solidFill>
                          <a:latin typeface="Arial"/>
                          <a:cs typeface="Arial"/>
                        </a:rPr>
                        <a:t>carve</a:t>
                      </a:r>
                      <a:r>
                        <a:rPr sz="1000" spc="-40" dirty="0">
                          <a:solidFill>
                            <a:srgbClr val="002577"/>
                          </a:solidFill>
                          <a:latin typeface="Arial"/>
                          <a:cs typeface="Arial"/>
                        </a:rPr>
                        <a:t> </a:t>
                      </a:r>
                      <a:r>
                        <a:rPr sz="1000" dirty="0">
                          <a:solidFill>
                            <a:srgbClr val="002577"/>
                          </a:solidFill>
                          <a:latin typeface="Arial"/>
                          <a:cs typeface="Arial"/>
                        </a:rPr>
                        <a:t>out</a:t>
                      </a:r>
                      <a:r>
                        <a:rPr sz="1000" spc="-55" dirty="0">
                          <a:solidFill>
                            <a:srgbClr val="002577"/>
                          </a:solidFill>
                          <a:latin typeface="Arial"/>
                          <a:cs typeface="Arial"/>
                        </a:rPr>
                        <a:t> </a:t>
                      </a:r>
                      <a:r>
                        <a:rPr sz="1000" dirty="0">
                          <a:solidFill>
                            <a:srgbClr val="002577"/>
                          </a:solidFill>
                          <a:latin typeface="Arial"/>
                          <a:cs typeface="Arial"/>
                        </a:rPr>
                        <a:t>arrangements.</a:t>
                      </a:r>
                      <a:r>
                        <a:rPr sz="1000" spc="200" dirty="0">
                          <a:solidFill>
                            <a:srgbClr val="002577"/>
                          </a:solidFill>
                          <a:latin typeface="Arial"/>
                          <a:cs typeface="Arial"/>
                        </a:rPr>
                        <a:t> </a:t>
                      </a:r>
                      <a:r>
                        <a:rPr sz="1000" spc="-25" dirty="0">
                          <a:solidFill>
                            <a:srgbClr val="002577"/>
                          </a:solidFill>
                          <a:latin typeface="Arial"/>
                          <a:cs typeface="Arial"/>
                        </a:rPr>
                        <a:t>If </a:t>
                      </a:r>
                      <a:r>
                        <a:rPr sz="1000" dirty="0">
                          <a:solidFill>
                            <a:srgbClr val="002577"/>
                          </a:solidFill>
                          <a:latin typeface="Arial"/>
                          <a:cs typeface="Arial"/>
                        </a:rPr>
                        <a:t>OptumRx</a:t>
                      </a:r>
                      <a:r>
                        <a:rPr sz="1000" spc="-45" dirty="0">
                          <a:solidFill>
                            <a:srgbClr val="002577"/>
                          </a:solidFill>
                          <a:latin typeface="Arial"/>
                          <a:cs typeface="Arial"/>
                        </a:rPr>
                        <a:t> </a:t>
                      </a:r>
                      <a:r>
                        <a:rPr sz="1000" dirty="0">
                          <a:solidFill>
                            <a:srgbClr val="002577"/>
                          </a:solidFill>
                          <a:latin typeface="Arial"/>
                          <a:cs typeface="Arial"/>
                        </a:rPr>
                        <a:t>is</a:t>
                      </a:r>
                      <a:r>
                        <a:rPr sz="1000" spc="-20" dirty="0">
                          <a:solidFill>
                            <a:srgbClr val="002577"/>
                          </a:solidFill>
                          <a:latin typeface="Arial"/>
                          <a:cs typeface="Arial"/>
                        </a:rPr>
                        <a:t> </a:t>
                      </a:r>
                      <a:r>
                        <a:rPr sz="1000" dirty="0">
                          <a:solidFill>
                            <a:srgbClr val="002577"/>
                          </a:solidFill>
                          <a:latin typeface="Arial"/>
                          <a:cs typeface="Arial"/>
                        </a:rPr>
                        <a:t>not</a:t>
                      </a:r>
                      <a:r>
                        <a:rPr sz="1000" spc="-30" dirty="0">
                          <a:solidFill>
                            <a:srgbClr val="002577"/>
                          </a:solidFill>
                          <a:latin typeface="Arial"/>
                          <a:cs typeface="Arial"/>
                        </a:rPr>
                        <a:t> </a:t>
                      </a:r>
                      <a:r>
                        <a:rPr sz="1000" dirty="0">
                          <a:solidFill>
                            <a:srgbClr val="002577"/>
                          </a:solidFill>
                          <a:latin typeface="Arial"/>
                          <a:cs typeface="Arial"/>
                        </a:rPr>
                        <a:t>the</a:t>
                      </a:r>
                      <a:r>
                        <a:rPr sz="1000" spc="-40" dirty="0">
                          <a:solidFill>
                            <a:srgbClr val="002577"/>
                          </a:solidFill>
                          <a:latin typeface="Arial"/>
                          <a:cs typeface="Arial"/>
                        </a:rPr>
                        <a:t> </a:t>
                      </a:r>
                      <a:r>
                        <a:rPr sz="1000" dirty="0">
                          <a:solidFill>
                            <a:srgbClr val="002577"/>
                          </a:solidFill>
                          <a:latin typeface="Arial"/>
                          <a:cs typeface="Arial"/>
                        </a:rPr>
                        <a:t>PBM</a:t>
                      </a:r>
                      <a:r>
                        <a:rPr sz="1000" spc="-15" dirty="0">
                          <a:solidFill>
                            <a:srgbClr val="002577"/>
                          </a:solidFill>
                          <a:latin typeface="Arial"/>
                          <a:cs typeface="Arial"/>
                        </a:rPr>
                        <a:t> </a:t>
                      </a:r>
                      <a:r>
                        <a:rPr sz="1000" dirty="0">
                          <a:solidFill>
                            <a:srgbClr val="002577"/>
                          </a:solidFill>
                          <a:latin typeface="Arial"/>
                          <a:cs typeface="Arial"/>
                        </a:rPr>
                        <a:t>(customer</a:t>
                      </a:r>
                      <a:r>
                        <a:rPr sz="1000" spc="-45" dirty="0">
                          <a:solidFill>
                            <a:srgbClr val="002577"/>
                          </a:solidFill>
                          <a:latin typeface="Arial"/>
                          <a:cs typeface="Arial"/>
                        </a:rPr>
                        <a:t> </a:t>
                      </a:r>
                      <a:r>
                        <a:rPr sz="1000" dirty="0">
                          <a:solidFill>
                            <a:srgbClr val="002577"/>
                          </a:solidFill>
                          <a:latin typeface="Arial"/>
                          <a:cs typeface="Arial"/>
                        </a:rPr>
                        <a:t>carves</a:t>
                      </a:r>
                      <a:r>
                        <a:rPr sz="1000" spc="-25" dirty="0">
                          <a:solidFill>
                            <a:srgbClr val="002577"/>
                          </a:solidFill>
                          <a:latin typeface="Arial"/>
                          <a:cs typeface="Arial"/>
                        </a:rPr>
                        <a:t> </a:t>
                      </a:r>
                      <a:r>
                        <a:rPr sz="1000" dirty="0">
                          <a:solidFill>
                            <a:srgbClr val="002577"/>
                          </a:solidFill>
                          <a:latin typeface="Arial"/>
                          <a:cs typeface="Arial"/>
                        </a:rPr>
                        <a:t>out</a:t>
                      </a:r>
                      <a:r>
                        <a:rPr sz="1000" spc="-35" dirty="0">
                          <a:solidFill>
                            <a:srgbClr val="002577"/>
                          </a:solidFill>
                          <a:latin typeface="Arial"/>
                          <a:cs typeface="Arial"/>
                        </a:rPr>
                        <a:t> </a:t>
                      </a:r>
                      <a:r>
                        <a:rPr sz="1000" spc="-10" dirty="0">
                          <a:solidFill>
                            <a:srgbClr val="002577"/>
                          </a:solidFill>
                          <a:latin typeface="Arial"/>
                          <a:cs typeface="Arial"/>
                        </a:rPr>
                        <a:t>pharmacy</a:t>
                      </a:r>
                      <a:r>
                        <a:rPr sz="1000" spc="-45" dirty="0">
                          <a:solidFill>
                            <a:srgbClr val="002577"/>
                          </a:solidFill>
                          <a:latin typeface="Arial"/>
                          <a:cs typeface="Arial"/>
                        </a:rPr>
                        <a:t> </a:t>
                      </a:r>
                      <a:r>
                        <a:rPr sz="1000" spc="-10" dirty="0">
                          <a:solidFill>
                            <a:srgbClr val="002577"/>
                          </a:solidFill>
                          <a:latin typeface="Arial"/>
                          <a:cs typeface="Arial"/>
                        </a:rPr>
                        <a:t>benefits)</a:t>
                      </a:r>
                      <a:r>
                        <a:rPr sz="1000" spc="-45" dirty="0">
                          <a:solidFill>
                            <a:srgbClr val="002577"/>
                          </a:solidFill>
                          <a:latin typeface="Arial"/>
                          <a:cs typeface="Arial"/>
                        </a:rPr>
                        <a:t> </a:t>
                      </a:r>
                      <a:r>
                        <a:rPr sz="1000" spc="-10" dirty="0">
                          <a:solidFill>
                            <a:srgbClr val="002577"/>
                          </a:solidFill>
                          <a:latin typeface="Arial"/>
                          <a:cs typeface="Arial"/>
                        </a:rPr>
                        <a:t>including</a:t>
                      </a:r>
                      <a:r>
                        <a:rPr sz="1000" spc="-25" dirty="0">
                          <a:solidFill>
                            <a:srgbClr val="002577"/>
                          </a:solidFill>
                          <a:latin typeface="Arial"/>
                          <a:cs typeface="Arial"/>
                        </a:rPr>
                        <a:t> </a:t>
                      </a:r>
                      <a:r>
                        <a:rPr sz="1000" dirty="0">
                          <a:solidFill>
                            <a:srgbClr val="002577"/>
                          </a:solidFill>
                          <a:latin typeface="Arial"/>
                          <a:cs typeface="Arial"/>
                        </a:rPr>
                        <a:t>OptumRx</a:t>
                      </a:r>
                      <a:r>
                        <a:rPr sz="1000" spc="-40" dirty="0">
                          <a:solidFill>
                            <a:srgbClr val="002577"/>
                          </a:solidFill>
                          <a:latin typeface="Arial"/>
                          <a:cs typeface="Arial"/>
                        </a:rPr>
                        <a:t> </a:t>
                      </a:r>
                      <a:r>
                        <a:rPr sz="1000" dirty="0">
                          <a:solidFill>
                            <a:srgbClr val="002577"/>
                          </a:solidFill>
                          <a:latin typeface="Arial"/>
                          <a:cs typeface="Arial"/>
                        </a:rPr>
                        <a:t>Direct</a:t>
                      </a:r>
                      <a:r>
                        <a:rPr sz="1000" spc="-20" dirty="0">
                          <a:solidFill>
                            <a:srgbClr val="002577"/>
                          </a:solidFill>
                          <a:latin typeface="Arial"/>
                          <a:cs typeface="Arial"/>
                        </a:rPr>
                        <a:t> </a:t>
                      </a:r>
                      <a:r>
                        <a:rPr sz="1000" dirty="0">
                          <a:solidFill>
                            <a:srgbClr val="002577"/>
                          </a:solidFill>
                          <a:latin typeface="Arial"/>
                          <a:cs typeface="Arial"/>
                        </a:rPr>
                        <a:t>(carve</a:t>
                      </a:r>
                      <a:r>
                        <a:rPr sz="1000" spc="-25" dirty="0">
                          <a:solidFill>
                            <a:srgbClr val="002577"/>
                          </a:solidFill>
                          <a:latin typeface="Arial"/>
                          <a:cs typeface="Arial"/>
                        </a:rPr>
                        <a:t> </a:t>
                      </a:r>
                      <a:r>
                        <a:rPr sz="1000" dirty="0">
                          <a:solidFill>
                            <a:srgbClr val="002577"/>
                          </a:solidFill>
                          <a:latin typeface="Arial"/>
                          <a:cs typeface="Arial"/>
                        </a:rPr>
                        <a:t>out)</a:t>
                      </a:r>
                      <a:r>
                        <a:rPr sz="1000" spc="-25" dirty="0">
                          <a:solidFill>
                            <a:srgbClr val="002577"/>
                          </a:solidFill>
                          <a:latin typeface="Arial"/>
                          <a:cs typeface="Arial"/>
                        </a:rPr>
                        <a:t> </a:t>
                      </a:r>
                      <a:r>
                        <a:rPr sz="1000" dirty="0">
                          <a:solidFill>
                            <a:srgbClr val="002577"/>
                          </a:solidFill>
                          <a:latin typeface="Arial"/>
                          <a:cs typeface="Arial"/>
                        </a:rPr>
                        <a:t>or</a:t>
                      </a:r>
                      <a:r>
                        <a:rPr sz="1000" spc="-25" dirty="0">
                          <a:solidFill>
                            <a:srgbClr val="002577"/>
                          </a:solidFill>
                          <a:latin typeface="Arial"/>
                          <a:cs typeface="Arial"/>
                        </a:rPr>
                        <a:t> </a:t>
                      </a:r>
                      <a:r>
                        <a:rPr sz="1000" dirty="0">
                          <a:solidFill>
                            <a:srgbClr val="002577"/>
                          </a:solidFill>
                          <a:latin typeface="Arial"/>
                          <a:cs typeface="Arial"/>
                        </a:rPr>
                        <a:t>other</a:t>
                      </a:r>
                      <a:r>
                        <a:rPr sz="1000" spc="-35" dirty="0">
                          <a:solidFill>
                            <a:srgbClr val="002577"/>
                          </a:solidFill>
                          <a:latin typeface="Arial"/>
                          <a:cs typeface="Arial"/>
                        </a:rPr>
                        <a:t> </a:t>
                      </a:r>
                      <a:r>
                        <a:rPr sz="1000" spc="-10" dirty="0">
                          <a:solidFill>
                            <a:srgbClr val="002577"/>
                          </a:solidFill>
                          <a:latin typeface="Arial"/>
                          <a:cs typeface="Arial"/>
                        </a:rPr>
                        <a:t>PBMs, </a:t>
                      </a:r>
                      <a:r>
                        <a:rPr sz="1000" dirty="0">
                          <a:solidFill>
                            <a:srgbClr val="002577"/>
                          </a:solidFill>
                          <a:latin typeface="Arial"/>
                          <a:cs typeface="Arial"/>
                        </a:rPr>
                        <a:t>carve</a:t>
                      </a:r>
                      <a:r>
                        <a:rPr sz="1000" spc="-35" dirty="0">
                          <a:solidFill>
                            <a:srgbClr val="002577"/>
                          </a:solidFill>
                          <a:latin typeface="Arial"/>
                          <a:cs typeface="Arial"/>
                        </a:rPr>
                        <a:t> </a:t>
                      </a:r>
                      <a:r>
                        <a:rPr sz="1000" dirty="0">
                          <a:solidFill>
                            <a:srgbClr val="002577"/>
                          </a:solidFill>
                          <a:latin typeface="Arial"/>
                          <a:cs typeface="Arial"/>
                        </a:rPr>
                        <a:t>out</a:t>
                      </a:r>
                      <a:r>
                        <a:rPr sz="1000" spc="-35" dirty="0">
                          <a:solidFill>
                            <a:srgbClr val="002577"/>
                          </a:solidFill>
                          <a:latin typeface="Arial"/>
                          <a:cs typeface="Arial"/>
                        </a:rPr>
                        <a:t> </a:t>
                      </a:r>
                      <a:r>
                        <a:rPr sz="1000" spc="-10" dirty="0">
                          <a:solidFill>
                            <a:srgbClr val="002577"/>
                          </a:solidFill>
                          <a:latin typeface="Arial"/>
                          <a:cs typeface="Arial"/>
                        </a:rPr>
                        <a:t>wellness,</a:t>
                      </a:r>
                      <a:r>
                        <a:rPr sz="1000" spc="-20" dirty="0">
                          <a:solidFill>
                            <a:srgbClr val="002577"/>
                          </a:solidFill>
                          <a:latin typeface="Arial"/>
                          <a:cs typeface="Arial"/>
                        </a:rPr>
                        <a:t> </a:t>
                      </a:r>
                      <a:r>
                        <a:rPr sz="1000" spc="-10" dirty="0">
                          <a:solidFill>
                            <a:srgbClr val="002577"/>
                          </a:solidFill>
                          <a:latin typeface="Arial"/>
                          <a:cs typeface="Arial"/>
                        </a:rPr>
                        <a:t>behavioral</a:t>
                      </a:r>
                      <a:r>
                        <a:rPr sz="1000" spc="-25" dirty="0">
                          <a:solidFill>
                            <a:srgbClr val="002577"/>
                          </a:solidFill>
                          <a:latin typeface="Arial"/>
                          <a:cs typeface="Arial"/>
                        </a:rPr>
                        <a:t> </a:t>
                      </a:r>
                      <a:r>
                        <a:rPr sz="1000" dirty="0">
                          <a:solidFill>
                            <a:srgbClr val="002577"/>
                          </a:solidFill>
                          <a:latin typeface="Arial"/>
                          <a:cs typeface="Arial"/>
                        </a:rPr>
                        <a:t>and/or</a:t>
                      </a:r>
                      <a:r>
                        <a:rPr sz="1000" spc="-25" dirty="0">
                          <a:solidFill>
                            <a:srgbClr val="002577"/>
                          </a:solidFill>
                          <a:latin typeface="Arial"/>
                          <a:cs typeface="Arial"/>
                        </a:rPr>
                        <a:t> </a:t>
                      </a:r>
                      <a:r>
                        <a:rPr sz="1000" dirty="0">
                          <a:solidFill>
                            <a:srgbClr val="002577"/>
                          </a:solidFill>
                          <a:latin typeface="Arial"/>
                          <a:cs typeface="Arial"/>
                        </a:rPr>
                        <a:t>carve</a:t>
                      </a:r>
                      <a:r>
                        <a:rPr sz="1000" spc="-30" dirty="0">
                          <a:solidFill>
                            <a:srgbClr val="002577"/>
                          </a:solidFill>
                          <a:latin typeface="Arial"/>
                          <a:cs typeface="Arial"/>
                        </a:rPr>
                        <a:t> </a:t>
                      </a:r>
                      <a:r>
                        <a:rPr sz="1000" dirty="0">
                          <a:solidFill>
                            <a:srgbClr val="002577"/>
                          </a:solidFill>
                          <a:latin typeface="Arial"/>
                          <a:cs typeface="Arial"/>
                        </a:rPr>
                        <a:t>out</a:t>
                      </a:r>
                      <a:r>
                        <a:rPr sz="1000" spc="-45" dirty="0">
                          <a:solidFill>
                            <a:srgbClr val="002577"/>
                          </a:solidFill>
                          <a:latin typeface="Arial"/>
                          <a:cs typeface="Arial"/>
                        </a:rPr>
                        <a:t> </a:t>
                      </a:r>
                      <a:r>
                        <a:rPr sz="1000" dirty="0">
                          <a:solidFill>
                            <a:srgbClr val="002577"/>
                          </a:solidFill>
                          <a:latin typeface="Arial"/>
                          <a:cs typeface="Arial"/>
                        </a:rPr>
                        <a:t>stop</a:t>
                      </a:r>
                      <a:r>
                        <a:rPr sz="1000" spc="-45" dirty="0">
                          <a:solidFill>
                            <a:srgbClr val="002577"/>
                          </a:solidFill>
                          <a:latin typeface="Arial"/>
                          <a:cs typeface="Arial"/>
                        </a:rPr>
                        <a:t> </a:t>
                      </a:r>
                      <a:r>
                        <a:rPr sz="1000" dirty="0">
                          <a:solidFill>
                            <a:srgbClr val="002577"/>
                          </a:solidFill>
                          <a:latin typeface="Arial"/>
                          <a:cs typeface="Arial"/>
                        </a:rPr>
                        <a:t>loss,</a:t>
                      </a:r>
                      <a:r>
                        <a:rPr sz="1000" spc="-30" dirty="0">
                          <a:solidFill>
                            <a:srgbClr val="002577"/>
                          </a:solidFill>
                          <a:latin typeface="Arial"/>
                          <a:cs typeface="Arial"/>
                        </a:rPr>
                        <a:t> </a:t>
                      </a:r>
                      <a:r>
                        <a:rPr sz="1000" dirty="0">
                          <a:solidFill>
                            <a:srgbClr val="002577"/>
                          </a:solidFill>
                          <a:latin typeface="Arial"/>
                          <a:cs typeface="Arial"/>
                        </a:rPr>
                        <a:t>the</a:t>
                      </a:r>
                      <a:r>
                        <a:rPr sz="1000" spc="-25" dirty="0">
                          <a:solidFill>
                            <a:srgbClr val="002577"/>
                          </a:solidFill>
                          <a:latin typeface="Arial"/>
                          <a:cs typeface="Arial"/>
                        </a:rPr>
                        <a:t> </a:t>
                      </a:r>
                      <a:r>
                        <a:rPr sz="1000" dirty="0">
                          <a:solidFill>
                            <a:srgbClr val="002577"/>
                          </a:solidFill>
                          <a:latin typeface="Arial"/>
                          <a:cs typeface="Arial"/>
                        </a:rPr>
                        <a:t>ASO</a:t>
                      </a:r>
                      <a:r>
                        <a:rPr sz="1000" spc="-30" dirty="0">
                          <a:solidFill>
                            <a:srgbClr val="002577"/>
                          </a:solidFill>
                          <a:latin typeface="Arial"/>
                          <a:cs typeface="Arial"/>
                        </a:rPr>
                        <a:t> </a:t>
                      </a:r>
                      <a:r>
                        <a:rPr sz="1000" spc="-10" dirty="0">
                          <a:solidFill>
                            <a:srgbClr val="002577"/>
                          </a:solidFill>
                          <a:latin typeface="Arial"/>
                          <a:cs typeface="Arial"/>
                        </a:rPr>
                        <a:t>customer</a:t>
                      </a:r>
                      <a:r>
                        <a:rPr sz="1000" spc="-55" dirty="0">
                          <a:solidFill>
                            <a:srgbClr val="002577"/>
                          </a:solidFill>
                          <a:latin typeface="Arial"/>
                          <a:cs typeface="Arial"/>
                        </a:rPr>
                        <a:t> </a:t>
                      </a:r>
                      <a:r>
                        <a:rPr sz="1000" dirty="0">
                          <a:solidFill>
                            <a:srgbClr val="002577"/>
                          </a:solidFill>
                          <a:latin typeface="Arial"/>
                          <a:cs typeface="Arial"/>
                        </a:rPr>
                        <a:t>needs</a:t>
                      </a:r>
                      <a:r>
                        <a:rPr sz="1000" spc="-35" dirty="0">
                          <a:solidFill>
                            <a:srgbClr val="002577"/>
                          </a:solidFill>
                          <a:latin typeface="Arial"/>
                          <a:cs typeface="Arial"/>
                        </a:rPr>
                        <a:t> </a:t>
                      </a:r>
                      <a:r>
                        <a:rPr sz="1000" dirty="0">
                          <a:solidFill>
                            <a:srgbClr val="002577"/>
                          </a:solidFill>
                          <a:latin typeface="Arial"/>
                          <a:cs typeface="Arial"/>
                        </a:rPr>
                        <a:t>to</a:t>
                      </a:r>
                      <a:r>
                        <a:rPr sz="1000" spc="-30" dirty="0">
                          <a:solidFill>
                            <a:srgbClr val="002577"/>
                          </a:solidFill>
                          <a:latin typeface="Arial"/>
                          <a:cs typeface="Arial"/>
                        </a:rPr>
                        <a:t> </a:t>
                      </a:r>
                      <a:r>
                        <a:rPr sz="1000" dirty="0">
                          <a:solidFill>
                            <a:srgbClr val="002577"/>
                          </a:solidFill>
                          <a:latin typeface="Arial"/>
                          <a:cs typeface="Arial"/>
                        </a:rPr>
                        <a:t>ensure</a:t>
                      </a:r>
                      <a:r>
                        <a:rPr sz="1000" spc="-40" dirty="0">
                          <a:solidFill>
                            <a:srgbClr val="002577"/>
                          </a:solidFill>
                          <a:latin typeface="Arial"/>
                          <a:cs typeface="Arial"/>
                        </a:rPr>
                        <a:t> </a:t>
                      </a:r>
                      <a:r>
                        <a:rPr sz="1000" dirty="0">
                          <a:solidFill>
                            <a:srgbClr val="002577"/>
                          </a:solidFill>
                          <a:latin typeface="Arial"/>
                          <a:cs typeface="Arial"/>
                        </a:rPr>
                        <a:t>their</a:t>
                      </a:r>
                      <a:r>
                        <a:rPr sz="1000" spc="-25" dirty="0">
                          <a:solidFill>
                            <a:srgbClr val="002577"/>
                          </a:solidFill>
                          <a:latin typeface="Arial"/>
                          <a:cs typeface="Arial"/>
                        </a:rPr>
                        <a:t> </a:t>
                      </a:r>
                      <a:r>
                        <a:rPr sz="1000" dirty="0">
                          <a:solidFill>
                            <a:srgbClr val="002577"/>
                          </a:solidFill>
                          <a:latin typeface="Arial"/>
                          <a:cs typeface="Arial"/>
                        </a:rPr>
                        <a:t>carrier(s)</a:t>
                      </a:r>
                      <a:r>
                        <a:rPr sz="1000" spc="-25" dirty="0">
                          <a:solidFill>
                            <a:srgbClr val="002577"/>
                          </a:solidFill>
                          <a:latin typeface="Arial"/>
                          <a:cs typeface="Arial"/>
                        </a:rPr>
                        <a:t> </a:t>
                      </a:r>
                      <a:r>
                        <a:rPr sz="1000" dirty="0">
                          <a:solidFill>
                            <a:srgbClr val="002577"/>
                          </a:solidFill>
                          <a:latin typeface="Arial"/>
                          <a:cs typeface="Arial"/>
                        </a:rPr>
                        <a:t>submit</a:t>
                      </a:r>
                      <a:r>
                        <a:rPr sz="1000" spc="-40" dirty="0">
                          <a:solidFill>
                            <a:srgbClr val="002577"/>
                          </a:solidFill>
                          <a:latin typeface="Arial"/>
                          <a:cs typeface="Arial"/>
                        </a:rPr>
                        <a:t> </a:t>
                      </a:r>
                      <a:r>
                        <a:rPr sz="1000" spc="-25" dirty="0">
                          <a:solidFill>
                            <a:srgbClr val="002577"/>
                          </a:solidFill>
                          <a:latin typeface="Arial"/>
                          <a:cs typeface="Arial"/>
                        </a:rPr>
                        <a:t>the </a:t>
                      </a:r>
                      <a:r>
                        <a:rPr sz="1000" spc="-10" dirty="0">
                          <a:solidFill>
                            <a:srgbClr val="002577"/>
                          </a:solidFill>
                          <a:latin typeface="Arial"/>
                          <a:cs typeface="Arial"/>
                        </a:rPr>
                        <a:t>appropriate</a:t>
                      </a:r>
                      <a:r>
                        <a:rPr sz="1000" spc="-5" dirty="0">
                          <a:solidFill>
                            <a:srgbClr val="002577"/>
                          </a:solidFill>
                          <a:latin typeface="Arial"/>
                          <a:cs typeface="Arial"/>
                        </a:rPr>
                        <a:t> </a:t>
                      </a:r>
                      <a:r>
                        <a:rPr sz="1000" spc="-10" dirty="0">
                          <a:solidFill>
                            <a:srgbClr val="002577"/>
                          </a:solidFill>
                          <a:latin typeface="Arial"/>
                          <a:cs typeface="Arial"/>
                        </a:rPr>
                        <a:t>files:</a:t>
                      </a:r>
                      <a:endParaRPr sz="1000" dirty="0">
                        <a:latin typeface="Arial"/>
                        <a:cs typeface="Arial"/>
                      </a:endParaRPr>
                    </a:p>
                    <a:p>
                      <a:pPr marL="68580">
                        <a:lnSpc>
                          <a:spcPct val="100000"/>
                        </a:lnSpc>
                        <a:spcBef>
                          <a:spcPts val="385"/>
                        </a:spcBef>
                        <a:tabLst>
                          <a:tab pos="2979420" algn="l"/>
                        </a:tabLst>
                      </a:pPr>
                      <a:r>
                        <a:rPr sz="1500" b="1" baseline="-38888" dirty="0">
                          <a:solidFill>
                            <a:srgbClr val="002377"/>
                          </a:solidFill>
                          <a:latin typeface="Arial"/>
                          <a:cs typeface="Arial"/>
                        </a:rPr>
                        <a:t>Carve</a:t>
                      </a:r>
                      <a:r>
                        <a:rPr sz="1500" b="1" spc="-60" baseline="-38888" dirty="0">
                          <a:solidFill>
                            <a:srgbClr val="002377"/>
                          </a:solidFill>
                          <a:latin typeface="Arial"/>
                          <a:cs typeface="Arial"/>
                        </a:rPr>
                        <a:t> </a:t>
                      </a:r>
                      <a:r>
                        <a:rPr sz="1500" b="1" baseline="-38888" dirty="0">
                          <a:solidFill>
                            <a:srgbClr val="002377"/>
                          </a:solidFill>
                          <a:latin typeface="Arial"/>
                          <a:cs typeface="Arial"/>
                        </a:rPr>
                        <a:t>out</a:t>
                      </a:r>
                      <a:r>
                        <a:rPr sz="1500" b="1" spc="-30" baseline="-38888" dirty="0">
                          <a:solidFill>
                            <a:srgbClr val="002377"/>
                          </a:solidFill>
                          <a:latin typeface="Arial"/>
                          <a:cs typeface="Arial"/>
                        </a:rPr>
                        <a:t> </a:t>
                      </a:r>
                      <a:r>
                        <a:rPr sz="1500" b="1" spc="-15" baseline="-38888" dirty="0">
                          <a:solidFill>
                            <a:srgbClr val="002377"/>
                          </a:solidFill>
                          <a:latin typeface="Arial"/>
                          <a:cs typeface="Arial"/>
                        </a:rPr>
                        <a:t>Pharmacy</a:t>
                      </a:r>
                      <a:r>
                        <a:rPr sz="1500" b="1" spc="-37" baseline="-38888" dirty="0">
                          <a:solidFill>
                            <a:srgbClr val="002377"/>
                          </a:solidFill>
                          <a:latin typeface="Arial"/>
                          <a:cs typeface="Arial"/>
                        </a:rPr>
                        <a:t> </a:t>
                      </a:r>
                      <a:r>
                        <a:rPr sz="1500" b="1" baseline="-38888" dirty="0">
                          <a:solidFill>
                            <a:srgbClr val="002577"/>
                          </a:solidFill>
                          <a:latin typeface="Arial"/>
                          <a:cs typeface="Arial"/>
                        </a:rPr>
                        <a:t>carrier</a:t>
                      </a:r>
                      <a:r>
                        <a:rPr sz="1500" b="1" spc="-44" baseline="-38888" dirty="0">
                          <a:solidFill>
                            <a:srgbClr val="002577"/>
                          </a:solidFill>
                          <a:latin typeface="Arial"/>
                          <a:cs typeface="Arial"/>
                        </a:rPr>
                        <a:t> </a:t>
                      </a:r>
                      <a:r>
                        <a:rPr sz="1500" b="1" baseline="-38888" dirty="0">
                          <a:solidFill>
                            <a:srgbClr val="002577"/>
                          </a:solidFill>
                          <a:latin typeface="Arial"/>
                          <a:cs typeface="Arial"/>
                        </a:rPr>
                        <a:t>will</a:t>
                      </a:r>
                      <a:r>
                        <a:rPr sz="1500" b="1" spc="-67" baseline="-38888" dirty="0">
                          <a:solidFill>
                            <a:srgbClr val="002577"/>
                          </a:solidFill>
                          <a:latin typeface="Arial"/>
                          <a:cs typeface="Arial"/>
                        </a:rPr>
                        <a:t> </a:t>
                      </a:r>
                      <a:r>
                        <a:rPr sz="1500" b="1" spc="-15" baseline="-38888" dirty="0">
                          <a:solidFill>
                            <a:srgbClr val="002577"/>
                          </a:solidFill>
                          <a:latin typeface="Arial"/>
                          <a:cs typeface="Arial"/>
                        </a:rPr>
                        <a:t>submit:</a:t>
                      </a:r>
                      <a:r>
                        <a:rPr sz="1500" b="1" baseline="-38888" dirty="0">
                          <a:solidFill>
                            <a:srgbClr val="002577"/>
                          </a:solidFill>
                          <a:latin typeface="Arial"/>
                          <a:cs typeface="Arial"/>
                        </a:rPr>
                        <a:t>	</a:t>
                      </a:r>
                      <a:r>
                        <a:rPr sz="1100" dirty="0">
                          <a:latin typeface="Arial"/>
                          <a:cs typeface="Arial"/>
                        </a:rPr>
                        <a:t>•</a:t>
                      </a:r>
                      <a:r>
                        <a:rPr sz="1100" spc="180" dirty="0">
                          <a:latin typeface="Arial"/>
                          <a:cs typeface="Arial"/>
                        </a:rPr>
                        <a:t>  </a:t>
                      </a:r>
                      <a:r>
                        <a:rPr sz="1100" dirty="0">
                          <a:latin typeface="Calibri"/>
                          <a:cs typeface="Calibri"/>
                        </a:rPr>
                        <a:t>OptumRx</a:t>
                      </a:r>
                      <a:r>
                        <a:rPr sz="1100" spc="-20" dirty="0">
                          <a:latin typeface="Calibri"/>
                          <a:cs typeface="Calibri"/>
                        </a:rPr>
                        <a:t> </a:t>
                      </a:r>
                      <a:r>
                        <a:rPr sz="1100" dirty="0">
                          <a:latin typeface="Calibri"/>
                          <a:cs typeface="Calibri"/>
                        </a:rPr>
                        <a:t>Direct</a:t>
                      </a:r>
                      <a:r>
                        <a:rPr sz="1100" spc="-15" dirty="0">
                          <a:latin typeface="Calibri"/>
                          <a:cs typeface="Calibri"/>
                        </a:rPr>
                        <a:t> </a:t>
                      </a:r>
                      <a:r>
                        <a:rPr sz="1100" spc="-10" dirty="0">
                          <a:latin typeface="Calibri"/>
                          <a:cs typeface="Calibri"/>
                        </a:rPr>
                        <a:t>(carve-</a:t>
                      </a:r>
                      <a:r>
                        <a:rPr sz="1100" dirty="0">
                          <a:latin typeface="Calibri"/>
                          <a:cs typeface="Calibri"/>
                        </a:rPr>
                        <a:t>out)</a:t>
                      </a:r>
                      <a:r>
                        <a:rPr sz="1100" spc="-30" dirty="0">
                          <a:latin typeface="Calibri"/>
                          <a:cs typeface="Calibri"/>
                        </a:rPr>
                        <a:t> </a:t>
                      </a:r>
                      <a:r>
                        <a:rPr sz="1100" dirty="0">
                          <a:latin typeface="Calibri"/>
                          <a:cs typeface="Calibri"/>
                        </a:rPr>
                        <a:t>clients</a:t>
                      </a:r>
                      <a:r>
                        <a:rPr sz="1100" spc="-25" dirty="0">
                          <a:latin typeface="Calibri"/>
                          <a:cs typeface="Calibri"/>
                        </a:rPr>
                        <a:t> </a:t>
                      </a:r>
                      <a:r>
                        <a:rPr sz="1100" dirty="0">
                          <a:latin typeface="Calibri"/>
                          <a:cs typeface="Calibri"/>
                        </a:rPr>
                        <a:t>received</a:t>
                      </a:r>
                      <a:r>
                        <a:rPr sz="1100" spc="-10" dirty="0">
                          <a:latin typeface="Calibri"/>
                          <a:cs typeface="Calibri"/>
                        </a:rPr>
                        <a:t> </a:t>
                      </a:r>
                      <a:r>
                        <a:rPr sz="1100" dirty="0">
                          <a:latin typeface="Calibri"/>
                          <a:cs typeface="Calibri"/>
                        </a:rPr>
                        <a:t>a</a:t>
                      </a:r>
                      <a:r>
                        <a:rPr sz="1100" spc="5" dirty="0">
                          <a:latin typeface="Calibri"/>
                          <a:cs typeface="Calibri"/>
                        </a:rPr>
                        <a:t> </a:t>
                      </a:r>
                      <a:r>
                        <a:rPr sz="1100" dirty="0">
                          <a:latin typeface="Calibri"/>
                          <a:cs typeface="Calibri"/>
                        </a:rPr>
                        <a:t>request</a:t>
                      </a:r>
                      <a:r>
                        <a:rPr sz="1100" spc="-20" dirty="0">
                          <a:latin typeface="Calibri"/>
                          <a:cs typeface="Calibri"/>
                        </a:rPr>
                        <a:t> from</a:t>
                      </a:r>
                      <a:endParaRPr sz="1100" dirty="0">
                        <a:latin typeface="Calibri"/>
                        <a:cs typeface="Calibri"/>
                      </a:endParaRPr>
                    </a:p>
                    <a:p>
                      <a:pPr marL="314960" indent="-247015">
                        <a:lnSpc>
                          <a:spcPct val="100000"/>
                        </a:lnSpc>
                        <a:spcBef>
                          <a:spcPts val="85"/>
                        </a:spcBef>
                        <a:buFont typeface="Symbol"/>
                        <a:buChar char=""/>
                        <a:tabLst>
                          <a:tab pos="314960" algn="l"/>
                          <a:tab pos="315595" algn="l"/>
                          <a:tab pos="3151505" algn="l"/>
                        </a:tabLst>
                      </a:pPr>
                      <a:r>
                        <a:rPr sz="1500" b="1" baseline="-27777" dirty="0">
                          <a:solidFill>
                            <a:srgbClr val="002577"/>
                          </a:solidFill>
                          <a:latin typeface="Arial"/>
                          <a:cs typeface="Arial"/>
                        </a:rPr>
                        <a:t>P2:</a:t>
                      </a:r>
                      <a:r>
                        <a:rPr sz="1500" b="1" spc="-22" baseline="-27777" dirty="0">
                          <a:solidFill>
                            <a:srgbClr val="002577"/>
                          </a:solidFill>
                          <a:latin typeface="Arial"/>
                          <a:cs typeface="Arial"/>
                        </a:rPr>
                        <a:t> </a:t>
                      </a:r>
                      <a:r>
                        <a:rPr sz="1500" spc="-15" baseline="-27777" dirty="0">
                          <a:solidFill>
                            <a:srgbClr val="002577"/>
                          </a:solidFill>
                          <a:latin typeface="Arial"/>
                          <a:cs typeface="Arial"/>
                        </a:rPr>
                        <a:t>Including</a:t>
                      </a:r>
                      <a:r>
                        <a:rPr sz="1500" spc="-37" baseline="-27777" dirty="0">
                          <a:solidFill>
                            <a:srgbClr val="002577"/>
                          </a:solidFill>
                          <a:latin typeface="Arial"/>
                          <a:cs typeface="Arial"/>
                        </a:rPr>
                        <a:t> </a:t>
                      </a:r>
                      <a:r>
                        <a:rPr sz="1500" baseline="-27777" dirty="0">
                          <a:solidFill>
                            <a:srgbClr val="002577"/>
                          </a:solidFill>
                          <a:latin typeface="Arial"/>
                          <a:cs typeface="Arial"/>
                        </a:rPr>
                        <a:t>PBM</a:t>
                      </a:r>
                      <a:r>
                        <a:rPr sz="1500" spc="-15" baseline="-27777" dirty="0">
                          <a:solidFill>
                            <a:srgbClr val="002577"/>
                          </a:solidFill>
                          <a:latin typeface="Arial"/>
                          <a:cs typeface="Arial"/>
                        </a:rPr>
                        <a:t> </a:t>
                      </a:r>
                      <a:r>
                        <a:rPr sz="1500" baseline="-27777" dirty="0">
                          <a:solidFill>
                            <a:srgbClr val="002577"/>
                          </a:solidFill>
                          <a:latin typeface="Arial"/>
                          <a:cs typeface="Arial"/>
                        </a:rPr>
                        <a:t>Name</a:t>
                      </a:r>
                      <a:r>
                        <a:rPr sz="1500" spc="-44" baseline="-27777" dirty="0">
                          <a:solidFill>
                            <a:srgbClr val="002577"/>
                          </a:solidFill>
                          <a:latin typeface="Arial"/>
                          <a:cs typeface="Arial"/>
                        </a:rPr>
                        <a:t> </a:t>
                      </a:r>
                      <a:r>
                        <a:rPr sz="1500" baseline="-27777" dirty="0">
                          <a:solidFill>
                            <a:srgbClr val="002577"/>
                          </a:solidFill>
                          <a:latin typeface="Arial"/>
                          <a:cs typeface="Arial"/>
                        </a:rPr>
                        <a:t>&amp;</a:t>
                      </a:r>
                      <a:r>
                        <a:rPr sz="1500" spc="-30" baseline="-27777" dirty="0">
                          <a:solidFill>
                            <a:srgbClr val="002577"/>
                          </a:solidFill>
                          <a:latin typeface="Arial"/>
                          <a:cs typeface="Arial"/>
                        </a:rPr>
                        <a:t> </a:t>
                      </a:r>
                      <a:r>
                        <a:rPr sz="1500" baseline="-27777" dirty="0">
                          <a:solidFill>
                            <a:srgbClr val="002577"/>
                          </a:solidFill>
                          <a:latin typeface="Arial"/>
                          <a:cs typeface="Arial"/>
                        </a:rPr>
                        <a:t>PBM</a:t>
                      </a:r>
                      <a:r>
                        <a:rPr sz="1500" spc="-15" baseline="-27777" dirty="0">
                          <a:solidFill>
                            <a:srgbClr val="002577"/>
                          </a:solidFill>
                          <a:latin typeface="Arial"/>
                          <a:cs typeface="Arial"/>
                        </a:rPr>
                        <a:t> </a:t>
                      </a:r>
                      <a:r>
                        <a:rPr sz="1500" spc="-37" baseline="-27777" dirty="0">
                          <a:solidFill>
                            <a:srgbClr val="002577"/>
                          </a:solidFill>
                          <a:latin typeface="Arial"/>
                          <a:cs typeface="Arial"/>
                        </a:rPr>
                        <a:t>EIN</a:t>
                      </a:r>
                      <a:r>
                        <a:rPr sz="1500" baseline="-27777" dirty="0">
                          <a:solidFill>
                            <a:srgbClr val="002577"/>
                          </a:solidFill>
                          <a:latin typeface="Arial"/>
                          <a:cs typeface="Arial"/>
                        </a:rPr>
                        <a:t>	</a:t>
                      </a:r>
                      <a:r>
                        <a:rPr sz="1100" dirty="0">
                          <a:latin typeface="Calibri"/>
                          <a:cs typeface="Calibri"/>
                        </a:rPr>
                        <a:t>OptumRx</a:t>
                      </a:r>
                      <a:r>
                        <a:rPr sz="1100" spc="-50" dirty="0">
                          <a:latin typeface="Calibri"/>
                          <a:cs typeface="Calibri"/>
                        </a:rPr>
                        <a:t> </a:t>
                      </a:r>
                      <a:r>
                        <a:rPr sz="1100" dirty="0">
                          <a:latin typeface="Calibri"/>
                          <a:cs typeface="Calibri"/>
                        </a:rPr>
                        <a:t>to</a:t>
                      </a:r>
                      <a:r>
                        <a:rPr sz="1100" spc="-20" dirty="0">
                          <a:latin typeface="Calibri"/>
                          <a:cs typeface="Calibri"/>
                        </a:rPr>
                        <a:t> </a:t>
                      </a:r>
                      <a:r>
                        <a:rPr sz="1100" dirty="0">
                          <a:latin typeface="Calibri"/>
                          <a:cs typeface="Calibri"/>
                        </a:rPr>
                        <a:t>confirm</a:t>
                      </a:r>
                      <a:r>
                        <a:rPr sz="1100" spc="-40" dirty="0">
                          <a:latin typeface="Calibri"/>
                          <a:cs typeface="Calibri"/>
                        </a:rPr>
                        <a:t> </a:t>
                      </a:r>
                      <a:r>
                        <a:rPr sz="1100" dirty="0">
                          <a:latin typeface="Calibri"/>
                          <a:cs typeface="Calibri"/>
                        </a:rPr>
                        <a:t>the</a:t>
                      </a:r>
                      <a:r>
                        <a:rPr sz="1100" spc="-15" dirty="0">
                          <a:latin typeface="Calibri"/>
                          <a:cs typeface="Calibri"/>
                        </a:rPr>
                        <a:t> </a:t>
                      </a:r>
                      <a:r>
                        <a:rPr sz="1100" dirty="0">
                          <a:latin typeface="Calibri"/>
                          <a:cs typeface="Calibri"/>
                        </a:rPr>
                        <a:t>D2</a:t>
                      </a:r>
                      <a:r>
                        <a:rPr sz="1100" spc="-15" dirty="0">
                          <a:latin typeface="Calibri"/>
                          <a:cs typeface="Calibri"/>
                        </a:rPr>
                        <a:t> </a:t>
                      </a:r>
                      <a:r>
                        <a:rPr sz="1100" spc="-10" dirty="0">
                          <a:latin typeface="Calibri"/>
                          <a:cs typeface="Calibri"/>
                        </a:rPr>
                        <a:t>approach.</a:t>
                      </a:r>
                      <a:endParaRPr sz="1100" dirty="0">
                        <a:latin typeface="Calibri"/>
                        <a:cs typeface="Calibri"/>
                      </a:endParaRPr>
                    </a:p>
                    <a:p>
                      <a:pPr marL="314960" indent="-247015">
                        <a:lnSpc>
                          <a:spcPct val="100000"/>
                        </a:lnSpc>
                        <a:spcBef>
                          <a:spcPts val="875"/>
                        </a:spcBef>
                        <a:buFont typeface="Symbol"/>
                        <a:buChar char=""/>
                        <a:tabLst>
                          <a:tab pos="314960" algn="l"/>
                          <a:tab pos="315595" algn="l"/>
                          <a:tab pos="2979420" algn="l"/>
                        </a:tabLst>
                      </a:pPr>
                      <a:r>
                        <a:rPr sz="1500" b="1" spc="-15" baseline="27777" dirty="0">
                          <a:solidFill>
                            <a:srgbClr val="002377"/>
                          </a:solidFill>
                          <a:latin typeface="Arial"/>
                          <a:cs typeface="Arial"/>
                        </a:rPr>
                        <a:t>D3-</a:t>
                      </a:r>
                      <a:r>
                        <a:rPr sz="1500" b="1" spc="-37" baseline="27777" dirty="0">
                          <a:solidFill>
                            <a:srgbClr val="002377"/>
                          </a:solidFill>
                          <a:latin typeface="Arial"/>
                          <a:cs typeface="Arial"/>
                        </a:rPr>
                        <a:t>D8</a:t>
                      </a:r>
                      <a:r>
                        <a:rPr sz="1500" b="1" baseline="27777" dirty="0">
                          <a:solidFill>
                            <a:srgbClr val="002377"/>
                          </a:solidFill>
                          <a:latin typeface="Arial"/>
                          <a:cs typeface="Arial"/>
                        </a:rPr>
                        <a:t>	</a:t>
                      </a:r>
                      <a:r>
                        <a:rPr sz="1100" dirty="0">
                          <a:latin typeface="Arial"/>
                          <a:cs typeface="Arial"/>
                        </a:rPr>
                        <a:t>•</a:t>
                      </a:r>
                      <a:r>
                        <a:rPr sz="1100" spc="165" dirty="0">
                          <a:latin typeface="Arial"/>
                          <a:cs typeface="Arial"/>
                        </a:rPr>
                        <a:t>  </a:t>
                      </a:r>
                      <a:r>
                        <a:rPr sz="1100" dirty="0">
                          <a:latin typeface="Calibri"/>
                          <a:cs typeface="Calibri"/>
                        </a:rPr>
                        <a:t>The</a:t>
                      </a:r>
                      <a:r>
                        <a:rPr sz="1100" spc="-5" dirty="0">
                          <a:latin typeface="Calibri"/>
                          <a:cs typeface="Calibri"/>
                        </a:rPr>
                        <a:t> </a:t>
                      </a:r>
                      <a:r>
                        <a:rPr sz="1100" dirty="0">
                          <a:latin typeface="Calibri"/>
                          <a:cs typeface="Calibri"/>
                        </a:rPr>
                        <a:t>D2</a:t>
                      </a:r>
                      <a:r>
                        <a:rPr sz="1100" spc="-15" dirty="0">
                          <a:latin typeface="Calibri"/>
                          <a:cs typeface="Calibri"/>
                        </a:rPr>
                        <a:t> </a:t>
                      </a:r>
                      <a:r>
                        <a:rPr sz="1100" dirty="0">
                          <a:latin typeface="Calibri"/>
                          <a:cs typeface="Calibri"/>
                        </a:rPr>
                        <a:t>data</a:t>
                      </a:r>
                      <a:r>
                        <a:rPr sz="1100" spc="-10" dirty="0">
                          <a:latin typeface="Calibri"/>
                          <a:cs typeface="Calibri"/>
                        </a:rPr>
                        <a:t> </a:t>
                      </a:r>
                      <a:r>
                        <a:rPr sz="1100" b="1" dirty="0">
                          <a:latin typeface="Calibri"/>
                          <a:cs typeface="Calibri"/>
                        </a:rPr>
                        <a:t>is</a:t>
                      </a:r>
                      <a:r>
                        <a:rPr sz="1100" b="1" spc="-15" dirty="0">
                          <a:latin typeface="Calibri"/>
                          <a:cs typeface="Calibri"/>
                        </a:rPr>
                        <a:t> </a:t>
                      </a:r>
                      <a:r>
                        <a:rPr sz="1100" b="1" dirty="0">
                          <a:latin typeface="Calibri"/>
                          <a:cs typeface="Calibri"/>
                        </a:rPr>
                        <a:t>aggregated</a:t>
                      </a:r>
                      <a:r>
                        <a:rPr sz="1100" b="1" spc="-25" dirty="0">
                          <a:latin typeface="Calibri"/>
                          <a:cs typeface="Calibri"/>
                        </a:rPr>
                        <a:t> </a:t>
                      </a:r>
                      <a:r>
                        <a:rPr sz="1100" dirty="0">
                          <a:latin typeface="Calibri"/>
                          <a:cs typeface="Calibri"/>
                        </a:rPr>
                        <a:t>at</a:t>
                      </a:r>
                      <a:r>
                        <a:rPr sz="1100" spc="-15" dirty="0">
                          <a:latin typeface="Calibri"/>
                          <a:cs typeface="Calibri"/>
                        </a:rPr>
                        <a:t> </a:t>
                      </a:r>
                      <a:r>
                        <a:rPr sz="1100" dirty="0">
                          <a:latin typeface="Calibri"/>
                          <a:cs typeface="Calibri"/>
                        </a:rPr>
                        <a:t>the</a:t>
                      </a:r>
                      <a:r>
                        <a:rPr sz="1100" spc="-30" dirty="0">
                          <a:latin typeface="Calibri"/>
                          <a:cs typeface="Calibri"/>
                        </a:rPr>
                        <a:t> </a:t>
                      </a:r>
                      <a:r>
                        <a:rPr sz="1100" dirty="0">
                          <a:latin typeface="Calibri"/>
                          <a:cs typeface="Calibri"/>
                        </a:rPr>
                        <a:t>medical</a:t>
                      </a:r>
                      <a:r>
                        <a:rPr sz="1100" spc="-30" dirty="0">
                          <a:latin typeface="Calibri"/>
                          <a:cs typeface="Calibri"/>
                        </a:rPr>
                        <a:t> </a:t>
                      </a:r>
                      <a:r>
                        <a:rPr sz="1100" spc="-10" dirty="0">
                          <a:latin typeface="Calibri"/>
                          <a:cs typeface="Calibri"/>
                        </a:rPr>
                        <a:t>benefit/vendor</a:t>
                      </a:r>
                      <a:endParaRPr sz="1100" dirty="0">
                        <a:latin typeface="Calibri"/>
                        <a:cs typeface="Calibri"/>
                      </a:endParaRPr>
                    </a:p>
                    <a:p>
                      <a:pPr marL="68580">
                        <a:lnSpc>
                          <a:spcPct val="100000"/>
                        </a:lnSpc>
                        <a:spcBef>
                          <a:spcPts val="595"/>
                        </a:spcBef>
                        <a:tabLst>
                          <a:tab pos="3151505" algn="l"/>
                        </a:tabLst>
                      </a:pPr>
                      <a:r>
                        <a:rPr sz="1000" b="1" dirty="0">
                          <a:solidFill>
                            <a:srgbClr val="002377"/>
                          </a:solidFill>
                          <a:latin typeface="Arial"/>
                          <a:cs typeface="Arial"/>
                        </a:rPr>
                        <a:t>Carve</a:t>
                      </a:r>
                      <a:r>
                        <a:rPr sz="1000" b="1" spc="-45" dirty="0">
                          <a:solidFill>
                            <a:srgbClr val="002377"/>
                          </a:solidFill>
                          <a:latin typeface="Arial"/>
                          <a:cs typeface="Arial"/>
                        </a:rPr>
                        <a:t> </a:t>
                      </a:r>
                      <a:r>
                        <a:rPr sz="1000" b="1" dirty="0">
                          <a:solidFill>
                            <a:srgbClr val="002377"/>
                          </a:solidFill>
                          <a:latin typeface="Arial"/>
                          <a:cs typeface="Arial"/>
                        </a:rPr>
                        <a:t>out</a:t>
                      </a:r>
                      <a:r>
                        <a:rPr sz="1000" b="1" spc="-25" dirty="0">
                          <a:solidFill>
                            <a:srgbClr val="002377"/>
                          </a:solidFill>
                          <a:latin typeface="Arial"/>
                          <a:cs typeface="Arial"/>
                        </a:rPr>
                        <a:t> </a:t>
                      </a:r>
                      <a:r>
                        <a:rPr sz="1000" b="1" dirty="0">
                          <a:solidFill>
                            <a:srgbClr val="002377"/>
                          </a:solidFill>
                          <a:latin typeface="Arial"/>
                          <a:cs typeface="Arial"/>
                        </a:rPr>
                        <a:t>Stop</a:t>
                      </a:r>
                      <a:r>
                        <a:rPr sz="1000" b="1" spc="-20" dirty="0">
                          <a:solidFill>
                            <a:srgbClr val="002377"/>
                          </a:solidFill>
                          <a:latin typeface="Arial"/>
                          <a:cs typeface="Arial"/>
                        </a:rPr>
                        <a:t> </a:t>
                      </a:r>
                      <a:r>
                        <a:rPr sz="1000" b="1" dirty="0">
                          <a:solidFill>
                            <a:srgbClr val="002377"/>
                          </a:solidFill>
                          <a:latin typeface="Arial"/>
                          <a:cs typeface="Arial"/>
                        </a:rPr>
                        <a:t>Loss</a:t>
                      </a:r>
                      <a:r>
                        <a:rPr sz="1000" b="1" spc="-30" dirty="0">
                          <a:solidFill>
                            <a:srgbClr val="002377"/>
                          </a:solidFill>
                          <a:latin typeface="Arial"/>
                          <a:cs typeface="Arial"/>
                        </a:rPr>
                        <a:t> </a:t>
                      </a:r>
                      <a:r>
                        <a:rPr sz="1000" b="1" dirty="0">
                          <a:solidFill>
                            <a:srgbClr val="002577"/>
                          </a:solidFill>
                          <a:latin typeface="Arial"/>
                          <a:cs typeface="Arial"/>
                        </a:rPr>
                        <a:t>carrier</a:t>
                      </a:r>
                      <a:r>
                        <a:rPr sz="1000" b="1" spc="-35" dirty="0">
                          <a:solidFill>
                            <a:srgbClr val="002577"/>
                          </a:solidFill>
                          <a:latin typeface="Arial"/>
                          <a:cs typeface="Arial"/>
                        </a:rPr>
                        <a:t> </a:t>
                      </a:r>
                      <a:r>
                        <a:rPr sz="1000" b="1" dirty="0">
                          <a:solidFill>
                            <a:srgbClr val="002577"/>
                          </a:solidFill>
                          <a:latin typeface="Arial"/>
                          <a:cs typeface="Arial"/>
                        </a:rPr>
                        <a:t>will</a:t>
                      </a:r>
                      <a:r>
                        <a:rPr sz="1000" b="1" spc="-45" dirty="0">
                          <a:solidFill>
                            <a:srgbClr val="002577"/>
                          </a:solidFill>
                          <a:latin typeface="Arial"/>
                          <a:cs typeface="Arial"/>
                        </a:rPr>
                        <a:t> </a:t>
                      </a:r>
                      <a:r>
                        <a:rPr sz="1000" b="1" spc="-10" dirty="0">
                          <a:solidFill>
                            <a:srgbClr val="002577"/>
                          </a:solidFill>
                          <a:latin typeface="Arial"/>
                          <a:cs typeface="Arial"/>
                        </a:rPr>
                        <a:t>submit:</a:t>
                      </a:r>
                      <a:r>
                        <a:rPr sz="1000" b="1" dirty="0">
                          <a:solidFill>
                            <a:srgbClr val="002577"/>
                          </a:solidFill>
                          <a:latin typeface="Arial"/>
                          <a:cs typeface="Arial"/>
                        </a:rPr>
                        <a:t>	</a:t>
                      </a:r>
                      <a:r>
                        <a:rPr sz="1650" baseline="25252" dirty="0">
                          <a:latin typeface="Calibri"/>
                          <a:cs typeface="Calibri"/>
                        </a:rPr>
                        <a:t>reporting</a:t>
                      </a:r>
                      <a:r>
                        <a:rPr sz="1650" spc="-82" baseline="25252" dirty="0">
                          <a:latin typeface="Calibri"/>
                          <a:cs typeface="Calibri"/>
                        </a:rPr>
                        <a:t> </a:t>
                      </a:r>
                      <a:r>
                        <a:rPr sz="1650" baseline="25252" dirty="0">
                          <a:latin typeface="Calibri"/>
                          <a:cs typeface="Calibri"/>
                        </a:rPr>
                        <a:t>entity</a:t>
                      </a:r>
                      <a:r>
                        <a:rPr sz="1650" spc="-60" baseline="25252" dirty="0">
                          <a:latin typeface="Calibri"/>
                          <a:cs typeface="Calibri"/>
                        </a:rPr>
                        <a:t> </a:t>
                      </a:r>
                      <a:r>
                        <a:rPr sz="1650" spc="-15" baseline="25252" dirty="0">
                          <a:latin typeface="Calibri"/>
                          <a:cs typeface="Calibri"/>
                        </a:rPr>
                        <a:t>level.</a:t>
                      </a:r>
                      <a:endParaRPr sz="1650" baseline="25252" dirty="0">
                        <a:latin typeface="Calibri"/>
                        <a:cs typeface="Calibri"/>
                      </a:endParaRPr>
                    </a:p>
                    <a:p>
                      <a:pPr marL="297180" indent="-229235">
                        <a:lnSpc>
                          <a:spcPts val="1065"/>
                        </a:lnSpc>
                        <a:spcBef>
                          <a:spcPts val="370"/>
                        </a:spcBef>
                        <a:buFont typeface="Arial"/>
                        <a:buChar char="•"/>
                        <a:tabLst>
                          <a:tab pos="297180" algn="l"/>
                          <a:tab pos="297815" algn="l"/>
                          <a:tab pos="2979420" algn="l"/>
                        </a:tabLst>
                      </a:pPr>
                      <a:r>
                        <a:rPr sz="1500" b="1" baseline="27777" dirty="0">
                          <a:solidFill>
                            <a:srgbClr val="002577"/>
                          </a:solidFill>
                          <a:latin typeface="Arial"/>
                          <a:cs typeface="Arial"/>
                        </a:rPr>
                        <a:t>P2:</a:t>
                      </a:r>
                      <a:r>
                        <a:rPr sz="1500" b="1" spc="367" baseline="27777" dirty="0">
                          <a:solidFill>
                            <a:srgbClr val="002577"/>
                          </a:solidFill>
                          <a:latin typeface="Arial"/>
                          <a:cs typeface="Arial"/>
                        </a:rPr>
                        <a:t> </a:t>
                      </a:r>
                      <a:r>
                        <a:rPr sz="1500" baseline="27777" dirty="0">
                          <a:solidFill>
                            <a:srgbClr val="002577"/>
                          </a:solidFill>
                          <a:latin typeface="Arial"/>
                          <a:cs typeface="Arial"/>
                        </a:rPr>
                        <a:t>TPA</a:t>
                      </a:r>
                      <a:r>
                        <a:rPr sz="1500" spc="-44" baseline="27777" dirty="0">
                          <a:solidFill>
                            <a:srgbClr val="002577"/>
                          </a:solidFill>
                          <a:latin typeface="Arial"/>
                          <a:cs typeface="Arial"/>
                        </a:rPr>
                        <a:t> </a:t>
                      </a:r>
                      <a:r>
                        <a:rPr sz="1500" baseline="27777" dirty="0">
                          <a:solidFill>
                            <a:srgbClr val="002577"/>
                          </a:solidFill>
                          <a:latin typeface="Arial"/>
                          <a:cs typeface="Arial"/>
                        </a:rPr>
                        <a:t>Name</a:t>
                      </a:r>
                      <a:r>
                        <a:rPr sz="1500" spc="-44" baseline="27777" dirty="0">
                          <a:solidFill>
                            <a:srgbClr val="002577"/>
                          </a:solidFill>
                          <a:latin typeface="Arial"/>
                          <a:cs typeface="Arial"/>
                        </a:rPr>
                        <a:t> </a:t>
                      </a:r>
                      <a:r>
                        <a:rPr sz="1500" baseline="27777" dirty="0">
                          <a:solidFill>
                            <a:srgbClr val="002577"/>
                          </a:solidFill>
                          <a:latin typeface="Arial"/>
                          <a:cs typeface="Arial"/>
                        </a:rPr>
                        <a:t>&amp;</a:t>
                      </a:r>
                      <a:r>
                        <a:rPr sz="1500" spc="-22" baseline="27777" dirty="0">
                          <a:solidFill>
                            <a:srgbClr val="002577"/>
                          </a:solidFill>
                          <a:latin typeface="Arial"/>
                          <a:cs typeface="Arial"/>
                        </a:rPr>
                        <a:t> </a:t>
                      </a:r>
                      <a:r>
                        <a:rPr sz="1500" baseline="27777" dirty="0">
                          <a:solidFill>
                            <a:srgbClr val="002577"/>
                          </a:solidFill>
                          <a:latin typeface="Arial"/>
                          <a:cs typeface="Arial"/>
                        </a:rPr>
                        <a:t>TPA</a:t>
                      </a:r>
                      <a:r>
                        <a:rPr sz="1500" spc="-22" baseline="27777" dirty="0">
                          <a:solidFill>
                            <a:srgbClr val="002577"/>
                          </a:solidFill>
                          <a:latin typeface="Arial"/>
                          <a:cs typeface="Arial"/>
                        </a:rPr>
                        <a:t> </a:t>
                      </a:r>
                      <a:r>
                        <a:rPr sz="1500" spc="-37" baseline="27777" dirty="0">
                          <a:solidFill>
                            <a:srgbClr val="002577"/>
                          </a:solidFill>
                          <a:latin typeface="Arial"/>
                          <a:cs typeface="Arial"/>
                        </a:rPr>
                        <a:t>EIN</a:t>
                      </a:r>
                      <a:r>
                        <a:rPr sz="1500" baseline="27777" dirty="0">
                          <a:solidFill>
                            <a:srgbClr val="002577"/>
                          </a:solidFill>
                          <a:latin typeface="Arial"/>
                          <a:cs typeface="Arial"/>
                        </a:rPr>
                        <a:t>	</a:t>
                      </a:r>
                      <a:r>
                        <a:rPr sz="1100" dirty="0">
                          <a:latin typeface="Arial"/>
                          <a:cs typeface="Arial"/>
                        </a:rPr>
                        <a:t>•</a:t>
                      </a:r>
                      <a:r>
                        <a:rPr sz="1100" spc="170" dirty="0">
                          <a:latin typeface="Arial"/>
                          <a:cs typeface="Arial"/>
                        </a:rPr>
                        <a:t>  </a:t>
                      </a:r>
                      <a:r>
                        <a:rPr sz="1100" dirty="0">
                          <a:latin typeface="Calibri"/>
                          <a:cs typeface="Calibri"/>
                        </a:rPr>
                        <a:t>OptumRx</a:t>
                      </a:r>
                      <a:r>
                        <a:rPr sz="1100" spc="-35" dirty="0">
                          <a:latin typeface="Calibri"/>
                          <a:cs typeface="Calibri"/>
                        </a:rPr>
                        <a:t> </a:t>
                      </a:r>
                      <a:r>
                        <a:rPr sz="1100" dirty="0">
                          <a:latin typeface="Calibri"/>
                          <a:cs typeface="Calibri"/>
                        </a:rPr>
                        <a:t>will</a:t>
                      </a:r>
                      <a:r>
                        <a:rPr sz="1100" spc="-20" dirty="0">
                          <a:latin typeface="Calibri"/>
                          <a:cs typeface="Calibri"/>
                        </a:rPr>
                        <a:t> </a:t>
                      </a:r>
                      <a:r>
                        <a:rPr sz="1100" dirty="0">
                          <a:latin typeface="Calibri"/>
                          <a:cs typeface="Calibri"/>
                        </a:rPr>
                        <a:t>report</a:t>
                      </a:r>
                      <a:r>
                        <a:rPr sz="1100" spc="-20" dirty="0">
                          <a:latin typeface="Calibri"/>
                          <a:cs typeface="Calibri"/>
                        </a:rPr>
                        <a:t> </a:t>
                      </a:r>
                      <a:r>
                        <a:rPr sz="1100" dirty="0">
                          <a:latin typeface="Calibri"/>
                          <a:cs typeface="Calibri"/>
                        </a:rPr>
                        <a:t>at</a:t>
                      </a:r>
                      <a:r>
                        <a:rPr sz="1100" spc="-15" dirty="0">
                          <a:latin typeface="Calibri"/>
                          <a:cs typeface="Calibri"/>
                        </a:rPr>
                        <a:t> </a:t>
                      </a:r>
                      <a:r>
                        <a:rPr sz="1100" dirty="0">
                          <a:latin typeface="Calibri"/>
                          <a:cs typeface="Calibri"/>
                        </a:rPr>
                        <a:t>the</a:t>
                      </a:r>
                      <a:r>
                        <a:rPr sz="1100" spc="-10" dirty="0">
                          <a:latin typeface="Calibri"/>
                          <a:cs typeface="Calibri"/>
                        </a:rPr>
                        <a:t> </a:t>
                      </a:r>
                      <a:r>
                        <a:rPr sz="1100" dirty="0">
                          <a:latin typeface="Calibri"/>
                          <a:cs typeface="Calibri"/>
                        </a:rPr>
                        <a:t>aggregated</a:t>
                      </a:r>
                      <a:r>
                        <a:rPr sz="1100" spc="-45" dirty="0">
                          <a:latin typeface="Calibri"/>
                          <a:cs typeface="Calibri"/>
                        </a:rPr>
                        <a:t> </a:t>
                      </a:r>
                      <a:r>
                        <a:rPr sz="1100" dirty="0">
                          <a:latin typeface="Calibri"/>
                          <a:cs typeface="Calibri"/>
                        </a:rPr>
                        <a:t>level.</a:t>
                      </a:r>
                      <a:r>
                        <a:rPr sz="1100" spc="235" dirty="0">
                          <a:latin typeface="Calibri"/>
                          <a:cs typeface="Calibri"/>
                        </a:rPr>
                        <a:t> </a:t>
                      </a:r>
                      <a:r>
                        <a:rPr sz="1100" dirty="0">
                          <a:latin typeface="Calibri"/>
                          <a:cs typeface="Calibri"/>
                        </a:rPr>
                        <a:t>This</a:t>
                      </a:r>
                      <a:r>
                        <a:rPr sz="1100" spc="-20" dirty="0">
                          <a:latin typeface="Calibri"/>
                          <a:cs typeface="Calibri"/>
                        </a:rPr>
                        <a:t> </a:t>
                      </a:r>
                      <a:r>
                        <a:rPr sz="1100" dirty="0">
                          <a:latin typeface="Calibri"/>
                          <a:cs typeface="Calibri"/>
                        </a:rPr>
                        <a:t>means</a:t>
                      </a:r>
                      <a:r>
                        <a:rPr sz="1100" spc="-40" dirty="0">
                          <a:latin typeface="Calibri"/>
                          <a:cs typeface="Calibri"/>
                        </a:rPr>
                        <a:t> </a:t>
                      </a:r>
                      <a:r>
                        <a:rPr sz="1100" spc="-20" dirty="0">
                          <a:latin typeface="Calibri"/>
                          <a:cs typeface="Calibri"/>
                        </a:rPr>
                        <a:t>that</a:t>
                      </a:r>
                      <a:endParaRPr sz="1100" dirty="0">
                        <a:latin typeface="Calibri"/>
                        <a:cs typeface="Calibri"/>
                      </a:endParaRPr>
                    </a:p>
                    <a:p>
                      <a:pPr marL="297180" indent="-229235">
                        <a:lnSpc>
                          <a:spcPts val="640"/>
                        </a:lnSpc>
                        <a:buFont typeface="Arial"/>
                        <a:buChar char="•"/>
                        <a:tabLst>
                          <a:tab pos="297180" algn="l"/>
                          <a:tab pos="297815" algn="l"/>
                        </a:tabLst>
                      </a:pPr>
                      <a:r>
                        <a:rPr sz="1000" b="1" dirty="0">
                          <a:solidFill>
                            <a:srgbClr val="002577"/>
                          </a:solidFill>
                          <a:latin typeface="Arial"/>
                          <a:cs typeface="Arial"/>
                        </a:rPr>
                        <a:t>D1:</a:t>
                      </a:r>
                      <a:r>
                        <a:rPr sz="1000" b="1" spc="220" dirty="0">
                          <a:solidFill>
                            <a:srgbClr val="002577"/>
                          </a:solidFill>
                          <a:latin typeface="Arial"/>
                          <a:cs typeface="Arial"/>
                        </a:rPr>
                        <a:t> </a:t>
                      </a:r>
                      <a:r>
                        <a:rPr sz="1000" dirty="0">
                          <a:solidFill>
                            <a:srgbClr val="002577"/>
                          </a:solidFill>
                          <a:latin typeface="Arial"/>
                          <a:cs typeface="Arial"/>
                        </a:rPr>
                        <a:t>Stop</a:t>
                      </a:r>
                      <a:r>
                        <a:rPr sz="1000" spc="-25" dirty="0">
                          <a:solidFill>
                            <a:srgbClr val="002577"/>
                          </a:solidFill>
                          <a:latin typeface="Arial"/>
                          <a:cs typeface="Arial"/>
                        </a:rPr>
                        <a:t> </a:t>
                      </a:r>
                      <a:r>
                        <a:rPr sz="1000" dirty="0">
                          <a:solidFill>
                            <a:srgbClr val="002577"/>
                          </a:solidFill>
                          <a:latin typeface="Arial"/>
                          <a:cs typeface="Arial"/>
                        </a:rPr>
                        <a:t>Loss</a:t>
                      </a:r>
                      <a:r>
                        <a:rPr sz="1000" spc="-35" dirty="0">
                          <a:solidFill>
                            <a:srgbClr val="002577"/>
                          </a:solidFill>
                          <a:latin typeface="Arial"/>
                          <a:cs typeface="Arial"/>
                        </a:rPr>
                        <a:t> </a:t>
                      </a:r>
                      <a:r>
                        <a:rPr sz="1000" dirty="0">
                          <a:solidFill>
                            <a:srgbClr val="002577"/>
                          </a:solidFill>
                          <a:latin typeface="Arial"/>
                          <a:cs typeface="Arial"/>
                        </a:rPr>
                        <a:t>Premium</a:t>
                      </a:r>
                      <a:r>
                        <a:rPr sz="1000" spc="-30" dirty="0">
                          <a:solidFill>
                            <a:srgbClr val="002577"/>
                          </a:solidFill>
                          <a:latin typeface="Arial"/>
                          <a:cs typeface="Arial"/>
                        </a:rPr>
                        <a:t> </a:t>
                      </a:r>
                      <a:r>
                        <a:rPr sz="1000" spc="-10" dirty="0">
                          <a:solidFill>
                            <a:srgbClr val="002577"/>
                          </a:solidFill>
                          <a:latin typeface="Arial"/>
                          <a:cs typeface="Arial"/>
                        </a:rPr>
                        <a:t>Equivalents</a:t>
                      </a:r>
                      <a:endParaRPr sz="1000" dirty="0">
                        <a:latin typeface="Arial"/>
                        <a:cs typeface="Arial"/>
                      </a:endParaRPr>
                    </a:p>
                    <a:p>
                      <a:pPr marL="3151505">
                        <a:lnSpc>
                          <a:spcPts val="1015"/>
                        </a:lnSpc>
                      </a:pPr>
                      <a:r>
                        <a:rPr sz="1100" dirty="0">
                          <a:latin typeface="Calibri"/>
                          <a:cs typeface="Calibri"/>
                        </a:rPr>
                        <a:t>clients</a:t>
                      </a:r>
                      <a:r>
                        <a:rPr sz="1100" spc="-35" dirty="0">
                          <a:latin typeface="Calibri"/>
                          <a:cs typeface="Calibri"/>
                        </a:rPr>
                        <a:t> </a:t>
                      </a:r>
                      <a:r>
                        <a:rPr sz="1100" dirty="0">
                          <a:latin typeface="Calibri"/>
                          <a:cs typeface="Calibri"/>
                        </a:rPr>
                        <a:t>would</a:t>
                      </a:r>
                      <a:r>
                        <a:rPr sz="1100" spc="-30" dirty="0">
                          <a:latin typeface="Calibri"/>
                          <a:cs typeface="Calibri"/>
                        </a:rPr>
                        <a:t> </a:t>
                      </a:r>
                      <a:r>
                        <a:rPr sz="1100" dirty="0">
                          <a:latin typeface="Calibri"/>
                          <a:cs typeface="Calibri"/>
                        </a:rPr>
                        <a:t>be</a:t>
                      </a:r>
                      <a:r>
                        <a:rPr sz="1100" spc="5" dirty="0">
                          <a:latin typeface="Calibri"/>
                          <a:cs typeface="Calibri"/>
                        </a:rPr>
                        <a:t> </a:t>
                      </a:r>
                      <a:r>
                        <a:rPr sz="1100" dirty="0">
                          <a:latin typeface="Calibri"/>
                          <a:cs typeface="Calibri"/>
                        </a:rPr>
                        <a:t>combined</a:t>
                      </a:r>
                      <a:r>
                        <a:rPr sz="1100" spc="-40" dirty="0">
                          <a:latin typeface="Calibri"/>
                          <a:cs typeface="Calibri"/>
                        </a:rPr>
                        <a:t> </a:t>
                      </a:r>
                      <a:r>
                        <a:rPr sz="1100" dirty="0">
                          <a:latin typeface="Calibri"/>
                          <a:cs typeface="Calibri"/>
                        </a:rPr>
                        <a:t>with</a:t>
                      </a:r>
                      <a:r>
                        <a:rPr sz="1100" spc="-25" dirty="0">
                          <a:latin typeface="Calibri"/>
                          <a:cs typeface="Calibri"/>
                        </a:rPr>
                        <a:t> </a:t>
                      </a:r>
                      <a:r>
                        <a:rPr sz="1100" dirty="0">
                          <a:latin typeface="Calibri"/>
                          <a:cs typeface="Calibri"/>
                        </a:rPr>
                        <a:t>all</a:t>
                      </a:r>
                      <a:r>
                        <a:rPr sz="1100" spc="-15" dirty="0">
                          <a:latin typeface="Calibri"/>
                          <a:cs typeface="Calibri"/>
                        </a:rPr>
                        <a:t> </a:t>
                      </a:r>
                      <a:r>
                        <a:rPr sz="1100" dirty="0">
                          <a:latin typeface="Calibri"/>
                          <a:cs typeface="Calibri"/>
                        </a:rPr>
                        <a:t>other</a:t>
                      </a:r>
                      <a:r>
                        <a:rPr sz="1100" spc="-25" dirty="0">
                          <a:latin typeface="Calibri"/>
                          <a:cs typeface="Calibri"/>
                        </a:rPr>
                        <a:t> </a:t>
                      </a:r>
                      <a:r>
                        <a:rPr sz="1100" dirty="0">
                          <a:latin typeface="Calibri"/>
                          <a:cs typeface="Calibri"/>
                        </a:rPr>
                        <a:t>ORx</a:t>
                      </a:r>
                      <a:r>
                        <a:rPr sz="1100" spc="-10" dirty="0">
                          <a:latin typeface="Calibri"/>
                          <a:cs typeface="Calibri"/>
                        </a:rPr>
                        <a:t> </a:t>
                      </a:r>
                      <a:r>
                        <a:rPr sz="1100" dirty="0">
                          <a:latin typeface="Calibri"/>
                          <a:cs typeface="Calibri"/>
                        </a:rPr>
                        <a:t>clients</a:t>
                      </a:r>
                      <a:r>
                        <a:rPr sz="1100" spc="-20" dirty="0">
                          <a:latin typeface="Calibri"/>
                          <a:cs typeface="Calibri"/>
                        </a:rPr>
                        <a:t> </a:t>
                      </a:r>
                      <a:r>
                        <a:rPr sz="1100" dirty="0">
                          <a:latin typeface="Calibri"/>
                          <a:cs typeface="Calibri"/>
                        </a:rPr>
                        <a:t>who</a:t>
                      </a:r>
                      <a:r>
                        <a:rPr sz="1100" spc="-20" dirty="0">
                          <a:latin typeface="Calibri"/>
                          <a:cs typeface="Calibri"/>
                        </a:rPr>
                        <a:t> </a:t>
                      </a:r>
                      <a:r>
                        <a:rPr sz="1100" spc="-25" dirty="0">
                          <a:latin typeface="Calibri"/>
                          <a:cs typeface="Calibri"/>
                        </a:rPr>
                        <a:t>had</a:t>
                      </a:r>
                      <a:endParaRPr sz="1100" dirty="0">
                        <a:latin typeface="Calibri"/>
                        <a:cs typeface="Calibri"/>
                      </a:endParaRPr>
                    </a:p>
                    <a:p>
                      <a:pPr marL="68580">
                        <a:lnSpc>
                          <a:spcPct val="100000"/>
                        </a:lnSpc>
                        <a:spcBef>
                          <a:spcPts val="70"/>
                        </a:spcBef>
                        <a:tabLst>
                          <a:tab pos="3151505" algn="l"/>
                        </a:tabLst>
                      </a:pPr>
                      <a:r>
                        <a:rPr sz="1500" b="1" baseline="-16666" dirty="0">
                          <a:solidFill>
                            <a:srgbClr val="002577"/>
                          </a:solidFill>
                          <a:latin typeface="Arial"/>
                          <a:cs typeface="Arial"/>
                        </a:rPr>
                        <a:t>Carve</a:t>
                      </a:r>
                      <a:r>
                        <a:rPr sz="1500" b="1" spc="-82" baseline="-16666" dirty="0">
                          <a:solidFill>
                            <a:srgbClr val="002577"/>
                          </a:solidFill>
                          <a:latin typeface="Arial"/>
                          <a:cs typeface="Arial"/>
                        </a:rPr>
                        <a:t> </a:t>
                      </a:r>
                      <a:r>
                        <a:rPr sz="1500" b="1" baseline="-16666" dirty="0">
                          <a:solidFill>
                            <a:srgbClr val="002577"/>
                          </a:solidFill>
                          <a:latin typeface="Arial"/>
                          <a:cs typeface="Arial"/>
                        </a:rPr>
                        <a:t>out</a:t>
                      </a:r>
                      <a:r>
                        <a:rPr sz="1500" b="1" spc="-52" baseline="-16666" dirty="0">
                          <a:solidFill>
                            <a:srgbClr val="002577"/>
                          </a:solidFill>
                          <a:latin typeface="Arial"/>
                          <a:cs typeface="Arial"/>
                        </a:rPr>
                        <a:t> </a:t>
                      </a:r>
                      <a:r>
                        <a:rPr sz="1500" b="1" baseline="-16666" dirty="0">
                          <a:solidFill>
                            <a:srgbClr val="002577"/>
                          </a:solidFill>
                          <a:latin typeface="Arial"/>
                          <a:cs typeface="Arial"/>
                        </a:rPr>
                        <a:t>Wellness</a:t>
                      </a:r>
                      <a:r>
                        <a:rPr sz="1500" b="1" spc="-60" baseline="-16666" dirty="0">
                          <a:solidFill>
                            <a:srgbClr val="002577"/>
                          </a:solidFill>
                          <a:latin typeface="Arial"/>
                          <a:cs typeface="Arial"/>
                        </a:rPr>
                        <a:t> </a:t>
                      </a:r>
                      <a:r>
                        <a:rPr sz="1500" b="1" baseline="-16666" dirty="0">
                          <a:solidFill>
                            <a:srgbClr val="002577"/>
                          </a:solidFill>
                          <a:latin typeface="Arial"/>
                          <a:cs typeface="Arial"/>
                        </a:rPr>
                        <a:t>carrier</a:t>
                      </a:r>
                      <a:r>
                        <a:rPr sz="1500" b="1" spc="-60" baseline="-16666" dirty="0">
                          <a:solidFill>
                            <a:srgbClr val="002577"/>
                          </a:solidFill>
                          <a:latin typeface="Arial"/>
                          <a:cs typeface="Arial"/>
                        </a:rPr>
                        <a:t> </a:t>
                      </a:r>
                      <a:r>
                        <a:rPr sz="1500" b="1" baseline="-16666" dirty="0">
                          <a:solidFill>
                            <a:srgbClr val="002577"/>
                          </a:solidFill>
                          <a:latin typeface="Arial"/>
                          <a:cs typeface="Arial"/>
                        </a:rPr>
                        <a:t>will</a:t>
                      </a:r>
                      <a:r>
                        <a:rPr sz="1500" b="1" spc="-89" baseline="-16666" dirty="0">
                          <a:solidFill>
                            <a:srgbClr val="002577"/>
                          </a:solidFill>
                          <a:latin typeface="Arial"/>
                          <a:cs typeface="Arial"/>
                        </a:rPr>
                        <a:t> </a:t>
                      </a:r>
                      <a:r>
                        <a:rPr sz="1500" b="1" spc="-15" baseline="-16666" dirty="0">
                          <a:solidFill>
                            <a:srgbClr val="002577"/>
                          </a:solidFill>
                          <a:latin typeface="Arial"/>
                          <a:cs typeface="Arial"/>
                        </a:rPr>
                        <a:t>submit:</a:t>
                      </a:r>
                      <a:r>
                        <a:rPr sz="1500" b="1" baseline="-16666" dirty="0">
                          <a:solidFill>
                            <a:srgbClr val="002577"/>
                          </a:solidFill>
                          <a:latin typeface="Arial"/>
                          <a:cs typeface="Arial"/>
                        </a:rPr>
                        <a:t>	</a:t>
                      </a:r>
                      <a:r>
                        <a:rPr sz="1100" dirty="0">
                          <a:latin typeface="Calibri"/>
                          <a:cs typeface="Calibri"/>
                        </a:rPr>
                        <a:t>their</a:t>
                      </a:r>
                      <a:r>
                        <a:rPr sz="1100" spc="-35" dirty="0">
                          <a:latin typeface="Calibri"/>
                          <a:cs typeface="Calibri"/>
                        </a:rPr>
                        <a:t> </a:t>
                      </a:r>
                      <a:r>
                        <a:rPr sz="1100" dirty="0">
                          <a:latin typeface="Calibri"/>
                          <a:cs typeface="Calibri"/>
                        </a:rPr>
                        <a:t>D2</a:t>
                      </a:r>
                      <a:r>
                        <a:rPr sz="1100" spc="-15" dirty="0">
                          <a:latin typeface="Calibri"/>
                          <a:cs typeface="Calibri"/>
                        </a:rPr>
                        <a:t> </a:t>
                      </a:r>
                      <a:r>
                        <a:rPr sz="1100" dirty="0">
                          <a:latin typeface="Calibri"/>
                          <a:cs typeface="Calibri"/>
                        </a:rPr>
                        <a:t>files</a:t>
                      </a:r>
                      <a:r>
                        <a:rPr sz="1100" spc="-10" dirty="0">
                          <a:latin typeface="Calibri"/>
                          <a:cs typeface="Calibri"/>
                        </a:rPr>
                        <a:t> </a:t>
                      </a:r>
                      <a:r>
                        <a:rPr sz="1100" dirty="0">
                          <a:latin typeface="Calibri"/>
                          <a:cs typeface="Calibri"/>
                        </a:rPr>
                        <a:t>aggregated</a:t>
                      </a:r>
                      <a:r>
                        <a:rPr sz="1100" spc="-50" dirty="0">
                          <a:latin typeface="Calibri"/>
                          <a:cs typeface="Calibri"/>
                        </a:rPr>
                        <a:t> </a:t>
                      </a:r>
                      <a:r>
                        <a:rPr sz="1100" dirty="0">
                          <a:latin typeface="Calibri"/>
                          <a:cs typeface="Calibri"/>
                        </a:rPr>
                        <a:t>by</a:t>
                      </a:r>
                      <a:r>
                        <a:rPr sz="1100" spc="-5" dirty="0">
                          <a:latin typeface="Calibri"/>
                          <a:cs typeface="Calibri"/>
                        </a:rPr>
                        <a:t> </a:t>
                      </a:r>
                      <a:r>
                        <a:rPr sz="1100" dirty="0">
                          <a:latin typeface="Calibri"/>
                          <a:cs typeface="Calibri"/>
                        </a:rPr>
                        <a:t>the</a:t>
                      </a:r>
                      <a:r>
                        <a:rPr sz="1100" spc="-15" dirty="0">
                          <a:latin typeface="Calibri"/>
                          <a:cs typeface="Calibri"/>
                        </a:rPr>
                        <a:t> </a:t>
                      </a:r>
                      <a:r>
                        <a:rPr sz="1100" dirty="0">
                          <a:latin typeface="Calibri"/>
                          <a:cs typeface="Calibri"/>
                        </a:rPr>
                        <a:t>medical</a:t>
                      </a:r>
                      <a:r>
                        <a:rPr sz="1100" spc="-40" dirty="0">
                          <a:latin typeface="Calibri"/>
                          <a:cs typeface="Calibri"/>
                        </a:rPr>
                        <a:t> </a:t>
                      </a:r>
                      <a:r>
                        <a:rPr sz="1100" spc="-10" dirty="0">
                          <a:latin typeface="Calibri"/>
                          <a:cs typeface="Calibri"/>
                        </a:rPr>
                        <a:t>vendor</a:t>
                      </a:r>
                      <a:endParaRPr sz="1100" dirty="0">
                        <a:latin typeface="Calibri"/>
                        <a:cs typeface="Calibri"/>
                      </a:endParaRPr>
                    </a:p>
                    <a:p>
                      <a:pPr marL="297180" indent="-229235">
                        <a:lnSpc>
                          <a:spcPct val="100000"/>
                        </a:lnSpc>
                        <a:spcBef>
                          <a:spcPts val="300"/>
                        </a:spcBef>
                        <a:buFont typeface="Arial"/>
                        <a:buChar char="•"/>
                        <a:tabLst>
                          <a:tab pos="297180" algn="l"/>
                          <a:tab pos="297815" algn="l"/>
                        </a:tabLst>
                      </a:pPr>
                      <a:r>
                        <a:rPr sz="1000" b="1" dirty="0">
                          <a:solidFill>
                            <a:srgbClr val="002577"/>
                          </a:solidFill>
                          <a:latin typeface="Arial"/>
                          <a:cs typeface="Arial"/>
                        </a:rPr>
                        <a:t>P2:</a:t>
                      </a:r>
                      <a:r>
                        <a:rPr sz="1000" b="1" spc="245" dirty="0">
                          <a:solidFill>
                            <a:srgbClr val="002577"/>
                          </a:solidFill>
                          <a:latin typeface="Arial"/>
                          <a:cs typeface="Arial"/>
                        </a:rPr>
                        <a:t> </a:t>
                      </a:r>
                      <a:r>
                        <a:rPr sz="1000" dirty="0">
                          <a:solidFill>
                            <a:srgbClr val="002577"/>
                          </a:solidFill>
                          <a:latin typeface="Arial"/>
                          <a:cs typeface="Arial"/>
                        </a:rPr>
                        <a:t>TPA</a:t>
                      </a:r>
                      <a:r>
                        <a:rPr sz="1000" spc="-30" dirty="0">
                          <a:solidFill>
                            <a:srgbClr val="002577"/>
                          </a:solidFill>
                          <a:latin typeface="Arial"/>
                          <a:cs typeface="Arial"/>
                        </a:rPr>
                        <a:t> </a:t>
                      </a:r>
                      <a:r>
                        <a:rPr sz="1000" dirty="0">
                          <a:solidFill>
                            <a:srgbClr val="002577"/>
                          </a:solidFill>
                          <a:latin typeface="Arial"/>
                          <a:cs typeface="Arial"/>
                        </a:rPr>
                        <a:t>Name</a:t>
                      </a:r>
                      <a:r>
                        <a:rPr sz="1000" spc="-30" dirty="0">
                          <a:solidFill>
                            <a:srgbClr val="002577"/>
                          </a:solidFill>
                          <a:latin typeface="Arial"/>
                          <a:cs typeface="Arial"/>
                        </a:rPr>
                        <a:t> </a:t>
                      </a:r>
                      <a:r>
                        <a:rPr sz="1000" dirty="0">
                          <a:solidFill>
                            <a:srgbClr val="002577"/>
                          </a:solidFill>
                          <a:latin typeface="Arial"/>
                          <a:cs typeface="Arial"/>
                        </a:rPr>
                        <a:t>&amp;</a:t>
                      </a:r>
                      <a:r>
                        <a:rPr sz="1000" spc="-15" dirty="0">
                          <a:solidFill>
                            <a:srgbClr val="002577"/>
                          </a:solidFill>
                          <a:latin typeface="Arial"/>
                          <a:cs typeface="Arial"/>
                        </a:rPr>
                        <a:t> </a:t>
                      </a:r>
                      <a:r>
                        <a:rPr sz="1000" dirty="0">
                          <a:solidFill>
                            <a:srgbClr val="002577"/>
                          </a:solidFill>
                          <a:latin typeface="Arial"/>
                          <a:cs typeface="Arial"/>
                        </a:rPr>
                        <a:t>TPA</a:t>
                      </a:r>
                      <a:r>
                        <a:rPr sz="1000" spc="-15" dirty="0">
                          <a:solidFill>
                            <a:srgbClr val="002577"/>
                          </a:solidFill>
                          <a:latin typeface="Arial"/>
                          <a:cs typeface="Arial"/>
                        </a:rPr>
                        <a:t> </a:t>
                      </a:r>
                      <a:r>
                        <a:rPr sz="1000" spc="-25" dirty="0">
                          <a:solidFill>
                            <a:srgbClr val="002577"/>
                          </a:solidFill>
                          <a:latin typeface="Arial"/>
                          <a:cs typeface="Arial"/>
                        </a:rPr>
                        <a:t>EIN</a:t>
                      </a:r>
                      <a:endParaRPr sz="1000" dirty="0">
                        <a:latin typeface="Arial"/>
                        <a:cs typeface="Arial"/>
                      </a:endParaRPr>
                    </a:p>
                    <a:p>
                      <a:pPr marL="297180" indent="-229235">
                        <a:lnSpc>
                          <a:spcPct val="100000"/>
                        </a:lnSpc>
                        <a:buFont typeface="Arial"/>
                        <a:buChar char="•"/>
                        <a:tabLst>
                          <a:tab pos="297180" algn="l"/>
                          <a:tab pos="297815" algn="l"/>
                        </a:tabLst>
                      </a:pPr>
                      <a:r>
                        <a:rPr sz="1000" b="1" dirty="0">
                          <a:solidFill>
                            <a:srgbClr val="002577"/>
                          </a:solidFill>
                          <a:latin typeface="Arial"/>
                          <a:cs typeface="Arial"/>
                        </a:rPr>
                        <a:t>D2:</a:t>
                      </a:r>
                      <a:r>
                        <a:rPr sz="1000" b="1" spc="204" dirty="0">
                          <a:solidFill>
                            <a:srgbClr val="002577"/>
                          </a:solidFill>
                          <a:latin typeface="Arial"/>
                          <a:cs typeface="Arial"/>
                        </a:rPr>
                        <a:t> </a:t>
                      </a:r>
                      <a:r>
                        <a:rPr sz="1000" dirty="0">
                          <a:solidFill>
                            <a:srgbClr val="002577"/>
                          </a:solidFill>
                          <a:latin typeface="Arial"/>
                          <a:cs typeface="Arial"/>
                        </a:rPr>
                        <a:t>Wellness</a:t>
                      </a:r>
                      <a:r>
                        <a:rPr sz="1000" spc="-55" dirty="0">
                          <a:solidFill>
                            <a:srgbClr val="002577"/>
                          </a:solidFill>
                          <a:latin typeface="Arial"/>
                          <a:cs typeface="Arial"/>
                        </a:rPr>
                        <a:t> </a:t>
                      </a:r>
                      <a:r>
                        <a:rPr sz="1000" dirty="0">
                          <a:solidFill>
                            <a:srgbClr val="002577"/>
                          </a:solidFill>
                          <a:latin typeface="Arial"/>
                          <a:cs typeface="Arial"/>
                        </a:rPr>
                        <a:t>Services</a:t>
                      </a:r>
                      <a:r>
                        <a:rPr sz="1000" spc="-25" dirty="0">
                          <a:solidFill>
                            <a:srgbClr val="002577"/>
                          </a:solidFill>
                          <a:latin typeface="Arial"/>
                          <a:cs typeface="Arial"/>
                        </a:rPr>
                        <a:t> </a:t>
                      </a:r>
                      <a:r>
                        <a:rPr sz="1000" dirty="0">
                          <a:solidFill>
                            <a:srgbClr val="002577"/>
                          </a:solidFill>
                          <a:latin typeface="Arial"/>
                          <a:cs typeface="Arial"/>
                        </a:rPr>
                        <a:t>when</a:t>
                      </a:r>
                      <a:r>
                        <a:rPr sz="1000" spc="-30" dirty="0">
                          <a:solidFill>
                            <a:srgbClr val="002577"/>
                          </a:solidFill>
                          <a:latin typeface="Arial"/>
                          <a:cs typeface="Arial"/>
                        </a:rPr>
                        <a:t> </a:t>
                      </a:r>
                      <a:r>
                        <a:rPr sz="1000" dirty="0">
                          <a:solidFill>
                            <a:srgbClr val="002577"/>
                          </a:solidFill>
                          <a:latin typeface="Arial"/>
                          <a:cs typeface="Arial"/>
                        </a:rPr>
                        <a:t>billed</a:t>
                      </a:r>
                      <a:r>
                        <a:rPr sz="1000" spc="-15" dirty="0">
                          <a:solidFill>
                            <a:srgbClr val="002577"/>
                          </a:solidFill>
                          <a:latin typeface="Arial"/>
                          <a:cs typeface="Arial"/>
                        </a:rPr>
                        <a:t> </a:t>
                      </a:r>
                      <a:r>
                        <a:rPr sz="1000" dirty="0">
                          <a:solidFill>
                            <a:srgbClr val="002577"/>
                          </a:solidFill>
                          <a:latin typeface="Arial"/>
                          <a:cs typeface="Arial"/>
                        </a:rPr>
                        <a:t>on</a:t>
                      </a:r>
                      <a:r>
                        <a:rPr sz="1000" spc="-50" dirty="0">
                          <a:solidFill>
                            <a:srgbClr val="002577"/>
                          </a:solidFill>
                          <a:latin typeface="Arial"/>
                          <a:cs typeface="Arial"/>
                        </a:rPr>
                        <a:t> </a:t>
                      </a:r>
                      <a:r>
                        <a:rPr sz="1000" dirty="0">
                          <a:solidFill>
                            <a:srgbClr val="002577"/>
                          </a:solidFill>
                          <a:latin typeface="Arial"/>
                          <a:cs typeface="Arial"/>
                        </a:rPr>
                        <a:t>a</a:t>
                      </a:r>
                      <a:r>
                        <a:rPr sz="1000" spc="-35" dirty="0">
                          <a:solidFill>
                            <a:srgbClr val="002577"/>
                          </a:solidFill>
                          <a:latin typeface="Arial"/>
                          <a:cs typeface="Arial"/>
                        </a:rPr>
                        <a:t> </a:t>
                      </a:r>
                      <a:r>
                        <a:rPr sz="1000" spc="-20" dirty="0">
                          <a:solidFill>
                            <a:srgbClr val="002577"/>
                          </a:solidFill>
                          <a:latin typeface="Arial"/>
                          <a:cs typeface="Arial"/>
                        </a:rPr>
                        <a:t>claim</a:t>
                      </a:r>
                      <a:endParaRPr sz="1000" dirty="0">
                        <a:latin typeface="Arial"/>
                        <a:cs typeface="Arial"/>
                      </a:endParaRPr>
                    </a:p>
                    <a:p>
                      <a:pPr marL="297180" indent="-229235">
                        <a:lnSpc>
                          <a:spcPct val="100000"/>
                        </a:lnSpc>
                        <a:buChar char="•"/>
                        <a:tabLst>
                          <a:tab pos="297180" algn="l"/>
                          <a:tab pos="297815" algn="l"/>
                        </a:tabLst>
                      </a:pPr>
                      <a:r>
                        <a:rPr sz="1000" dirty="0">
                          <a:solidFill>
                            <a:srgbClr val="002577"/>
                          </a:solidFill>
                          <a:latin typeface="Arial"/>
                          <a:cs typeface="Arial"/>
                        </a:rPr>
                        <a:t>Note:</a:t>
                      </a:r>
                      <a:r>
                        <a:rPr sz="1000" spc="-35" dirty="0">
                          <a:solidFill>
                            <a:srgbClr val="002577"/>
                          </a:solidFill>
                          <a:latin typeface="Arial"/>
                          <a:cs typeface="Arial"/>
                        </a:rPr>
                        <a:t> </a:t>
                      </a:r>
                      <a:r>
                        <a:rPr sz="1000" dirty="0">
                          <a:solidFill>
                            <a:srgbClr val="002577"/>
                          </a:solidFill>
                          <a:latin typeface="Arial"/>
                          <a:cs typeface="Arial"/>
                        </a:rPr>
                        <a:t>if</a:t>
                      </a:r>
                      <a:r>
                        <a:rPr sz="1000" spc="-30" dirty="0">
                          <a:solidFill>
                            <a:srgbClr val="002577"/>
                          </a:solidFill>
                          <a:latin typeface="Arial"/>
                          <a:cs typeface="Arial"/>
                        </a:rPr>
                        <a:t> </a:t>
                      </a:r>
                      <a:r>
                        <a:rPr sz="1000" dirty="0">
                          <a:solidFill>
                            <a:srgbClr val="002577"/>
                          </a:solidFill>
                          <a:latin typeface="Arial"/>
                          <a:cs typeface="Arial"/>
                        </a:rPr>
                        <a:t>the</a:t>
                      </a:r>
                      <a:r>
                        <a:rPr sz="1000" spc="-35" dirty="0">
                          <a:solidFill>
                            <a:srgbClr val="002577"/>
                          </a:solidFill>
                          <a:latin typeface="Arial"/>
                          <a:cs typeface="Arial"/>
                        </a:rPr>
                        <a:t> </a:t>
                      </a:r>
                      <a:r>
                        <a:rPr sz="1000" dirty="0">
                          <a:solidFill>
                            <a:srgbClr val="002577"/>
                          </a:solidFill>
                          <a:latin typeface="Arial"/>
                          <a:cs typeface="Arial"/>
                        </a:rPr>
                        <a:t>wellness carrier</a:t>
                      </a:r>
                      <a:r>
                        <a:rPr sz="1000" spc="-35" dirty="0">
                          <a:solidFill>
                            <a:srgbClr val="002577"/>
                          </a:solidFill>
                          <a:latin typeface="Arial"/>
                          <a:cs typeface="Arial"/>
                        </a:rPr>
                        <a:t> </a:t>
                      </a:r>
                      <a:r>
                        <a:rPr sz="1000" dirty="0">
                          <a:solidFill>
                            <a:srgbClr val="002577"/>
                          </a:solidFill>
                          <a:latin typeface="Arial"/>
                          <a:cs typeface="Arial"/>
                        </a:rPr>
                        <a:t>does</a:t>
                      </a:r>
                      <a:r>
                        <a:rPr sz="1000" spc="-35" dirty="0">
                          <a:solidFill>
                            <a:srgbClr val="002577"/>
                          </a:solidFill>
                          <a:latin typeface="Arial"/>
                          <a:cs typeface="Arial"/>
                        </a:rPr>
                        <a:t> </a:t>
                      </a:r>
                      <a:r>
                        <a:rPr sz="1000" dirty="0">
                          <a:solidFill>
                            <a:srgbClr val="002577"/>
                          </a:solidFill>
                          <a:latin typeface="Arial"/>
                          <a:cs typeface="Arial"/>
                        </a:rPr>
                        <a:t>not</a:t>
                      </a:r>
                      <a:r>
                        <a:rPr sz="1000" spc="-30" dirty="0">
                          <a:solidFill>
                            <a:srgbClr val="002577"/>
                          </a:solidFill>
                          <a:latin typeface="Arial"/>
                          <a:cs typeface="Arial"/>
                        </a:rPr>
                        <a:t> </a:t>
                      </a:r>
                      <a:r>
                        <a:rPr sz="1000" dirty="0">
                          <a:solidFill>
                            <a:srgbClr val="002577"/>
                          </a:solidFill>
                          <a:latin typeface="Arial"/>
                          <a:cs typeface="Arial"/>
                        </a:rPr>
                        <a:t>pay</a:t>
                      </a:r>
                      <a:r>
                        <a:rPr sz="1000" spc="-45" dirty="0">
                          <a:solidFill>
                            <a:srgbClr val="002577"/>
                          </a:solidFill>
                          <a:latin typeface="Arial"/>
                          <a:cs typeface="Arial"/>
                        </a:rPr>
                        <a:t> </a:t>
                      </a:r>
                      <a:r>
                        <a:rPr sz="1000" dirty="0">
                          <a:solidFill>
                            <a:srgbClr val="002577"/>
                          </a:solidFill>
                          <a:latin typeface="Arial"/>
                          <a:cs typeface="Arial"/>
                        </a:rPr>
                        <a:t>claims,</a:t>
                      </a:r>
                      <a:r>
                        <a:rPr sz="1000" spc="204" dirty="0">
                          <a:solidFill>
                            <a:srgbClr val="002577"/>
                          </a:solidFill>
                          <a:latin typeface="Arial"/>
                          <a:cs typeface="Arial"/>
                        </a:rPr>
                        <a:t> </a:t>
                      </a:r>
                      <a:r>
                        <a:rPr sz="1000" dirty="0">
                          <a:solidFill>
                            <a:srgbClr val="002577"/>
                          </a:solidFill>
                          <a:latin typeface="Arial"/>
                          <a:cs typeface="Arial"/>
                        </a:rPr>
                        <a:t>UHC</a:t>
                      </a:r>
                      <a:r>
                        <a:rPr sz="1000" spc="-20" dirty="0">
                          <a:solidFill>
                            <a:srgbClr val="002577"/>
                          </a:solidFill>
                          <a:latin typeface="Arial"/>
                          <a:cs typeface="Arial"/>
                        </a:rPr>
                        <a:t> </a:t>
                      </a:r>
                      <a:r>
                        <a:rPr sz="1000" dirty="0">
                          <a:solidFill>
                            <a:srgbClr val="002577"/>
                          </a:solidFill>
                          <a:latin typeface="Arial"/>
                          <a:cs typeface="Arial"/>
                        </a:rPr>
                        <a:t>will</a:t>
                      </a:r>
                      <a:r>
                        <a:rPr sz="1000" spc="5" dirty="0">
                          <a:solidFill>
                            <a:srgbClr val="002577"/>
                          </a:solidFill>
                          <a:latin typeface="Arial"/>
                          <a:cs typeface="Arial"/>
                        </a:rPr>
                        <a:t> </a:t>
                      </a:r>
                      <a:r>
                        <a:rPr sz="1000" dirty="0">
                          <a:solidFill>
                            <a:srgbClr val="002577"/>
                          </a:solidFill>
                          <a:latin typeface="Arial"/>
                          <a:cs typeface="Arial"/>
                        </a:rPr>
                        <a:t>submit</a:t>
                      </a:r>
                      <a:r>
                        <a:rPr sz="1000" spc="-55" dirty="0">
                          <a:solidFill>
                            <a:srgbClr val="002577"/>
                          </a:solidFill>
                          <a:latin typeface="Arial"/>
                          <a:cs typeface="Arial"/>
                        </a:rPr>
                        <a:t> </a:t>
                      </a:r>
                      <a:r>
                        <a:rPr sz="1000" dirty="0">
                          <a:solidFill>
                            <a:srgbClr val="002577"/>
                          </a:solidFill>
                          <a:latin typeface="Arial"/>
                          <a:cs typeface="Arial"/>
                        </a:rPr>
                        <a:t>the</a:t>
                      </a:r>
                      <a:r>
                        <a:rPr sz="1000" spc="-30" dirty="0">
                          <a:solidFill>
                            <a:srgbClr val="002577"/>
                          </a:solidFill>
                          <a:latin typeface="Arial"/>
                          <a:cs typeface="Arial"/>
                        </a:rPr>
                        <a:t> </a:t>
                      </a:r>
                      <a:r>
                        <a:rPr sz="1000" spc="-10" dirty="0">
                          <a:solidFill>
                            <a:srgbClr val="002577"/>
                          </a:solidFill>
                          <a:latin typeface="Arial"/>
                          <a:cs typeface="Arial"/>
                        </a:rPr>
                        <a:t>corresponding</a:t>
                      </a:r>
                      <a:r>
                        <a:rPr sz="1000" spc="-45" dirty="0">
                          <a:solidFill>
                            <a:srgbClr val="002577"/>
                          </a:solidFill>
                          <a:latin typeface="Arial"/>
                          <a:cs typeface="Arial"/>
                        </a:rPr>
                        <a:t> </a:t>
                      </a:r>
                      <a:r>
                        <a:rPr sz="1000" dirty="0">
                          <a:solidFill>
                            <a:srgbClr val="002577"/>
                          </a:solidFill>
                          <a:latin typeface="Arial"/>
                          <a:cs typeface="Arial"/>
                        </a:rPr>
                        <a:t>medical</a:t>
                      </a:r>
                      <a:r>
                        <a:rPr sz="1000" spc="-50" dirty="0">
                          <a:solidFill>
                            <a:srgbClr val="002577"/>
                          </a:solidFill>
                          <a:latin typeface="Arial"/>
                          <a:cs typeface="Arial"/>
                        </a:rPr>
                        <a:t> </a:t>
                      </a:r>
                      <a:r>
                        <a:rPr sz="1000" dirty="0">
                          <a:solidFill>
                            <a:srgbClr val="002577"/>
                          </a:solidFill>
                          <a:latin typeface="Arial"/>
                          <a:cs typeface="Arial"/>
                        </a:rPr>
                        <a:t>claim</a:t>
                      </a:r>
                      <a:r>
                        <a:rPr sz="1000" spc="-10" dirty="0">
                          <a:solidFill>
                            <a:srgbClr val="002577"/>
                          </a:solidFill>
                          <a:latin typeface="Arial"/>
                          <a:cs typeface="Arial"/>
                        </a:rPr>
                        <a:t> </a:t>
                      </a:r>
                      <a:r>
                        <a:rPr sz="1000" dirty="0">
                          <a:solidFill>
                            <a:srgbClr val="002577"/>
                          </a:solidFill>
                          <a:latin typeface="Arial"/>
                          <a:cs typeface="Arial"/>
                        </a:rPr>
                        <a:t>data</a:t>
                      </a:r>
                      <a:r>
                        <a:rPr sz="1000" spc="-45" dirty="0">
                          <a:solidFill>
                            <a:srgbClr val="002577"/>
                          </a:solidFill>
                          <a:latin typeface="Arial"/>
                          <a:cs typeface="Arial"/>
                        </a:rPr>
                        <a:t> </a:t>
                      </a:r>
                      <a:r>
                        <a:rPr sz="1000" dirty="0">
                          <a:solidFill>
                            <a:srgbClr val="002577"/>
                          </a:solidFill>
                          <a:latin typeface="Arial"/>
                          <a:cs typeface="Arial"/>
                        </a:rPr>
                        <a:t>in</a:t>
                      </a:r>
                      <a:r>
                        <a:rPr sz="1000" spc="-20" dirty="0">
                          <a:solidFill>
                            <a:srgbClr val="002577"/>
                          </a:solidFill>
                          <a:latin typeface="Arial"/>
                          <a:cs typeface="Arial"/>
                        </a:rPr>
                        <a:t> </a:t>
                      </a:r>
                      <a:r>
                        <a:rPr sz="1000" spc="-10" dirty="0">
                          <a:solidFill>
                            <a:srgbClr val="002577"/>
                          </a:solidFill>
                          <a:latin typeface="Arial"/>
                          <a:cs typeface="Arial"/>
                        </a:rPr>
                        <a:t>aggregate</a:t>
                      </a:r>
                      <a:endParaRPr sz="1000" dirty="0">
                        <a:latin typeface="Arial"/>
                        <a:cs typeface="Arial"/>
                      </a:endParaRPr>
                    </a:p>
                    <a:p>
                      <a:pPr>
                        <a:lnSpc>
                          <a:spcPct val="100000"/>
                        </a:lnSpc>
                        <a:spcBef>
                          <a:spcPts val="50"/>
                        </a:spcBef>
                        <a:buClr>
                          <a:srgbClr val="002577"/>
                        </a:buClr>
                        <a:buFont typeface="Arial"/>
                        <a:buChar char="•"/>
                      </a:pPr>
                      <a:endParaRPr sz="1000" dirty="0">
                        <a:latin typeface="Times New Roman"/>
                        <a:cs typeface="Times New Roman"/>
                      </a:endParaRPr>
                    </a:p>
                    <a:p>
                      <a:pPr marL="68580">
                        <a:lnSpc>
                          <a:spcPct val="100000"/>
                        </a:lnSpc>
                      </a:pPr>
                      <a:r>
                        <a:rPr sz="1000" b="1" dirty="0">
                          <a:solidFill>
                            <a:srgbClr val="002577"/>
                          </a:solidFill>
                          <a:latin typeface="Arial"/>
                          <a:cs typeface="Arial"/>
                        </a:rPr>
                        <a:t>Carve</a:t>
                      </a:r>
                      <a:r>
                        <a:rPr sz="1000" b="1" spc="-50" dirty="0">
                          <a:solidFill>
                            <a:srgbClr val="002577"/>
                          </a:solidFill>
                          <a:latin typeface="Arial"/>
                          <a:cs typeface="Arial"/>
                        </a:rPr>
                        <a:t> </a:t>
                      </a:r>
                      <a:r>
                        <a:rPr sz="1000" b="1" dirty="0">
                          <a:solidFill>
                            <a:srgbClr val="002577"/>
                          </a:solidFill>
                          <a:latin typeface="Arial"/>
                          <a:cs typeface="Arial"/>
                        </a:rPr>
                        <a:t>out</a:t>
                      </a:r>
                      <a:r>
                        <a:rPr sz="1000" b="1" spc="-30" dirty="0">
                          <a:solidFill>
                            <a:srgbClr val="002577"/>
                          </a:solidFill>
                          <a:latin typeface="Arial"/>
                          <a:cs typeface="Arial"/>
                        </a:rPr>
                        <a:t> </a:t>
                      </a:r>
                      <a:r>
                        <a:rPr sz="1000" b="1" dirty="0">
                          <a:solidFill>
                            <a:srgbClr val="002577"/>
                          </a:solidFill>
                          <a:latin typeface="Arial"/>
                          <a:cs typeface="Arial"/>
                        </a:rPr>
                        <a:t>Behavioral</a:t>
                      </a:r>
                      <a:r>
                        <a:rPr sz="1000" b="1" spc="-50" dirty="0">
                          <a:solidFill>
                            <a:srgbClr val="002577"/>
                          </a:solidFill>
                          <a:latin typeface="Arial"/>
                          <a:cs typeface="Arial"/>
                        </a:rPr>
                        <a:t> </a:t>
                      </a:r>
                      <a:r>
                        <a:rPr sz="1000" b="1" dirty="0">
                          <a:solidFill>
                            <a:srgbClr val="002577"/>
                          </a:solidFill>
                          <a:latin typeface="Arial"/>
                          <a:cs typeface="Arial"/>
                        </a:rPr>
                        <a:t>carrier</a:t>
                      </a:r>
                      <a:r>
                        <a:rPr sz="1000" b="1" spc="-35" dirty="0">
                          <a:solidFill>
                            <a:srgbClr val="002577"/>
                          </a:solidFill>
                          <a:latin typeface="Arial"/>
                          <a:cs typeface="Arial"/>
                        </a:rPr>
                        <a:t> </a:t>
                      </a:r>
                      <a:r>
                        <a:rPr sz="1000" b="1" dirty="0">
                          <a:solidFill>
                            <a:srgbClr val="002577"/>
                          </a:solidFill>
                          <a:latin typeface="Arial"/>
                          <a:cs typeface="Arial"/>
                        </a:rPr>
                        <a:t>will</a:t>
                      </a:r>
                      <a:r>
                        <a:rPr sz="1000" b="1" spc="-50" dirty="0">
                          <a:solidFill>
                            <a:srgbClr val="002577"/>
                          </a:solidFill>
                          <a:latin typeface="Arial"/>
                          <a:cs typeface="Arial"/>
                        </a:rPr>
                        <a:t> </a:t>
                      </a:r>
                      <a:r>
                        <a:rPr sz="1000" b="1" spc="-10" dirty="0">
                          <a:solidFill>
                            <a:srgbClr val="002577"/>
                          </a:solidFill>
                          <a:latin typeface="Arial"/>
                          <a:cs typeface="Arial"/>
                        </a:rPr>
                        <a:t>submit:</a:t>
                      </a:r>
                      <a:endParaRPr sz="1000" dirty="0">
                        <a:latin typeface="Arial"/>
                        <a:cs typeface="Arial"/>
                      </a:endParaRPr>
                    </a:p>
                    <a:p>
                      <a:pPr marL="297180" indent="-229235">
                        <a:lnSpc>
                          <a:spcPct val="100000"/>
                        </a:lnSpc>
                        <a:buFont typeface="Arial"/>
                        <a:buChar char="•"/>
                        <a:tabLst>
                          <a:tab pos="297180" algn="l"/>
                          <a:tab pos="297815" algn="l"/>
                        </a:tabLst>
                      </a:pPr>
                      <a:r>
                        <a:rPr sz="1000" b="1" dirty="0">
                          <a:solidFill>
                            <a:srgbClr val="002577"/>
                          </a:solidFill>
                          <a:latin typeface="Arial"/>
                          <a:cs typeface="Arial"/>
                        </a:rPr>
                        <a:t>P2:</a:t>
                      </a:r>
                      <a:r>
                        <a:rPr sz="1000" b="1" spc="245" dirty="0">
                          <a:solidFill>
                            <a:srgbClr val="002577"/>
                          </a:solidFill>
                          <a:latin typeface="Arial"/>
                          <a:cs typeface="Arial"/>
                        </a:rPr>
                        <a:t> </a:t>
                      </a:r>
                      <a:r>
                        <a:rPr sz="1000" dirty="0">
                          <a:solidFill>
                            <a:srgbClr val="002577"/>
                          </a:solidFill>
                          <a:latin typeface="Arial"/>
                          <a:cs typeface="Arial"/>
                        </a:rPr>
                        <a:t>TPA</a:t>
                      </a:r>
                      <a:r>
                        <a:rPr sz="1000" spc="-30" dirty="0">
                          <a:solidFill>
                            <a:srgbClr val="002577"/>
                          </a:solidFill>
                          <a:latin typeface="Arial"/>
                          <a:cs typeface="Arial"/>
                        </a:rPr>
                        <a:t> </a:t>
                      </a:r>
                      <a:r>
                        <a:rPr sz="1000" dirty="0">
                          <a:solidFill>
                            <a:srgbClr val="002577"/>
                          </a:solidFill>
                          <a:latin typeface="Arial"/>
                          <a:cs typeface="Arial"/>
                        </a:rPr>
                        <a:t>Name</a:t>
                      </a:r>
                      <a:r>
                        <a:rPr sz="1000" spc="-30" dirty="0">
                          <a:solidFill>
                            <a:srgbClr val="002577"/>
                          </a:solidFill>
                          <a:latin typeface="Arial"/>
                          <a:cs typeface="Arial"/>
                        </a:rPr>
                        <a:t> </a:t>
                      </a:r>
                      <a:r>
                        <a:rPr sz="1000" dirty="0">
                          <a:solidFill>
                            <a:srgbClr val="002577"/>
                          </a:solidFill>
                          <a:latin typeface="Arial"/>
                          <a:cs typeface="Arial"/>
                        </a:rPr>
                        <a:t>&amp;</a:t>
                      </a:r>
                      <a:r>
                        <a:rPr sz="1000" spc="-15" dirty="0">
                          <a:solidFill>
                            <a:srgbClr val="002577"/>
                          </a:solidFill>
                          <a:latin typeface="Arial"/>
                          <a:cs typeface="Arial"/>
                        </a:rPr>
                        <a:t> </a:t>
                      </a:r>
                      <a:r>
                        <a:rPr sz="1000" dirty="0">
                          <a:solidFill>
                            <a:srgbClr val="002577"/>
                          </a:solidFill>
                          <a:latin typeface="Arial"/>
                          <a:cs typeface="Arial"/>
                        </a:rPr>
                        <a:t>TPA</a:t>
                      </a:r>
                      <a:r>
                        <a:rPr sz="1000" spc="-15" dirty="0">
                          <a:solidFill>
                            <a:srgbClr val="002577"/>
                          </a:solidFill>
                          <a:latin typeface="Arial"/>
                          <a:cs typeface="Arial"/>
                        </a:rPr>
                        <a:t> </a:t>
                      </a:r>
                      <a:r>
                        <a:rPr sz="1000" spc="-25" dirty="0">
                          <a:solidFill>
                            <a:srgbClr val="002577"/>
                          </a:solidFill>
                          <a:latin typeface="Arial"/>
                          <a:cs typeface="Arial"/>
                        </a:rPr>
                        <a:t>EIN</a:t>
                      </a:r>
                      <a:endParaRPr sz="1000" dirty="0">
                        <a:latin typeface="Arial"/>
                        <a:cs typeface="Arial"/>
                      </a:endParaRPr>
                    </a:p>
                    <a:p>
                      <a:pPr marL="297180" indent="-229235">
                        <a:lnSpc>
                          <a:spcPct val="100000"/>
                        </a:lnSpc>
                        <a:buFont typeface="Arial"/>
                        <a:buChar char="•"/>
                        <a:tabLst>
                          <a:tab pos="297180" algn="l"/>
                          <a:tab pos="297815" algn="l"/>
                        </a:tabLst>
                      </a:pPr>
                      <a:r>
                        <a:rPr sz="1000" b="1" dirty="0">
                          <a:solidFill>
                            <a:srgbClr val="002577"/>
                          </a:solidFill>
                          <a:latin typeface="Arial"/>
                          <a:cs typeface="Arial"/>
                        </a:rPr>
                        <a:t>D2:</a:t>
                      </a:r>
                      <a:r>
                        <a:rPr sz="1000" b="1" spc="225" dirty="0">
                          <a:solidFill>
                            <a:srgbClr val="002577"/>
                          </a:solidFill>
                          <a:latin typeface="Arial"/>
                          <a:cs typeface="Arial"/>
                        </a:rPr>
                        <a:t> </a:t>
                      </a:r>
                      <a:r>
                        <a:rPr sz="1000" spc="-10" dirty="0">
                          <a:solidFill>
                            <a:srgbClr val="002577"/>
                          </a:solidFill>
                          <a:latin typeface="Arial"/>
                          <a:cs typeface="Arial"/>
                        </a:rPr>
                        <a:t>Behavioral </a:t>
                      </a:r>
                      <a:r>
                        <a:rPr sz="1000" dirty="0">
                          <a:solidFill>
                            <a:srgbClr val="002577"/>
                          </a:solidFill>
                          <a:latin typeface="Arial"/>
                          <a:cs typeface="Arial"/>
                        </a:rPr>
                        <a:t>when</a:t>
                      </a:r>
                      <a:r>
                        <a:rPr sz="1000" spc="-15" dirty="0">
                          <a:solidFill>
                            <a:srgbClr val="002577"/>
                          </a:solidFill>
                          <a:latin typeface="Arial"/>
                          <a:cs typeface="Arial"/>
                        </a:rPr>
                        <a:t> </a:t>
                      </a:r>
                      <a:r>
                        <a:rPr sz="1000" dirty="0">
                          <a:solidFill>
                            <a:srgbClr val="002577"/>
                          </a:solidFill>
                          <a:latin typeface="Arial"/>
                          <a:cs typeface="Arial"/>
                        </a:rPr>
                        <a:t>billed</a:t>
                      </a:r>
                      <a:r>
                        <a:rPr sz="1000" spc="-25" dirty="0">
                          <a:solidFill>
                            <a:srgbClr val="002577"/>
                          </a:solidFill>
                          <a:latin typeface="Arial"/>
                          <a:cs typeface="Arial"/>
                        </a:rPr>
                        <a:t> </a:t>
                      </a:r>
                      <a:r>
                        <a:rPr sz="1000" dirty="0">
                          <a:solidFill>
                            <a:srgbClr val="002577"/>
                          </a:solidFill>
                          <a:latin typeface="Arial"/>
                          <a:cs typeface="Arial"/>
                        </a:rPr>
                        <a:t>on</a:t>
                      </a:r>
                      <a:r>
                        <a:rPr sz="1000" spc="-30" dirty="0">
                          <a:solidFill>
                            <a:srgbClr val="002577"/>
                          </a:solidFill>
                          <a:latin typeface="Arial"/>
                          <a:cs typeface="Arial"/>
                        </a:rPr>
                        <a:t> </a:t>
                      </a:r>
                      <a:r>
                        <a:rPr sz="1000" dirty="0">
                          <a:solidFill>
                            <a:srgbClr val="002577"/>
                          </a:solidFill>
                          <a:latin typeface="Arial"/>
                          <a:cs typeface="Arial"/>
                        </a:rPr>
                        <a:t>a</a:t>
                      </a:r>
                      <a:r>
                        <a:rPr sz="1000" spc="-30" dirty="0">
                          <a:solidFill>
                            <a:srgbClr val="002577"/>
                          </a:solidFill>
                          <a:latin typeface="Arial"/>
                          <a:cs typeface="Arial"/>
                        </a:rPr>
                        <a:t> </a:t>
                      </a:r>
                      <a:r>
                        <a:rPr sz="1000" spc="-20" dirty="0">
                          <a:solidFill>
                            <a:srgbClr val="002577"/>
                          </a:solidFill>
                          <a:latin typeface="Arial"/>
                          <a:cs typeface="Arial"/>
                        </a:rPr>
                        <a:t>claim</a:t>
                      </a:r>
                      <a:endParaRPr sz="1000" dirty="0">
                        <a:latin typeface="Arial"/>
                        <a:cs typeface="Arial"/>
                      </a:endParaRPr>
                    </a:p>
                    <a:p>
                      <a:pPr marL="297180" indent="-229235">
                        <a:lnSpc>
                          <a:spcPct val="100000"/>
                        </a:lnSpc>
                        <a:buChar char="•"/>
                        <a:tabLst>
                          <a:tab pos="297180" algn="l"/>
                          <a:tab pos="297815" algn="l"/>
                        </a:tabLst>
                      </a:pPr>
                      <a:r>
                        <a:rPr sz="1000" dirty="0">
                          <a:solidFill>
                            <a:srgbClr val="002577"/>
                          </a:solidFill>
                          <a:latin typeface="Arial"/>
                          <a:cs typeface="Arial"/>
                        </a:rPr>
                        <a:t>Note:</a:t>
                      </a:r>
                      <a:r>
                        <a:rPr sz="1000" spc="-30" dirty="0">
                          <a:solidFill>
                            <a:srgbClr val="002577"/>
                          </a:solidFill>
                          <a:latin typeface="Arial"/>
                          <a:cs typeface="Arial"/>
                        </a:rPr>
                        <a:t> </a:t>
                      </a:r>
                      <a:r>
                        <a:rPr sz="1000" dirty="0">
                          <a:solidFill>
                            <a:srgbClr val="002577"/>
                          </a:solidFill>
                          <a:latin typeface="Arial"/>
                          <a:cs typeface="Arial"/>
                        </a:rPr>
                        <a:t>if</a:t>
                      </a:r>
                      <a:r>
                        <a:rPr sz="1000" spc="-30" dirty="0">
                          <a:solidFill>
                            <a:srgbClr val="002577"/>
                          </a:solidFill>
                          <a:latin typeface="Arial"/>
                          <a:cs typeface="Arial"/>
                        </a:rPr>
                        <a:t> </a:t>
                      </a:r>
                      <a:r>
                        <a:rPr sz="1000" dirty="0">
                          <a:solidFill>
                            <a:srgbClr val="002577"/>
                          </a:solidFill>
                          <a:latin typeface="Arial"/>
                          <a:cs typeface="Arial"/>
                        </a:rPr>
                        <a:t>the</a:t>
                      </a:r>
                      <a:r>
                        <a:rPr sz="1000" spc="-25" dirty="0">
                          <a:solidFill>
                            <a:srgbClr val="002577"/>
                          </a:solidFill>
                          <a:latin typeface="Arial"/>
                          <a:cs typeface="Arial"/>
                        </a:rPr>
                        <a:t> </a:t>
                      </a:r>
                      <a:r>
                        <a:rPr sz="1000" spc="-10" dirty="0">
                          <a:solidFill>
                            <a:srgbClr val="002577"/>
                          </a:solidFill>
                          <a:latin typeface="Arial"/>
                          <a:cs typeface="Arial"/>
                        </a:rPr>
                        <a:t>behavioral</a:t>
                      </a:r>
                      <a:r>
                        <a:rPr sz="1000" spc="-25" dirty="0">
                          <a:solidFill>
                            <a:srgbClr val="002577"/>
                          </a:solidFill>
                          <a:latin typeface="Arial"/>
                          <a:cs typeface="Arial"/>
                        </a:rPr>
                        <a:t> </a:t>
                      </a:r>
                      <a:r>
                        <a:rPr sz="1000" dirty="0">
                          <a:solidFill>
                            <a:srgbClr val="002577"/>
                          </a:solidFill>
                          <a:latin typeface="Arial"/>
                          <a:cs typeface="Arial"/>
                        </a:rPr>
                        <a:t>carrier</a:t>
                      </a:r>
                      <a:r>
                        <a:rPr sz="1000" spc="-15" dirty="0">
                          <a:solidFill>
                            <a:srgbClr val="002577"/>
                          </a:solidFill>
                          <a:latin typeface="Arial"/>
                          <a:cs typeface="Arial"/>
                        </a:rPr>
                        <a:t> </a:t>
                      </a:r>
                      <a:r>
                        <a:rPr sz="1000" dirty="0">
                          <a:solidFill>
                            <a:srgbClr val="002577"/>
                          </a:solidFill>
                          <a:latin typeface="Arial"/>
                          <a:cs typeface="Arial"/>
                        </a:rPr>
                        <a:t>does</a:t>
                      </a:r>
                      <a:r>
                        <a:rPr sz="1000" spc="-35" dirty="0">
                          <a:solidFill>
                            <a:srgbClr val="002577"/>
                          </a:solidFill>
                          <a:latin typeface="Arial"/>
                          <a:cs typeface="Arial"/>
                        </a:rPr>
                        <a:t> </a:t>
                      </a:r>
                      <a:r>
                        <a:rPr sz="1000" dirty="0">
                          <a:solidFill>
                            <a:srgbClr val="002577"/>
                          </a:solidFill>
                          <a:latin typeface="Arial"/>
                          <a:cs typeface="Arial"/>
                        </a:rPr>
                        <a:t>not</a:t>
                      </a:r>
                      <a:r>
                        <a:rPr sz="1000" spc="-35" dirty="0">
                          <a:solidFill>
                            <a:srgbClr val="002577"/>
                          </a:solidFill>
                          <a:latin typeface="Arial"/>
                          <a:cs typeface="Arial"/>
                        </a:rPr>
                        <a:t> </a:t>
                      </a:r>
                      <a:r>
                        <a:rPr sz="1000" dirty="0">
                          <a:solidFill>
                            <a:srgbClr val="002577"/>
                          </a:solidFill>
                          <a:latin typeface="Arial"/>
                          <a:cs typeface="Arial"/>
                        </a:rPr>
                        <a:t>pay</a:t>
                      </a:r>
                      <a:r>
                        <a:rPr sz="1000" spc="-35" dirty="0">
                          <a:solidFill>
                            <a:srgbClr val="002577"/>
                          </a:solidFill>
                          <a:latin typeface="Arial"/>
                          <a:cs typeface="Arial"/>
                        </a:rPr>
                        <a:t> </a:t>
                      </a:r>
                      <a:r>
                        <a:rPr sz="1000" dirty="0">
                          <a:solidFill>
                            <a:srgbClr val="002577"/>
                          </a:solidFill>
                          <a:latin typeface="Arial"/>
                          <a:cs typeface="Arial"/>
                        </a:rPr>
                        <a:t>claims,</a:t>
                      </a:r>
                      <a:r>
                        <a:rPr sz="1000" spc="225" dirty="0">
                          <a:solidFill>
                            <a:srgbClr val="002577"/>
                          </a:solidFill>
                          <a:latin typeface="Arial"/>
                          <a:cs typeface="Arial"/>
                        </a:rPr>
                        <a:t> </a:t>
                      </a:r>
                      <a:r>
                        <a:rPr sz="1000" dirty="0">
                          <a:solidFill>
                            <a:srgbClr val="002577"/>
                          </a:solidFill>
                          <a:latin typeface="Arial"/>
                          <a:cs typeface="Arial"/>
                        </a:rPr>
                        <a:t>UHC</a:t>
                      </a:r>
                      <a:r>
                        <a:rPr sz="1000" spc="-20" dirty="0">
                          <a:solidFill>
                            <a:srgbClr val="002577"/>
                          </a:solidFill>
                          <a:latin typeface="Arial"/>
                          <a:cs typeface="Arial"/>
                        </a:rPr>
                        <a:t> </a:t>
                      </a:r>
                      <a:r>
                        <a:rPr sz="1000" dirty="0">
                          <a:solidFill>
                            <a:srgbClr val="002577"/>
                          </a:solidFill>
                          <a:latin typeface="Arial"/>
                          <a:cs typeface="Arial"/>
                        </a:rPr>
                        <a:t>will submit</a:t>
                      </a:r>
                      <a:r>
                        <a:rPr sz="1000" spc="-35" dirty="0">
                          <a:solidFill>
                            <a:srgbClr val="002577"/>
                          </a:solidFill>
                          <a:latin typeface="Arial"/>
                          <a:cs typeface="Arial"/>
                        </a:rPr>
                        <a:t> </a:t>
                      </a:r>
                      <a:r>
                        <a:rPr sz="1000" dirty="0">
                          <a:solidFill>
                            <a:srgbClr val="002577"/>
                          </a:solidFill>
                          <a:latin typeface="Arial"/>
                          <a:cs typeface="Arial"/>
                        </a:rPr>
                        <a:t>the</a:t>
                      </a:r>
                      <a:r>
                        <a:rPr sz="1000" spc="-30" dirty="0">
                          <a:solidFill>
                            <a:srgbClr val="002577"/>
                          </a:solidFill>
                          <a:latin typeface="Arial"/>
                          <a:cs typeface="Arial"/>
                        </a:rPr>
                        <a:t> </a:t>
                      </a:r>
                      <a:r>
                        <a:rPr sz="1000" spc="-10" dirty="0">
                          <a:solidFill>
                            <a:srgbClr val="002577"/>
                          </a:solidFill>
                          <a:latin typeface="Arial"/>
                          <a:cs typeface="Arial"/>
                        </a:rPr>
                        <a:t>corresponding</a:t>
                      </a:r>
                      <a:r>
                        <a:rPr sz="1000" spc="-50" dirty="0">
                          <a:solidFill>
                            <a:srgbClr val="002577"/>
                          </a:solidFill>
                          <a:latin typeface="Arial"/>
                          <a:cs typeface="Arial"/>
                        </a:rPr>
                        <a:t> </a:t>
                      </a:r>
                      <a:r>
                        <a:rPr sz="1000" dirty="0">
                          <a:solidFill>
                            <a:srgbClr val="002577"/>
                          </a:solidFill>
                          <a:latin typeface="Arial"/>
                          <a:cs typeface="Arial"/>
                        </a:rPr>
                        <a:t>medical</a:t>
                      </a:r>
                      <a:r>
                        <a:rPr sz="1000" spc="-30" dirty="0">
                          <a:solidFill>
                            <a:srgbClr val="002577"/>
                          </a:solidFill>
                          <a:latin typeface="Arial"/>
                          <a:cs typeface="Arial"/>
                        </a:rPr>
                        <a:t> </a:t>
                      </a:r>
                      <a:r>
                        <a:rPr sz="1000" dirty="0">
                          <a:solidFill>
                            <a:srgbClr val="002577"/>
                          </a:solidFill>
                          <a:latin typeface="Arial"/>
                          <a:cs typeface="Arial"/>
                        </a:rPr>
                        <a:t>claim</a:t>
                      </a:r>
                      <a:r>
                        <a:rPr sz="1000" spc="-5" dirty="0">
                          <a:solidFill>
                            <a:srgbClr val="002577"/>
                          </a:solidFill>
                          <a:latin typeface="Arial"/>
                          <a:cs typeface="Arial"/>
                        </a:rPr>
                        <a:t> </a:t>
                      </a:r>
                      <a:r>
                        <a:rPr sz="1000" dirty="0">
                          <a:solidFill>
                            <a:srgbClr val="002577"/>
                          </a:solidFill>
                          <a:latin typeface="Arial"/>
                          <a:cs typeface="Arial"/>
                        </a:rPr>
                        <a:t>data</a:t>
                      </a:r>
                      <a:r>
                        <a:rPr sz="1000" spc="-40" dirty="0">
                          <a:solidFill>
                            <a:srgbClr val="002577"/>
                          </a:solidFill>
                          <a:latin typeface="Arial"/>
                          <a:cs typeface="Arial"/>
                        </a:rPr>
                        <a:t> </a:t>
                      </a:r>
                      <a:r>
                        <a:rPr sz="1000" dirty="0">
                          <a:solidFill>
                            <a:srgbClr val="002577"/>
                          </a:solidFill>
                          <a:latin typeface="Arial"/>
                          <a:cs typeface="Arial"/>
                        </a:rPr>
                        <a:t>in</a:t>
                      </a:r>
                      <a:r>
                        <a:rPr sz="1000" spc="-30" dirty="0">
                          <a:solidFill>
                            <a:srgbClr val="002577"/>
                          </a:solidFill>
                          <a:latin typeface="Arial"/>
                          <a:cs typeface="Arial"/>
                        </a:rPr>
                        <a:t> </a:t>
                      </a:r>
                      <a:r>
                        <a:rPr sz="1000" spc="-10" dirty="0">
                          <a:solidFill>
                            <a:srgbClr val="002577"/>
                          </a:solidFill>
                          <a:latin typeface="Arial"/>
                          <a:cs typeface="Arial"/>
                        </a:rPr>
                        <a:t>aggregate</a:t>
                      </a:r>
                      <a:endParaRPr sz="1000" dirty="0">
                        <a:latin typeface="Arial"/>
                        <a:cs typeface="Arial"/>
                      </a:endParaRPr>
                    </a:p>
                    <a:p>
                      <a:pPr>
                        <a:lnSpc>
                          <a:spcPct val="100000"/>
                        </a:lnSpc>
                        <a:spcBef>
                          <a:spcPts val="50"/>
                        </a:spcBef>
                      </a:pPr>
                      <a:endParaRPr sz="1000" dirty="0">
                        <a:latin typeface="Times New Roman"/>
                        <a:cs typeface="Times New Roman"/>
                      </a:endParaRPr>
                    </a:p>
                    <a:p>
                      <a:pPr marL="68580">
                        <a:lnSpc>
                          <a:spcPct val="100000"/>
                        </a:lnSpc>
                      </a:pPr>
                      <a:r>
                        <a:rPr sz="1000" b="1" dirty="0">
                          <a:solidFill>
                            <a:srgbClr val="002577"/>
                          </a:solidFill>
                          <a:latin typeface="Arial"/>
                          <a:cs typeface="Arial"/>
                        </a:rPr>
                        <a:t>Please</a:t>
                      </a:r>
                      <a:r>
                        <a:rPr sz="1000" b="1" spc="-45" dirty="0">
                          <a:solidFill>
                            <a:srgbClr val="002577"/>
                          </a:solidFill>
                          <a:latin typeface="Arial"/>
                          <a:cs typeface="Arial"/>
                        </a:rPr>
                        <a:t> </a:t>
                      </a:r>
                      <a:r>
                        <a:rPr sz="1000" b="1" dirty="0">
                          <a:solidFill>
                            <a:srgbClr val="002577"/>
                          </a:solidFill>
                          <a:latin typeface="Arial"/>
                          <a:cs typeface="Arial"/>
                        </a:rPr>
                        <a:t>note:</a:t>
                      </a:r>
                      <a:r>
                        <a:rPr sz="1000" b="1" spc="220" dirty="0">
                          <a:solidFill>
                            <a:srgbClr val="002577"/>
                          </a:solidFill>
                          <a:latin typeface="Arial"/>
                          <a:cs typeface="Arial"/>
                        </a:rPr>
                        <a:t> </a:t>
                      </a:r>
                      <a:r>
                        <a:rPr sz="1000" b="1" dirty="0">
                          <a:solidFill>
                            <a:srgbClr val="002577"/>
                          </a:solidFill>
                          <a:latin typeface="Arial"/>
                          <a:cs typeface="Arial"/>
                        </a:rPr>
                        <a:t>FEHB</a:t>
                      </a:r>
                      <a:r>
                        <a:rPr sz="1000" b="1" spc="-15" dirty="0">
                          <a:solidFill>
                            <a:srgbClr val="002577"/>
                          </a:solidFill>
                          <a:latin typeface="Arial"/>
                          <a:cs typeface="Arial"/>
                        </a:rPr>
                        <a:t> </a:t>
                      </a:r>
                      <a:r>
                        <a:rPr sz="1000" b="1" dirty="0">
                          <a:solidFill>
                            <a:srgbClr val="002577"/>
                          </a:solidFill>
                          <a:latin typeface="Arial"/>
                          <a:cs typeface="Arial"/>
                        </a:rPr>
                        <a:t>(P3)</a:t>
                      </a:r>
                      <a:r>
                        <a:rPr sz="1000" b="1" spc="-20" dirty="0">
                          <a:solidFill>
                            <a:srgbClr val="002577"/>
                          </a:solidFill>
                          <a:latin typeface="Arial"/>
                          <a:cs typeface="Arial"/>
                        </a:rPr>
                        <a:t> </a:t>
                      </a:r>
                      <a:r>
                        <a:rPr sz="1000" b="1" dirty="0">
                          <a:solidFill>
                            <a:srgbClr val="002577"/>
                          </a:solidFill>
                          <a:latin typeface="Arial"/>
                          <a:cs typeface="Arial"/>
                        </a:rPr>
                        <a:t>will</a:t>
                      </a:r>
                      <a:r>
                        <a:rPr sz="1000" b="1" spc="-50" dirty="0">
                          <a:solidFill>
                            <a:srgbClr val="002577"/>
                          </a:solidFill>
                          <a:latin typeface="Arial"/>
                          <a:cs typeface="Arial"/>
                        </a:rPr>
                        <a:t> </a:t>
                      </a:r>
                      <a:r>
                        <a:rPr sz="1000" b="1" dirty="0">
                          <a:solidFill>
                            <a:srgbClr val="002577"/>
                          </a:solidFill>
                          <a:latin typeface="Arial"/>
                          <a:cs typeface="Arial"/>
                        </a:rPr>
                        <a:t>follow</a:t>
                      </a:r>
                      <a:r>
                        <a:rPr sz="1000" b="1" spc="-35" dirty="0">
                          <a:solidFill>
                            <a:srgbClr val="002577"/>
                          </a:solidFill>
                          <a:latin typeface="Arial"/>
                          <a:cs typeface="Arial"/>
                        </a:rPr>
                        <a:t> </a:t>
                      </a:r>
                      <a:r>
                        <a:rPr sz="1000" b="1" dirty="0">
                          <a:solidFill>
                            <a:srgbClr val="002577"/>
                          </a:solidFill>
                          <a:latin typeface="Arial"/>
                          <a:cs typeface="Arial"/>
                        </a:rPr>
                        <a:t>the</a:t>
                      </a:r>
                      <a:r>
                        <a:rPr sz="1000" b="1" spc="-30" dirty="0">
                          <a:solidFill>
                            <a:srgbClr val="002577"/>
                          </a:solidFill>
                          <a:latin typeface="Arial"/>
                          <a:cs typeface="Arial"/>
                        </a:rPr>
                        <a:t> </a:t>
                      </a:r>
                      <a:r>
                        <a:rPr sz="1000" b="1" dirty="0">
                          <a:solidFill>
                            <a:srgbClr val="002577"/>
                          </a:solidFill>
                          <a:latin typeface="Arial"/>
                          <a:cs typeface="Arial"/>
                        </a:rPr>
                        <a:t>Fully</a:t>
                      </a:r>
                      <a:r>
                        <a:rPr sz="1000" b="1" spc="-35" dirty="0">
                          <a:solidFill>
                            <a:srgbClr val="002577"/>
                          </a:solidFill>
                          <a:latin typeface="Arial"/>
                          <a:cs typeface="Arial"/>
                        </a:rPr>
                        <a:t> </a:t>
                      </a:r>
                      <a:r>
                        <a:rPr sz="1000" b="1" dirty="0">
                          <a:solidFill>
                            <a:srgbClr val="002577"/>
                          </a:solidFill>
                          <a:latin typeface="Arial"/>
                          <a:cs typeface="Arial"/>
                        </a:rPr>
                        <a:t>Insured</a:t>
                      </a:r>
                      <a:r>
                        <a:rPr sz="1000" b="1" spc="-30" dirty="0">
                          <a:solidFill>
                            <a:srgbClr val="002577"/>
                          </a:solidFill>
                          <a:latin typeface="Arial"/>
                          <a:cs typeface="Arial"/>
                        </a:rPr>
                        <a:t> </a:t>
                      </a:r>
                      <a:r>
                        <a:rPr sz="1000" b="1" spc="-10" dirty="0">
                          <a:solidFill>
                            <a:srgbClr val="002577"/>
                          </a:solidFill>
                          <a:latin typeface="Arial"/>
                          <a:cs typeface="Arial"/>
                        </a:rPr>
                        <a:t>process.</a:t>
                      </a:r>
                      <a:endParaRPr sz="1000" dirty="0">
                        <a:latin typeface="Times New Roman"/>
                        <a:cs typeface="Times New Roman"/>
                      </a:endParaRPr>
                    </a:p>
                    <a:p>
                      <a:pPr marL="68580">
                        <a:lnSpc>
                          <a:spcPct val="100000"/>
                        </a:lnSpc>
                      </a:pPr>
                      <a:r>
                        <a:rPr sz="1000" dirty="0">
                          <a:solidFill>
                            <a:srgbClr val="002377"/>
                          </a:solidFill>
                          <a:latin typeface="Arial"/>
                          <a:cs typeface="Arial"/>
                        </a:rPr>
                        <a:t>**</a:t>
                      </a:r>
                      <a:r>
                        <a:rPr sz="1000" spc="-30" dirty="0">
                          <a:solidFill>
                            <a:srgbClr val="002377"/>
                          </a:solidFill>
                          <a:latin typeface="Arial"/>
                          <a:cs typeface="Arial"/>
                        </a:rPr>
                        <a:t> </a:t>
                      </a:r>
                      <a:r>
                        <a:rPr sz="1000" dirty="0">
                          <a:solidFill>
                            <a:srgbClr val="002377"/>
                          </a:solidFill>
                          <a:latin typeface="Arial"/>
                          <a:cs typeface="Arial"/>
                        </a:rPr>
                        <a:t>If</a:t>
                      </a:r>
                      <a:r>
                        <a:rPr sz="1000" spc="-30" dirty="0">
                          <a:solidFill>
                            <a:srgbClr val="002377"/>
                          </a:solidFill>
                          <a:latin typeface="Arial"/>
                          <a:cs typeface="Arial"/>
                        </a:rPr>
                        <a:t> </a:t>
                      </a:r>
                      <a:r>
                        <a:rPr sz="1000" dirty="0">
                          <a:solidFill>
                            <a:srgbClr val="002377"/>
                          </a:solidFill>
                          <a:latin typeface="Arial"/>
                          <a:cs typeface="Arial"/>
                        </a:rPr>
                        <a:t>customer</a:t>
                      </a:r>
                      <a:r>
                        <a:rPr sz="1000" spc="-45" dirty="0">
                          <a:solidFill>
                            <a:srgbClr val="002377"/>
                          </a:solidFill>
                          <a:latin typeface="Arial"/>
                          <a:cs typeface="Arial"/>
                        </a:rPr>
                        <a:t> </a:t>
                      </a:r>
                      <a:r>
                        <a:rPr sz="1000" dirty="0">
                          <a:solidFill>
                            <a:srgbClr val="002377"/>
                          </a:solidFill>
                          <a:latin typeface="Arial"/>
                          <a:cs typeface="Arial"/>
                        </a:rPr>
                        <a:t>does</a:t>
                      </a:r>
                      <a:r>
                        <a:rPr sz="1000" spc="-35" dirty="0">
                          <a:solidFill>
                            <a:srgbClr val="002377"/>
                          </a:solidFill>
                          <a:latin typeface="Arial"/>
                          <a:cs typeface="Arial"/>
                        </a:rPr>
                        <a:t> </a:t>
                      </a:r>
                      <a:r>
                        <a:rPr sz="1000" dirty="0">
                          <a:solidFill>
                            <a:srgbClr val="002377"/>
                          </a:solidFill>
                          <a:latin typeface="Arial"/>
                          <a:cs typeface="Arial"/>
                        </a:rPr>
                        <a:t>not</a:t>
                      </a:r>
                      <a:r>
                        <a:rPr sz="1000" spc="-35" dirty="0">
                          <a:solidFill>
                            <a:srgbClr val="002377"/>
                          </a:solidFill>
                          <a:latin typeface="Arial"/>
                          <a:cs typeface="Arial"/>
                        </a:rPr>
                        <a:t> </a:t>
                      </a:r>
                      <a:r>
                        <a:rPr sz="1000" dirty="0">
                          <a:solidFill>
                            <a:srgbClr val="002377"/>
                          </a:solidFill>
                          <a:latin typeface="Arial"/>
                          <a:cs typeface="Arial"/>
                        </a:rPr>
                        <a:t>offer</a:t>
                      </a:r>
                      <a:r>
                        <a:rPr sz="1000" spc="-45" dirty="0">
                          <a:solidFill>
                            <a:srgbClr val="002377"/>
                          </a:solidFill>
                          <a:latin typeface="Arial"/>
                          <a:cs typeface="Arial"/>
                        </a:rPr>
                        <a:t> </a:t>
                      </a:r>
                      <a:r>
                        <a:rPr sz="1000" dirty="0">
                          <a:solidFill>
                            <a:srgbClr val="002377"/>
                          </a:solidFill>
                          <a:latin typeface="Arial"/>
                          <a:cs typeface="Arial"/>
                        </a:rPr>
                        <a:t>wellness</a:t>
                      </a:r>
                      <a:r>
                        <a:rPr sz="1000" spc="5" dirty="0">
                          <a:solidFill>
                            <a:srgbClr val="002377"/>
                          </a:solidFill>
                          <a:latin typeface="Arial"/>
                          <a:cs typeface="Arial"/>
                        </a:rPr>
                        <a:t> </a:t>
                      </a:r>
                      <a:r>
                        <a:rPr sz="1000" dirty="0">
                          <a:solidFill>
                            <a:srgbClr val="002377"/>
                          </a:solidFill>
                          <a:latin typeface="Arial"/>
                          <a:cs typeface="Arial"/>
                        </a:rPr>
                        <a:t>or</a:t>
                      </a:r>
                      <a:r>
                        <a:rPr sz="1000" spc="-30" dirty="0">
                          <a:solidFill>
                            <a:srgbClr val="002377"/>
                          </a:solidFill>
                          <a:latin typeface="Arial"/>
                          <a:cs typeface="Arial"/>
                        </a:rPr>
                        <a:t> </a:t>
                      </a:r>
                      <a:r>
                        <a:rPr sz="1000" dirty="0">
                          <a:solidFill>
                            <a:srgbClr val="002377"/>
                          </a:solidFill>
                          <a:latin typeface="Arial"/>
                          <a:cs typeface="Arial"/>
                        </a:rPr>
                        <a:t>stop</a:t>
                      </a:r>
                      <a:r>
                        <a:rPr sz="1000" spc="-35" dirty="0">
                          <a:solidFill>
                            <a:srgbClr val="002377"/>
                          </a:solidFill>
                          <a:latin typeface="Arial"/>
                          <a:cs typeface="Arial"/>
                        </a:rPr>
                        <a:t> </a:t>
                      </a:r>
                      <a:r>
                        <a:rPr sz="1000" dirty="0">
                          <a:solidFill>
                            <a:srgbClr val="002377"/>
                          </a:solidFill>
                          <a:latin typeface="Arial"/>
                          <a:cs typeface="Arial"/>
                        </a:rPr>
                        <a:t>loss</a:t>
                      </a:r>
                      <a:r>
                        <a:rPr sz="1000" spc="-25" dirty="0">
                          <a:solidFill>
                            <a:srgbClr val="002377"/>
                          </a:solidFill>
                          <a:latin typeface="Arial"/>
                          <a:cs typeface="Arial"/>
                        </a:rPr>
                        <a:t> </a:t>
                      </a:r>
                      <a:r>
                        <a:rPr sz="1000" dirty="0">
                          <a:solidFill>
                            <a:srgbClr val="002377"/>
                          </a:solidFill>
                          <a:latin typeface="Arial"/>
                          <a:cs typeface="Arial"/>
                        </a:rPr>
                        <a:t>follow</a:t>
                      </a:r>
                      <a:r>
                        <a:rPr sz="1000" spc="-25" dirty="0">
                          <a:solidFill>
                            <a:srgbClr val="002377"/>
                          </a:solidFill>
                          <a:latin typeface="Arial"/>
                          <a:cs typeface="Arial"/>
                        </a:rPr>
                        <a:t> </a:t>
                      </a:r>
                      <a:r>
                        <a:rPr sz="1000" dirty="0">
                          <a:solidFill>
                            <a:srgbClr val="002377"/>
                          </a:solidFill>
                          <a:latin typeface="Arial"/>
                          <a:cs typeface="Arial"/>
                        </a:rPr>
                        <a:t>the</a:t>
                      </a:r>
                      <a:r>
                        <a:rPr sz="1000" spc="-40" dirty="0">
                          <a:solidFill>
                            <a:srgbClr val="002377"/>
                          </a:solidFill>
                          <a:latin typeface="Arial"/>
                          <a:cs typeface="Arial"/>
                        </a:rPr>
                        <a:t> </a:t>
                      </a:r>
                      <a:r>
                        <a:rPr sz="1000" spc="-10" dirty="0">
                          <a:solidFill>
                            <a:srgbClr val="002377"/>
                          </a:solidFill>
                          <a:latin typeface="Arial"/>
                          <a:cs typeface="Arial"/>
                        </a:rPr>
                        <a:t>full-</a:t>
                      </a:r>
                      <a:r>
                        <a:rPr sz="1000" dirty="0">
                          <a:solidFill>
                            <a:srgbClr val="002377"/>
                          </a:solidFill>
                          <a:latin typeface="Arial"/>
                          <a:cs typeface="Arial"/>
                        </a:rPr>
                        <a:t>service</a:t>
                      </a:r>
                      <a:r>
                        <a:rPr sz="1000" spc="-15" dirty="0">
                          <a:solidFill>
                            <a:srgbClr val="002377"/>
                          </a:solidFill>
                          <a:latin typeface="Arial"/>
                          <a:cs typeface="Arial"/>
                        </a:rPr>
                        <a:t> </a:t>
                      </a:r>
                      <a:r>
                        <a:rPr sz="1000" spc="-10" dirty="0">
                          <a:solidFill>
                            <a:srgbClr val="002377"/>
                          </a:solidFill>
                          <a:latin typeface="Arial"/>
                          <a:cs typeface="Arial"/>
                        </a:rPr>
                        <a:t>administrator</a:t>
                      </a:r>
                      <a:r>
                        <a:rPr sz="1000" spc="-35" dirty="0">
                          <a:solidFill>
                            <a:srgbClr val="002377"/>
                          </a:solidFill>
                          <a:latin typeface="Arial"/>
                          <a:cs typeface="Arial"/>
                        </a:rPr>
                        <a:t> </a:t>
                      </a:r>
                      <a:r>
                        <a:rPr sz="1000" spc="-10" dirty="0">
                          <a:solidFill>
                            <a:srgbClr val="002377"/>
                          </a:solidFill>
                          <a:latin typeface="Arial"/>
                          <a:cs typeface="Arial"/>
                        </a:rPr>
                        <a:t>process.</a:t>
                      </a:r>
                      <a:endParaRPr sz="1000" dirty="0">
                        <a:latin typeface="Arial"/>
                        <a:cs typeface="Arial"/>
                      </a:endParaRPr>
                    </a:p>
                    <a:p>
                      <a:pPr marL="68580">
                        <a:lnSpc>
                          <a:spcPct val="100000"/>
                        </a:lnSpc>
                      </a:pPr>
                      <a:r>
                        <a:rPr sz="1000" dirty="0">
                          <a:solidFill>
                            <a:srgbClr val="002377"/>
                          </a:solidFill>
                          <a:latin typeface="Arial"/>
                          <a:cs typeface="Arial"/>
                        </a:rPr>
                        <a:t>**</a:t>
                      </a:r>
                      <a:r>
                        <a:rPr sz="1000" spc="-30" dirty="0">
                          <a:solidFill>
                            <a:srgbClr val="002377"/>
                          </a:solidFill>
                          <a:latin typeface="Arial"/>
                          <a:cs typeface="Arial"/>
                        </a:rPr>
                        <a:t> </a:t>
                      </a:r>
                      <a:r>
                        <a:rPr sz="1000" dirty="0">
                          <a:solidFill>
                            <a:srgbClr val="002377"/>
                          </a:solidFill>
                          <a:latin typeface="Arial"/>
                          <a:cs typeface="Arial"/>
                        </a:rPr>
                        <a:t>If</a:t>
                      </a:r>
                      <a:r>
                        <a:rPr sz="1000" spc="-30" dirty="0">
                          <a:solidFill>
                            <a:srgbClr val="002377"/>
                          </a:solidFill>
                          <a:latin typeface="Arial"/>
                          <a:cs typeface="Arial"/>
                        </a:rPr>
                        <a:t> </a:t>
                      </a:r>
                      <a:r>
                        <a:rPr sz="1000" dirty="0">
                          <a:solidFill>
                            <a:srgbClr val="002377"/>
                          </a:solidFill>
                          <a:latin typeface="Arial"/>
                          <a:cs typeface="Arial"/>
                        </a:rPr>
                        <a:t>a</a:t>
                      </a:r>
                      <a:r>
                        <a:rPr sz="1000" spc="-25" dirty="0">
                          <a:solidFill>
                            <a:srgbClr val="002377"/>
                          </a:solidFill>
                          <a:latin typeface="Arial"/>
                          <a:cs typeface="Arial"/>
                        </a:rPr>
                        <a:t> </a:t>
                      </a:r>
                      <a:r>
                        <a:rPr sz="1000" dirty="0">
                          <a:solidFill>
                            <a:srgbClr val="002377"/>
                          </a:solidFill>
                          <a:latin typeface="Arial"/>
                          <a:cs typeface="Arial"/>
                        </a:rPr>
                        <a:t>customer</a:t>
                      </a:r>
                      <a:r>
                        <a:rPr sz="1000" spc="-45" dirty="0">
                          <a:solidFill>
                            <a:srgbClr val="002377"/>
                          </a:solidFill>
                          <a:latin typeface="Arial"/>
                          <a:cs typeface="Arial"/>
                        </a:rPr>
                        <a:t> </a:t>
                      </a:r>
                      <a:r>
                        <a:rPr sz="1000" dirty="0">
                          <a:solidFill>
                            <a:srgbClr val="002377"/>
                          </a:solidFill>
                          <a:latin typeface="Arial"/>
                          <a:cs typeface="Arial"/>
                        </a:rPr>
                        <a:t>has</a:t>
                      </a:r>
                      <a:r>
                        <a:rPr sz="1000" spc="-30" dirty="0">
                          <a:solidFill>
                            <a:srgbClr val="002377"/>
                          </a:solidFill>
                          <a:latin typeface="Arial"/>
                          <a:cs typeface="Arial"/>
                        </a:rPr>
                        <a:t> </a:t>
                      </a:r>
                      <a:r>
                        <a:rPr sz="1000" dirty="0">
                          <a:solidFill>
                            <a:srgbClr val="002377"/>
                          </a:solidFill>
                          <a:latin typeface="Arial"/>
                          <a:cs typeface="Arial"/>
                        </a:rPr>
                        <a:t>multiple</a:t>
                      </a:r>
                      <a:r>
                        <a:rPr sz="1000" spc="-25" dirty="0">
                          <a:solidFill>
                            <a:srgbClr val="002377"/>
                          </a:solidFill>
                          <a:latin typeface="Arial"/>
                          <a:cs typeface="Arial"/>
                        </a:rPr>
                        <a:t> </a:t>
                      </a:r>
                      <a:r>
                        <a:rPr sz="1000" spc="-10" dirty="0">
                          <a:solidFill>
                            <a:srgbClr val="002377"/>
                          </a:solidFill>
                          <a:latin typeface="Arial"/>
                          <a:cs typeface="Arial"/>
                        </a:rPr>
                        <a:t>full-</a:t>
                      </a:r>
                      <a:r>
                        <a:rPr sz="1000" dirty="0">
                          <a:solidFill>
                            <a:srgbClr val="002377"/>
                          </a:solidFill>
                          <a:latin typeface="Arial"/>
                          <a:cs typeface="Arial"/>
                        </a:rPr>
                        <a:t>service</a:t>
                      </a:r>
                      <a:r>
                        <a:rPr sz="1000" spc="-15" dirty="0">
                          <a:solidFill>
                            <a:srgbClr val="002377"/>
                          </a:solidFill>
                          <a:latin typeface="Arial"/>
                          <a:cs typeface="Arial"/>
                        </a:rPr>
                        <a:t> </a:t>
                      </a:r>
                      <a:r>
                        <a:rPr sz="1000" dirty="0">
                          <a:solidFill>
                            <a:srgbClr val="002377"/>
                          </a:solidFill>
                          <a:latin typeface="Arial"/>
                          <a:cs typeface="Arial"/>
                        </a:rPr>
                        <a:t>carriers,</a:t>
                      </a:r>
                      <a:r>
                        <a:rPr sz="1000" spc="-25" dirty="0">
                          <a:solidFill>
                            <a:srgbClr val="002377"/>
                          </a:solidFill>
                          <a:latin typeface="Arial"/>
                          <a:cs typeface="Arial"/>
                        </a:rPr>
                        <a:t> </a:t>
                      </a:r>
                      <a:r>
                        <a:rPr sz="1000" dirty="0">
                          <a:solidFill>
                            <a:srgbClr val="002377"/>
                          </a:solidFill>
                          <a:latin typeface="Arial"/>
                          <a:cs typeface="Arial"/>
                        </a:rPr>
                        <a:t>follow</a:t>
                      </a:r>
                      <a:r>
                        <a:rPr sz="1000" spc="-25" dirty="0">
                          <a:solidFill>
                            <a:srgbClr val="002377"/>
                          </a:solidFill>
                          <a:latin typeface="Arial"/>
                          <a:cs typeface="Arial"/>
                        </a:rPr>
                        <a:t> </a:t>
                      </a:r>
                      <a:r>
                        <a:rPr sz="1000" dirty="0">
                          <a:solidFill>
                            <a:srgbClr val="002377"/>
                          </a:solidFill>
                          <a:latin typeface="Arial"/>
                          <a:cs typeface="Arial"/>
                        </a:rPr>
                        <a:t>the</a:t>
                      </a:r>
                      <a:r>
                        <a:rPr sz="1000" spc="-25" dirty="0">
                          <a:solidFill>
                            <a:srgbClr val="002377"/>
                          </a:solidFill>
                          <a:latin typeface="Arial"/>
                          <a:cs typeface="Arial"/>
                        </a:rPr>
                        <a:t> </a:t>
                      </a:r>
                      <a:r>
                        <a:rPr sz="1000" spc="-10" dirty="0">
                          <a:solidFill>
                            <a:srgbClr val="002377"/>
                          </a:solidFill>
                          <a:latin typeface="Arial"/>
                          <a:cs typeface="Arial"/>
                        </a:rPr>
                        <a:t>full-</a:t>
                      </a:r>
                      <a:r>
                        <a:rPr sz="1000" dirty="0">
                          <a:solidFill>
                            <a:srgbClr val="002377"/>
                          </a:solidFill>
                          <a:latin typeface="Arial"/>
                          <a:cs typeface="Arial"/>
                        </a:rPr>
                        <a:t>service</a:t>
                      </a:r>
                      <a:r>
                        <a:rPr sz="1000" spc="-15" dirty="0">
                          <a:solidFill>
                            <a:srgbClr val="002377"/>
                          </a:solidFill>
                          <a:latin typeface="Arial"/>
                          <a:cs typeface="Arial"/>
                        </a:rPr>
                        <a:t> </a:t>
                      </a:r>
                      <a:r>
                        <a:rPr sz="1000" spc="-10" dirty="0">
                          <a:solidFill>
                            <a:srgbClr val="002377"/>
                          </a:solidFill>
                          <a:latin typeface="Arial"/>
                          <a:cs typeface="Arial"/>
                        </a:rPr>
                        <a:t>administrator</a:t>
                      </a:r>
                      <a:r>
                        <a:rPr sz="1000" spc="-35" dirty="0">
                          <a:solidFill>
                            <a:srgbClr val="002377"/>
                          </a:solidFill>
                          <a:latin typeface="Arial"/>
                          <a:cs typeface="Arial"/>
                        </a:rPr>
                        <a:t> </a:t>
                      </a:r>
                      <a:r>
                        <a:rPr sz="1000" spc="-10" dirty="0">
                          <a:solidFill>
                            <a:srgbClr val="002377"/>
                          </a:solidFill>
                          <a:latin typeface="Arial"/>
                          <a:cs typeface="Arial"/>
                        </a:rPr>
                        <a:t>process.</a:t>
                      </a:r>
                      <a:endParaRPr lang="en-US" sz="1000" spc="-10" dirty="0">
                        <a:solidFill>
                          <a:srgbClr val="002377"/>
                        </a:solidFill>
                        <a:latin typeface="Arial"/>
                        <a:cs typeface="Arial"/>
                      </a:endParaRPr>
                    </a:p>
                    <a:p>
                      <a:pPr marL="68580">
                        <a:lnSpc>
                          <a:spcPct val="100000"/>
                        </a:lnSpc>
                      </a:pPr>
                      <a:endParaRPr sz="1000" dirty="0">
                        <a:latin typeface="Times New Roman"/>
                        <a:cs typeface="Times New Roman"/>
                      </a:endParaRPr>
                    </a:p>
                    <a:p>
                      <a:pPr marL="68580">
                        <a:lnSpc>
                          <a:spcPts val="1120"/>
                        </a:lnSpc>
                      </a:pPr>
                      <a:r>
                        <a:rPr sz="1000" dirty="0">
                          <a:solidFill>
                            <a:srgbClr val="002377"/>
                          </a:solidFill>
                          <a:latin typeface="Arial"/>
                          <a:cs typeface="Arial"/>
                        </a:rPr>
                        <a:t>Important:</a:t>
                      </a:r>
                      <a:r>
                        <a:rPr sz="1000" spc="210" dirty="0">
                          <a:solidFill>
                            <a:srgbClr val="002377"/>
                          </a:solidFill>
                          <a:latin typeface="Arial"/>
                          <a:cs typeface="Arial"/>
                        </a:rPr>
                        <a:t> </a:t>
                      </a:r>
                      <a:r>
                        <a:rPr sz="1000" dirty="0">
                          <a:solidFill>
                            <a:srgbClr val="002377"/>
                          </a:solidFill>
                          <a:latin typeface="Arial"/>
                          <a:cs typeface="Arial"/>
                        </a:rPr>
                        <a:t>The</a:t>
                      </a:r>
                      <a:r>
                        <a:rPr sz="1000" spc="-45" dirty="0">
                          <a:solidFill>
                            <a:srgbClr val="002377"/>
                          </a:solidFill>
                          <a:latin typeface="Arial"/>
                          <a:cs typeface="Arial"/>
                        </a:rPr>
                        <a:t> </a:t>
                      </a:r>
                      <a:r>
                        <a:rPr sz="1000" dirty="0">
                          <a:solidFill>
                            <a:srgbClr val="002377"/>
                          </a:solidFill>
                          <a:latin typeface="Arial"/>
                          <a:cs typeface="Arial"/>
                        </a:rPr>
                        <a:t>content</a:t>
                      </a:r>
                      <a:r>
                        <a:rPr sz="1000" spc="-35" dirty="0">
                          <a:solidFill>
                            <a:srgbClr val="002377"/>
                          </a:solidFill>
                          <a:latin typeface="Arial"/>
                          <a:cs typeface="Arial"/>
                        </a:rPr>
                        <a:t> </a:t>
                      </a:r>
                      <a:r>
                        <a:rPr sz="1000" dirty="0">
                          <a:solidFill>
                            <a:srgbClr val="002377"/>
                          </a:solidFill>
                          <a:latin typeface="Arial"/>
                          <a:cs typeface="Arial"/>
                        </a:rPr>
                        <a:t>in</a:t>
                      </a:r>
                      <a:r>
                        <a:rPr sz="1000" spc="-10" dirty="0">
                          <a:solidFill>
                            <a:srgbClr val="002377"/>
                          </a:solidFill>
                          <a:latin typeface="Arial"/>
                          <a:cs typeface="Arial"/>
                        </a:rPr>
                        <a:t> </a:t>
                      </a:r>
                      <a:r>
                        <a:rPr sz="1000" dirty="0">
                          <a:solidFill>
                            <a:srgbClr val="002377"/>
                          </a:solidFill>
                          <a:latin typeface="Arial"/>
                          <a:cs typeface="Arial"/>
                        </a:rPr>
                        <a:t>this</a:t>
                      </a:r>
                      <a:r>
                        <a:rPr sz="1000" spc="-20" dirty="0">
                          <a:solidFill>
                            <a:srgbClr val="002377"/>
                          </a:solidFill>
                          <a:latin typeface="Arial"/>
                          <a:cs typeface="Arial"/>
                        </a:rPr>
                        <a:t> </a:t>
                      </a:r>
                      <a:r>
                        <a:rPr sz="1000" dirty="0">
                          <a:solidFill>
                            <a:srgbClr val="002377"/>
                          </a:solidFill>
                          <a:latin typeface="Arial"/>
                          <a:cs typeface="Arial"/>
                        </a:rPr>
                        <a:t>guide</a:t>
                      </a:r>
                      <a:r>
                        <a:rPr sz="1000" spc="-25" dirty="0">
                          <a:solidFill>
                            <a:srgbClr val="002377"/>
                          </a:solidFill>
                          <a:latin typeface="Arial"/>
                          <a:cs typeface="Arial"/>
                        </a:rPr>
                        <a:t> </a:t>
                      </a:r>
                      <a:r>
                        <a:rPr sz="1000" dirty="0">
                          <a:solidFill>
                            <a:srgbClr val="002377"/>
                          </a:solidFill>
                          <a:latin typeface="Arial"/>
                          <a:cs typeface="Arial"/>
                        </a:rPr>
                        <a:t>is</a:t>
                      </a:r>
                      <a:r>
                        <a:rPr sz="1000" spc="-20" dirty="0">
                          <a:solidFill>
                            <a:srgbClr val="002377"/>
                          </a:solidFill>
                          <a:latin typeface="Arial"/>
                          <a:cs typeface="Arial"/>
                        </a:rPr>
                        <a:t> </a:t>
                      </a:r>
                      <a:r>
                        <a:rPr sz="1000" dirty="0">
                          <a:solidFill>
                            <a:srgbClr val="002377"/>
                          </a:solidFill>
                          <a:latin typeface="Arial"/>
                          <a:cs typeface="Arial"/>
                        </a:rPr>
                        <a:t>largely based</a:t>
                      </a:r>
                      <a:r>
                        <a:rPr sz="1000" spc="-40" dirty="0">
                          <a:solidFill>
                            <a:srgbClr val="002377"/>
                          </a:solidFill>
                          <a:latin typeface="Arial"/>
                          <a:cs typeface="Arial"/>
                        </a:rPr>
                        <a:t> </a:t>
                      </a:r>
                      <a:r>
                        <a:rPr sz="1000" dirty="0">
                          <a:solidFill>
                            <a:srgbClr val="002377"/>
                          </a:solidFill>
                          <a:latin typeface="Arial"/>
                          <a:cs typeface="Arial"/>
                        </a:rPr>
                        <a:t>on</a:t>
                      </a:r>
                      <a:r>
                        <a:rPr sz="1000" spc="-35" dirty="0">
                          <a:solidFill>
                            <a:srgbClr val="002377"/>
                          </a:solidFill>
                          <a:latin typeface="Arial"/>
                          <a:cs typeface="Arial"/>
                        </a:rPr>
                        <a:t> </a:t>
                      </a:r>
                      <a:r>
                        <a:rPr sz="1000" dirty="0">
                          <a:solidFill>
                            <a:srgbClr val="002377"/>
                          </a:solidFill>
                          <a:latin typeface="Arial"/>
                          <a:cs typeface="Arial"/>
                        </a:rPr>
                        <a:t>the</a:t>
                      </a:r>
                      <a:r>
                        <a:rPr sz="1000" spc="-20" dirty="0">
                          <a:solidFill>
                            <a:srgbClr val="002377"/>
                          </a:solidFill>
                          <a:latin typeface="Arial"/>
                          <a:cs typeface="Arial"/>
                        </a:rPr>
                        <a:t> </a:t>
                      </a:r>
                      <a:r>
                        <a:rPr sz="1000" spc="-10" dirty="0">
                          <a:solidFill>
                            <a:srgbClr val="002377"/>
                          </a:solidFill>
                          <a:latin typeface="Arial"/>
                          <a:cs typeface="Arial"/>
                        </a:rPr>
                        <a:t>direction</a:t>
                      </a:r>
                      <a:r>
                        <a:rPr sz="1000" spc="-30" dirty="0">
                          <a:solidFill>
                            <a:srgbClr val="002377"/>
                          </a:solidFill>
                          <a:latin typeface="Arial"/>
                          <a:cs typeface="Arial"/>
                        </a:rPr>
                        <a:t> </a:t>
                      </a:r>
                      <a:r>
                        <a:rPr sz="1000" spc="-10" dirty="0">
                          <a:solidFill>
                            <a:srgbClr val="002377"/>
                          </a:solidFill>
                          <a:latin typeface="Arial"/>
                          <a:cs typeface="Arial"/>
                        </a:rPr>
                        <a:t>provided </a:t>
                      </a:r>
                      <a:r>
                        <a:rPr sz="1000" dirty="0">
                          <a:solidFill>
                            <a:srgbClr val="002377"/>
                          </a:solidFill>
                          <a:latin typeface="Arial"/>
                          <a:cs typeface="Arial"/>
                        </a:rPr>
                        <a:t>by</a:t>
                      </a:r>
                      <a:r>
                        <a:rPr sz="1000" spc="-35" dirty="0">
                          <a:solidFill>
                            <a:srgbClr val="002377"/>
                          </a:solidFill>
                          <a:latin typeface="Arial"/>
                          <a:cs typeface="Arial"/>
                        </a:rPr>
                        <a:t> </a:t>
                      </a:r>
                      <a:r>
                        <a:rPr sz="1000" dirty="0">
                          <a:solidFill>
                            <a:srgbClr val="002377"/>
                          </a:solidFill>
                          <a:latin typeface="Arial"/>
                          <a:cs typeface="Arial"/>
                        </a:rPr>
                        <a:t>CMS</a:t>
                      </a:r>
                      <a:r>
                        <a:rPr sz="1000" dirty="0">
                          <a:solidFill>
                            <a:srgbClr val="002577"/>
                          </a:solidFill>
                          <a:latin typeface="Arial"/>
                          <a:cs typeface="Arial"/>
                        </a:rPr>
                        <a:t>:</a:t>
                      </a:r>
                      <a:r>
                        <a:rPr sz="1000" spc="165" dirty="0">
                          <a:solidFill>
                            <a:srgbClr val="002577"/>
                          </a:solidFill>
                          <a:latin typeface="Arial"/>
                          <a:cs typeface="Arial"/>
                        </a:rPr>
                        <a:t> </a:t>
                      </a:r>
                      <a:r>
                        <a:rPr sz="975" baseline="25641" dirty="0">
                          <a:solidFill>
                            <a:srgbClr val="002377"/>
                          </a:solidFill>
                          <a:latin typeface="Arial"/>
                          <a:cs typeface="Arial"/>
                        </a:rPr>
                        <a:t>1</a:t>
                      </a:r>
                      <a:r>
                        <a:rPr sz="975" spc="112" baseline="25641" dirty="0">
                          <a:solidFill>
                            <a:srgbClr val="002377"/>
                          </a:solidFill>
                          <a:latin typeface="Arial"/>
                          <a:cs typeface="Arial"/>
                        </a:rPr>
                        <a:t> </a:t>
                      </a:r>
                      <a:r>
                        <a:rPr sz="1000" u="sng" dirty="0">
                          <a:solidFill>
                            <a:srgbClr val="186DCF"/>
                          </a:solidFill>
                          <a:uFill>
                            <a:solidFill>
                              <a:srgbClr val="186DCF"/>
                            </a:solidFill>
                          </a:uFill>
                          <a:latin typeface="Arial"/>
                          <a:cs typeface="Arial"/>
                          <a:hlinkClick r:id="rId2"/>
                        </a:rPr>
                        <a:t>CMS</a:t>
                      </a:r>
                      <a:r>
                        <a:rPr sz="1000" u="sng" spc="-5" dirty="0">
                          <a:solidFill>
                            <a:srgbClr val="186DCF"/>
                          </a:solidFill>
                          <a:uFill>
                            <a:solidFill>
                              <a:srgbClr val="186DCF"/>
                            </a:solidFill>
                          </a:uFill>
                          <a:latin typeface="Arial"/>
                          <a:cs typeface="Arial"/>
                          <a:hlinkClick r:id="rId2"/>
                        </a:rPr>
                        <a:t> </a:t>
                      </a:r>
                      <a:r>
                        <a:rPr sz="1000" u="sng" spc="-10" dirty="0">
                          <a:solidFill>
                            <a:srgbClr val="186DCF"/>
                          </a:solidFill>
                          <a:uFill>
                            <a:solidFill>
                              <a:srgbClr val="186DCF"/>
                            </a:solidFill>
                          </a:uFill>
                          <a:latin typeface="Arial"/>
                          <a:cs typeface="Arial"/>
                          <a:hlinkClick r:id="rId2"/>
                        </a:rPr>
                        <a:t>Reporting</a:t>
                      </a:r>
                      <a:r>
                        <a:rPr sz="1000" u="sng" spc="-25" dirty="0">
                          <a:solidFill>
                            <a:srgbClr val="186DCF"/>
                          </a:solidFill>
                          <a:uFill>
                            <a:solidFill>
                              <a:srgbClr val="186DCF"/>
                            </a:solidFill>
                          </a:uFill>
                          <a:latin typeface="Arial"/>
                          <a:cs typeface="Arial"/>
                          <a:hlinkClick r:id="rId2"/>
                        </a:rPr>
                        <a:t> </a:t>
                      </a:r>
                      <a:r>
                        <a:rPr sz="1000" u="sng" spc="-10" dirty="0">
                          <a:solidFill>
                            <a:srgbClr val="186DCF"/>
                          </a:solidFill>
                          <a:uFill>
                            <a:solidFill>
                              <a:srgbClr val="186DCF"/>
                            </a:solidFill>
                          </a:uFill>
                          <a:latin typeface="Arial"/>
                          <a:cs typeface="Arial"/>
                          <a:hlinkClick r:id="rId2"/>
                        </a:rPr>
                        <a:t>Instructions</a:t>
                      </a:r>
                      <a:endParaRPr sz="1000" dirty="0">
                        <a:latin typeface="Arial"/>
                        <a:cs typeface="Arial"/>
                      </a:endParaRPr>
                    </a:p>
                  </a:txBody>
                  <a:tcPr marL="0" marR="0" marT="0" marB="0">
                    <a:lnL w="12700">
                      <a:solidFill>
                        <a:srgbClr val="002377"/>
                      </a:solidFill>
                      <a:prstDash val="solid"/>
                    </a:lnL>
                    <a:lnR w="12700">
                      <a:solidFill>
                        <a:srgbClr val="002377"/>
                      </a:solidFill>
                      <a:prstDash val="solid"/>
                    </a:lnR>
                    <a:lnT w="12700">
                      <a:solidFill>
                        <a:srgbClr val="FFFFFF"/>
                      </a:solidFill>
                      <a:prstDash val="solid"/>
                    </a:lnT>
                    <a:lnB w="12700">
                      <a:solidFill>
                        <a:srgbClr val="002377"/>
                      </a:solidFill>
                      <a:prstDash val="solid"/>
                    </a:lnB>
                  </a:tcPr>
                </a:tc>
                <a:tc hMerge="1">
                  <a:txBody>
                    <a:bodyPr/>
                    <a:lstStyle/>
                    <a:p>
                      <a:endParaRPr/>
                    </a:p>
                  </a:txBody>
                  <a:tcPr marL="0" marR="0" marT="0" marB="0"/>
                </a:tc>
                <a:extLst>
                  <a:ext uri="{0D108BD9-81ED-4DB2-BD59-A6C34878D82A}">
                    <a16:rowId xmlns:a16="http://schemas.microsoft.com/office/drawing/2014/main" val="10008"/>
                  </a:ext>
                </a:extLst>
              </a:tr>
            </a:tbl>
          </a:graphicData>
        </a:graphic>
      </p:graphicFrame>
      <p:grpSp>
        <p:nvGrpSpPr>
          <p:cNvPr id="8" name="object 8"/>
          <p:cNvGrpSpPr/>
          <p:nvPr/>
        </p:nvGrpSpPr>
        <p:grpSpPr>
          <a:xfrm>
            <a:off x="820521" y="9719462"/>
            <a:ext cx="6443345" cy="128270"/>
            <a:chOff x="820521" y="9719462"/>
            <a:chExt cx="6443345" cy="128270"/>
          </a:xfrm>
        </p:grpSpPr>
        <p:pic>
          <p:nvPicPr>
            <p:cNvPr id="9" name="object 9"/>
            <p:cNvPicPr/>
            <p:nvPr/>
          </p:nvPicPr>
          <p:blipFill>
            <a:blip r:embed="rId3" cstate="print"/>
            <a:stretch>
              <a:fillRect/>
            </a:stretch>
          </p:blipFill>
          <p:spPr>
            <a:xfrm>
              <a:off x="820521" y="9719462"/>
              <a:ext cx="6157976" cy="128016"/>
            </a:xfrm>
            <a:prstGeom prst="rect">
              <a:avLst/>
            </a:prstGeom>
          </p:spPr>
        </p:pic>
        <p:pic>
          <p:nvPicPr>
            <p:cNvPr id="10" name="object 10"/>
            <p:cNvPicPr/>
            <p:nvPr/>
          </p:nvPicPr>
          <p:blipFill>
            <a:blip r:embed="rId4" cstate="print"/>
            <a:stretch>
              <a:fillRect/>
            </a:stretch>
          </p:blipFill>
          <p:spPr>
            <a:xfrm>
              <a:off x="6929628" y="9719462"/>
              <a:ext cx="179222" cy="128016"/>
            </a:xfrm>
            <a:prstGeom prst="rect">
              <a:avLst/>
            </a:prstGeom>
          </p:spPr>
        </p:pic>
        <p:pic>
          <p:nvPicPr>
            <p:cNvPr id="11" name="object 11"/>
            <p:cNvPicPr/>
            <p:nvPr/>
          </p:nvPicPr>
          <p:blipFill>
            <a:blip r:embed="rId5" cstate="print"/>
            <a:stretch>
              <a:fillRect/>
            </a:stretch>
          </p:blipFill>
          <p:spPr>
            <a:xfrm>
              <a:off x="7063994" y="9719462"/>
              <a:ext cx="199339" cy="128016"/>
            </a:xfrm>
            <a:prstGeom prst="rect">
              <a:avLst/>
            </a:prstGeom>
          </p:spPr>
        </p:pic>
      </p:grpSp>
      <p:sp>
        <p:nvSpPr>
          <p:cNvPr id="13" name="object 6">
            <a:extLst>
              <a:ext uri="{FF2B5EF4-FFF2-40B4-BE49-F238E27FC236}">
                <a16:creationId xmlns:a16="http://schemas.microsoft.com/office/drawing/2014/main" id="{105BE3B9-178A-4AAD-B19D-A6DD86FE6B30}"/>
              </a:ext>
            </a:extLst>
          </p:cNvPr>
          <p:cNvSpPr/>
          <p:nvPr/>
        </p:nvSpPr>
        <p:spPr>
          <a:xfrm>
            <a:off x="3236320" y="5220217"/>
            <a:ext cx="3872530" cy="1590157"/>
          </a:xfrm>
          <a:custGeom>
            <a:avLst/>
            <a:gdLst/>
            <a:ahLst/>
            <a:cxnLst/>
            <a:rect l="l" t="t" r="r" b="b"/>
            <a:pathLst>
              <a:path w="3886200" h="1546859">
                <a:moveTo>
                  <a:pt x="0" y="1546859"/>
                </a:moveTo>
                <a:lnTo>
                  <a:pt x="3886200" y="1546859"/>
                </a:lnTo>
                <a:lnTo>
                  <a:pt x="3886200" y="0"/>
                </a:lnTo>
                <a:lnTo>
                  <a:pt x="0" y="0"/>
                </a:lnTo>
                <a:lnTo>
                  <a:pt x="0" y="1546859"/>
                </a:lnTo>
                <a:close/>
              </a:path>
            </a:pathLst>
          </a:custGeom>
          <a:ln w="28575">
            <a:solidFill>
              <a:srgbClr val="002577"/>
            </a:solidFill>
          </a:ln>
        </p:spPr>
        <p:txBody>
          <a:bodyPr wrap="square" lIns="0" tIns="0" rIns="0" bIns="0" rtlCol="0"/>
          <a:lstStyle/>
          <a:p>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5485" y="293623"/>
            <a:ext cx="6600190" cy="4922310"/>
          </a:xfrm>
          <a:prstGeom prst="rect">
            <a:avLst/>
          </a:prstGeom>
        </p:spPr>
        <p:txBody>
          <a:bodyPr vert="horz" wrap="square" lIns="0" tIns="12700" rIns="0" bIns="0" rtlCol="0">
            <a:spAutoFit/>
          </a:bodyPr>
          <a:lstStyle/>
          <a:p>
            <a:pPr marL="12700" marR="193675">
              <a:lnSpc>
                <a:spcPct val="100000"/>
              </a:lnSpc>
              <a:spcBef>
                <a:spcPts val="100"/>
              </a:spcBef>
            </a:pPr>
            <a:r>
              <a:rPr sz="2000" b="1" dirty="0">
                <a:solidFill>
                  <a:srgbClr val="00BDD4"/>
                </a:solidFill>
                <a:latin typeface="Georgia"/>
                <a:cs typeface="Georgia"/>
              </a:rPr>
              <a:t>ASO</a:t>
            </a:r>
            <a:r>
              <a:rPr sz="2000" b="1" spc="-15" dirty="0">
                <a:solidFill>
                  <a:srgbClr val="00BDD4"/>
                </a:solidFill>
                <a:latin typeface="Georgia"/>
                <a:cs typeface="Georgia"/>
              </a:rPr>
              <a:t> </a:t>
            </a:r>
            <a:r>
              <a:rPr sz="2000" b="1" dirty="0">
                <a:solidFill>
                  <a:srgbClr val="00BDD4"/>
                </a:solidFill>
                <a:latin typeface="Georgia"/>
                <a:cs typeface="Georgia"/>
              </a:rPr>
              <a:t>Customers</a:t>
            </a:r>
            <a:r>
              <a:rPr sz="2000" b="1" spc="-35" dirty="0">
                <a:solidFill>
                  <a:srgbClr val="00BDD4"/>
                </a:solidFill>
                <a:latin typeface="Georgia"/>
                <a:cs typeface="Georgia"/>
              </a:rPr>
              <a:t> </a:t>
            </a:r>
            <a:r>
              <a:rPr sz="2000" b="1" dirty="0">
                <a:solidFill>
                  <a:srgbClr val="00BDD4"/>
                </a:solidFill>
                <a:latin typeface="Georgia"/>
                <a:cs typeface="Georgia"/>
              </a:rPr>
              <a:t>who</a:t>
            </a:r>
            <a:r>
              <a:rPr sz="2000" b="1" spc="-5" dirty="0">
                <a:solidFill>
                  <a:srgbClr val="00BDD4"/>
                </a:solidFill>
                <a:latin typeface="Georgia"/>
                <a:cs typeface="Georgia"/>
              </a:rPr>
              <a:t> </a:t>
            </a:r>
            <a:r>
              <a:rPr sz="2000" b="1" dirty="0">
                <a:solidFill>
                  <a:srgbClr val="00BDD4"/>
                </a:solidFill>
                <a:latin typeface="Georgia"/>
                <a:cs typeface="Georgia"/>
              </a:rPr>
              <a:t>commit</a:t>
            </a:r>
            <a:r>
              <a:rPr sz="2000" b="1" spc="-10" dirty="0">
                <a:solidFill>
                  <a:srgbClr val="00BDD4"/>
                </a:solidFill>
                <a:latin typeface="Georgia"/>
                <a:cs typeface="Georgia"/>
              </a:rPr>
              <a:t> </a:t>
            </a:r>
            <a:r>
              <a:rPr sz="2000" b="1" dirty="0">
                <a:solidFill>
                  <a:srgbClr val="00BDD4"/>
                </a:solidFill>
                <a:latin typeface="Georgia"/>
                <a:cs typeface="Georgia"/>
              </a:rPr>
              <a:t>to</a:t>
            </a:r>
            <a:r>
              <a:rPr sz="2000" b="1" spc="-15" dirty="0">
                <a:solidFill>
                  <a:srgbClr val="00BDD4"/>
                </a:solidFill>
                <a:latin typeface="Georgia"/>
                <a:cs typeface="Georgia"/>
              </a:rPr>
              <a:t> </a:t>
            </a:r>
            <a:r>
              <a:rPr sz="2000" b="1" dirty="0">
                <a:solidFill>
                  <a:srgbClr val="00BDD4"/>
                </a:solidFill>
                <a:latin typeface="Georgia"/>
                <a:cs typeface="Georgia"/>
              </a:rPr>
              <a:t>submit</a:t>
            </a:r>
            <a:r>
              <a:rPr sz="2000" b="1" spc="-10" dirty="0">
                <a:solidFill>
                  <a:srgbClr val="00BDD4"/>
                </a:solidFill>
                <a:latin typeface="Georgia"/>
                <a:cs typeface="Georgia"/>
              </a:rPr>
              <a:t> </a:t>
            </a:r>
            <a:r>
              <a:rPr sz="2000" b="1" dirty="0">
                <a:solidFill>
                  <a:srgbClr val="00BDD4"/>
                </a:solidFill>
                <a:latin typeface="Georgia"/>
                <a:cs typeface="Georgia"/>
              </a:rPr>
              <a:t>their</a:t>
            </a:r>
            <a:r>
              <a:rPr sz="2000" b="1" spc="-5" dirty="0">
                <a:solidFill>
                  <a:srgbClr val="00BDD4"/>
                </a:solidFill>
                <a:latin typeface="Georgia"/>
                <a:cs typeface="Georgia"/>
              </a:rPr>
              <a:t> </a:t>
            </a:r>
            <a:r>
              <a:rPr sz="2000" b="1" spc="-20" dirty="0">
                <a:solidFill>
                  <a:srgbClr val="00BDD4"/>
                </a:solidFill>
                <a:latin typeface="Georgia"/>
                <a:cs typeface="Georgia"/>
              </a:rPr>
              <a:t>data </a:t>
            </a:r>
            <a:r>
              <a:rPr sz="2000" b="1" dirty="0">
                <a:solidFill>
                  <a:srgbClr val="00BDD4"/>
                </a:solidFill>
                <a:latin typeface="Georgia"/>
                <a:cs typeface="Georgia"/>
              </a:rPr>
              <a:t>and</a:t>
            </a:r>
            <a:r>
              <a:rPr sz="2000" b="1" spc="-15" dirty="0">
                <a:solidFill>
                  <a:srgbClr val="00BDD4"/>
                </a:solidFill>
                <a:latin typeface="Georgia"/>
                <a:cs typeface="Georgia"/>
              </a:rPr>
              <a:t> </a:t>
            </a:r>
            <a:r>
              <a:rPr sz="2000" b="1" dirty="0">
                <a:solidFill>
                  <a:srgbClr val="00BDD4"/>
                </a:solidFill>
                <a:latin typeface="Georgia"/>
                <a:cs typeface="Georgia"/>
              </a:rPr>
              <a:t>narrative</a:t>
            </a:r>
            <a:r>
              <a:rPr sz="2000" b="1" spc="-30" dirty="0">
                <a:solidFill>
                  <a:srgbClr val="00BDD4"/>
                </a:solidFill>
                <a:latin typeface="Georgia"/>
                <a:cs typeface="Georgia"/>
              </a:rPr>
              <a:t> </a:t>
            </a:r>
            <a:r>
              <a:rPr sz="2000" b="1" dirty="0">
                <a:solidFill>
                  <a:srgbClr val="00BDD4"/>
                </a:solidFill>
                <a:latin typeface="Georgia"/>
                <a:cs typeface="Georgia"/>
              </a:rPr>
              <a:t>to</a:t>
            </a:r>
            <a:r>
              <a:rPr sz="2000" b="1" spc="-5" dirty="0">
                <a:solidFill>
                  <a:srgbClr val="00BDD4"/>
                </a:solidFill>
                <a:latin typeface="Georgia"/>
                <a:cs typeface="Georgia"/>
              </a:rPr>
              <a:t> </a:t>
            </a:r>
            <a:r>
              <a:rPr sz="2000" b="1" dirty="0">
                <a:solidFill>
                  <a:srgbClr val="00BDD4"/>
                </a:solidFill>
                <a:latin typeface="Georgia"/>
                <a:cs typeface="Georgia"/>
              </a:rPr>
              <a:t>the</a:t>
            </a:r>
            <a:r>
              <a:rPr sz="2000" b="1" spc="-20" dirty="0">
                <a:solidFill>
                  <a:srgbClr val="00BDD4"/>
                </a:solidFill>
                <a:latin typeface="Georgia"/>
                <a:cs typeface="Georgia"/>
              </a:rPr>
              <a:t> </a:t>
            </a:r>
            <a:r>
              <a:rPr sz="2000" b="1" dirty="0">
                <a:solidFill>
                  <a:srgbClr val="00BDD4"/>
                </a:solidFill>
                <a:latin typeface="Georgia"/>
                <a:cs typeface="Georgia"/>
              </a:rPr>
              <a:t>CMS</a:t>
            </a:r>
            <a:r>
              <a:rPr sz="2000" b="1" spc="-25" dirty="0">
                <a:solidFill>
                  <a:srgbClr val="00BDD4"/>
                </a:solidFill>
                <a:latin typeface="Georgia"/>
                <a:cs typeface="Georgia"/>
              </a:rPr>
              <a:t> </a:t>
            </a:r>
            <a:r>
              <a:rPr sz="2000" b="1" dirty="0">
                <a:solidFill>
                  <a:srgbClr val="00BDD4"/>
                </a:solidFill>
                <a:latin typeface="Georgia"/>
                <a:cs typeface="Georgia"/>
              </a:rPr>
              <a:t>portal</a:t>
            </a:r>
            <a:r>
              <a:rPr sz="2000" b="1" spc="-10" dirty="0">
                <a:solidFill>
                  <a:srgbClr val="00BDD4"/>
                </a:solidFill>
                <a:latin typeface="Georgia"/>
                <a:cs typeface="Georgia"/>
              </a:rPr>
              <a:t> directly</a:t>
            </a:r>
            <a:endParaRPr sz="2000" dirty="0">
              <a:latin typeface="Georgia"/>
              <a:cs typeface="Georgia"/>
            </a:endParaRPr>
          </a:p>
          <a:p>
            <a:pPr marL="12700" marR="48260">
              <a:lnSpc>
                <a:spcPct val="110000"/>
              </a:lnSpc>
              <a:spcBef>
                <a:spcPts val="90"/>
              </a:spcBef>
            </a:pPr>
            <a:endParaRPr lang="en-US" sz="1100" dirty="0">
              <a:solidFill>
                <a:srgbClr val="002577"/>
              </a:solidFill>
              <a:latin typeface="Arial"/>
              <a:cs typeface="Arial"/>
            </a:endParaRPr>
          </a:p>
          <a:p>
            <a:pPr marL="12700" marR="48260">
              <a:lnSpc>
                <a:spcPct val="110000"/>
              </a:lnSpc>
              <a:spcBef>
                <a:spcPts val="90"/>
              </a:spcBef>
            </a:pPr>
            <a:r>
              <a:rPr sz="1100" dirty="0">
                <a:solidFill>
                  <a:srgbClr val="002577"/>
                </a:solidFill>
                <a:latin typeface="Arial"/>
                <a:cs typeface="Arial"/>
              </a:rPr>
              <a:t>Although</a:t>
            </a:r>
            <a:r>
              <a:rPr sz="1100" spc="-40" dirty="0">
                <a:solidFill>
                  <a:srgbClr val="002577"/>
                </a:solidFill>
                <a:latin typeface="Arial"/>
                <a:cs typeface="Arial"/>
              </a:rPr>
              <a:t> </a:t>
            </a:r>
            <a:r>
              <a:rPr sz="1100" dirty="0">
                <a:solidFill>
                  <a:srgbClr val="002577"/>
                </a:solidFill>
                <a:latin typeface="Arial"/>
                <a:cs typeface="Arial"/>
              </a:rPr>
              <a:t>not</a:t>
            </a:r>
            <a:r>
              <a:rPr sz="1100" spc="-10" dirty="0">
                <a:solidFill>
                  <a:srgbClr val="002577"/>
                </a:solidFill>
                <a:latin typeface="Arial"/>
                <a:cs typeface="Arial"/>
              </a:rPr>
              <a:t> recommended,</a:t>
            </a:r>
            <a:r>
              <a:rPr sz="1100" spc="-60" dirty="0">
                <a:solidFill>
                  <a:srgbClr val="002577"/>
                </a:solidFill>
                <a:latin typeface="Arial"/>
                <a:cs typeface="Arial"/>
              </a:rPr>
              <a:t> </a:t>
            </a:r>
            <a:r>
              <a:rPr sz="1100" dirty="0">
                <a:solidFill>
                  <a:srgbClr val="002577"/>
                </a:solidFill>
                <a:latin typeface="Arial"/>
                <a:cs typeface="Arial"/>
              </a:rPr>
              <a:t>should</a:t>
            </a:r>
            <a:r>
              <a:rPr sz="1100" spc="-5"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self-funded</a:t>
            </a:r>
            <a:r>
              <a:rPr sz="1100" spc="-50" dirty="0">
                <a:solidFill>
                  <a:srgbClr val="002577"/>
                </a:solidFill>
                <a:latin typeface="Arial"/>
                <a:cs typeface="Arial"/>
              </a:rPr>
              <a:t> </a:t>
            </a:r>
            <a:r>
              <a:rPr sz="1100" dirty="0">
                <a:solidFill>
                  <a:srgbClr val="002577"/>
                </a:solidFill>
                <a:latin typeface="Arial"/>
                <a:cs typeface="Arial"/>
              </a:rPr>
              <a:t>customer</a:t>
            </a:r>
            <a:r>
              <a:rPr sz="1100" spc="-45" dirty="0">
                <a:solidFill>
                  <a:srgbClr val="002577"/>
                </a:solidFill>
                <a:latin typeface="Arial"/>
                <a:cs typeface="Arial"/>
              </a:rPr>
              <a:t> </a:t>
            </a:r>
            <a:r>
              <a:rPr sz="1100" dirty="0">
                <a:solidFill>
                  <a:srgbClr val="002577"/>
                </a:solidFill>
                <a:latin typeface="Arial"/>
                <a:cs typeface="Arial"/>
              </a:rPr>
              <a:t>prefer</a:t>
            </a:r>
            <a:r>
              <a:rPr sz="1100" spc="-45" dirty="0">
                <a:solidFill>
                  <a:srgbClr val="002577"/>
                </a:solidFill>
                <a:latin typeface="Arial"/>
                <a:cs typeface="Arial"/>
              </a:rPr>
              <a:t> </a:t>
            </a:r>
            <a:r>
              <a:rPr sz="1100" dirty="0">
                <a:solidFill>
                  <a:srgbClr val="002577"/>
                </a:solidFill>
                <a:latin typeface="Arial"/>
                <a:cs typeface="Arial"/>
              </a:rPr>
              <a:t>to</a:t>
            </a:r>
            <a:r>
              <a:rPr sz="1100" spc="-30" dirty="0">
                <a:solidFill>
                  <a:srgbClr val="002577"/>
                </a:solidFill>
                <a:latin typeface="Arial"/>
                <a:cs typeface="Arial"/>
              </a:rPr>
              <a:t> </a:t>
            </a:r>
            <a:r>
              <a:rPr sz="1100" dirty="0">
                <a:solidFill>
                  <a:srgbClr val="002577"/>
                </a:solidFill>
                <a:latin typeface="Arial"/>
                <a:cs typeface="Arial"/>
              </a:rPr>
              <a:t>submit</a:t>
            </a:r>
            <a:r>
              <a:rPr sz="1100" spc="-30" dirty="0">
                <a:solidFill>
                  <a:srgbClr val="002577"/>
                </a:solidFill>
                <a:latin typeface="Arial"/>
                <a:cs typeface="Arial"/>
              </a:rPr>
              <a:t> </a:t>
            </a:r>
            <a:r>
              <a:rPr sz="1100" dirty="0">
                <a:solidFill>
                  <a:srgbClr val="002577"/>
                </a:solidFill>
                <a:latin typeface="Arial"/>
                <a:cs typeface="Arial"/>
              </a:rPr>
              <a:t>their</a:t>
            </a:r>
            <a:r>
              <a:rPr sz="1100" spc="-10" dirty="0">
                <a:solidFill>
                  <a:srgbClr val="002577"/>
                </a:solidFill>
                <a:latin typeface="Arial"/>
                <a:cs typeface="Arial"/>
              </a:rPr>
              <a:t> </a:t>
            </a:r>
            <a:r>
              <a:rPr sz="1100" dirty="0">
                <a:solidFill>
                  <a:srgbClr val="002577"/>
                </a:solidFill>
                <a:latin typeface="Arial"/>
                <a:cs typeface="Arial"/>
              </a:rPr>
              <a:t>data</a:t>
            </a:r>
            <a:r>
              <a:rPr sz="1100" spc="-15" dirty="0">
                <a:solidFill>
                  <a:srgbClr val="002577"/>
                </a:solidFill>
                <a:latin typeface="Arial"/>
                <a:cs typeface="Arial"/>
              </a:rPr>
              <a:t> </a:t>
            </a:r>
            <a:r>
              <a:rPr sz="1100" dirty="0">
                <a:solidFill>
                  <a:srgbClr val="002577"/>
                </a:solidFill>
                <a:latin typeface="Arial"/>
                <a:cs typeface="Arial"/>
              </a:rPr>
              <a:t>directly</a:t>
            </a:r>
            <a:r>
              <a:rPr sz="1100" spc="-25" dirty="0">
                <a:solidFill>
                  <a:srgbClr val="002577"/>
                </a:solidFill>
                <a:latin typeface="Arial"/>
                <a:cs typeface="Arial"/>
              </a:rPr>
              <a:t> </a:t>
            </a:r>
            <a:r>
              <a:rPr sz="1100" dirty="0">
                <a:solidFill>
                  <a:srgbClr val="002577"/>
                </a:solidFill>
                <a:latin typeface="Arial"/>
                <a:cs typeface="Arial"/>
              </a:rPr>
              <a:t>in</a:t>
            </a:r>
            <a:r>
              <a:rPr sz="1100" spc="-5" dirty="0">
                <a:solidFill>
                  <a:srgbClr val="002577"/>
                </a:solidFill>
                <a:latin typeface="Arial"/>
                <a:cs typeface="Arial"/>
              </a:rPr>
              <a:t> </a:t>
            </a:r>
            <a:r>
              <a:rPr sz="1100" spc="-25" dirty="0">
                <a:solidFill>
                  <a:srgbClr val="002577"/>
                </a:solidFill>
                <a:latin typeface="Arial"/>
                <a:cs typeface="Arial"/>
              </a:rPr>
              <a:t>the</a:t>
            </a:r>
            <a:r>
              <a:rPr sz="1100" spc="500" dirty="0">
                <a:solidFill>
                  <a:srgbClr val="002577"/>
                </a:solidFill>
                <a:latin typeface="Arial"/>
                <a:cs typeface="Arial"/>
              </a:rPr>
              <a:t> </a:t>
            </a:r>
            <a:r>
              <a:rPr sz="1100" dirty="0">
                <a:solidFill>
                  <a:srgbClr val="002577"/>
                </a:solidFill>
                <a:latin typeface="Arial"/>
                <a:cs typeface="Arial"/>
              </a:rPr>
              <a:t>CMS</a:t>
            </a:r>
            <a:r>
              <a:rPr sz="1100" spc="-5" dirty="0">
                <a:solidFill>
                  <a:srgbClr val="002577"/>
                </a:solidFill>
                <a:latin typeface="Arial"/>
                <a:cs typeface="Arial"/>
              </a:rPr>
              <a:t> </a:t>
            </a:r>
            <a:r>
              <a:rPr sz="1100" dirty="0">
                <a:solidFill>
                  <a:srgbClr val="002577"/>
                </a:solidFill>
                <a:latin typeface="Arial"/>
                <a:cs typeface="Arial"/>
              </a:rPr>
              <a:t>portal,</a:t>
            </a:r>
            <a:r>
              <a:rPr sz="1100" spc="-4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customer</a:t>
            </a:r>
            <a:r>
              <a:rPr sz="1100" spc="-55" dirty="0">
                <a:solidFill>
                  <a:srgbClr val="002577"/>
                </a:solidFill>
                <a:latin typeface="Arial"/>
                <a:cs typeface="Arial"/>
              </a:rPr>
              <a:t> </a:t>
            </a:r>
            <a:r>
              <a:rPr sz="1100" dirty="0">
                <a:solidFill>
                  <a:srgbClr val="002577"/>
                </a:solidFill>
                <a:latin typeface="Arial"/>
                <a:cs typeface="Arial"/>
              </a:rPr>
              <a:t>may</a:t>
            </a:r>
            <a:r>
              <a:rPr sz="1100" spc="-30" dirty="0">
                <a:solidFill>
                  <a:srgbClr val="002577"/>
                </a:solidFill>
                <a:latin typeface="Arial"/>
                <a:cs typeface="Arial"/>
              </a:rPr>
              <a:t> </a:t>
            </a:r>
            <a:r>
              <a:rPr sz="1100" dirty="0">
                <a:solidFill>
                  <a:srgbClr val="002577"/>
                </a:solidFill>
                <a:latin typeface="Arial"/>
                <a:cs typeface="Arial"/>
              </a:rPr>
              <a:t>make</a:t>
            </a:r>
            <a:r>
              <a:rPr sz="1100" spc="-50" dirty="0">
                <a:solidFill>
                  <a:srgbClr val="002577"/>
                </a:solidFill>
                <a:latin typeface="Arial"/>
                <a:cs typeface="Arial"/>
              </a:rPr>
              <a:t> </a:t>
            </a:r>
            <a:r>
              <a:rPr sz="1100" dirty="0">
                <a:solidFill>
                  <a:srgbClr val="002577"/>
                </a:solidFill>
                <a:latin typeface="Arial"/>
                <a:cs typeface="Arial"/>
              </a:rPr>
              <a:t>a</a:t>
            </a:r>
            <a:r>
              <a:rPr sz="1100" spc="-25" dirty="0">
                <a:solidFill>
                  <a:srgbClr val="002577"/>
                </a:solidFill>
                <a:latin typeface="Arial"/>
                <a:cs typeface="Arial"/>
              </a:rPr>
              <a:t> </a:t>
            </a:r>
            <a:r>
              <a:rPr sz="1100" dirty="0">
                <a:solidFill>
                  <a:srgbClr val="002577"/>
                </a:solidFill>
                <a:latin typeface="Arial"/>
                <a:cs typeface="Arial"/>
              </a:rPr>
              <a:t>request</a:t>
            </a:r>
            <a:r>
              <a:rPr sz="1100" spc="-40" dirty="0">
                <a:solidFill>
                  <a:srgbClr val="002577"/>
                </a:solidFill>
                <a:latin typeface="Arial"/>
                <a:cs typeface="Arial"/>
              </a:rPr>
              <a:t> </a:t>
            </a:r>
            <a:r>
              <a:rPr sz="1100" dirty="0">
                <a:solidFill>
                  <a:srgbClr val="002577"/>
                </a:solidFill>
                <a:latin typeface="Arial"/>
                <a:cs typeface="Arial"/>
              </a:rPr>
              <a:t>for</a:t>
            </a:r>
            <a:r>
              <a:rPr sz="1100" spc="-50" dirty="0">
                <a:solidFill>
                  <a:srgbClr val="002577"/>
                </a:solidFill>
                <a:latin typeface="Arial"/>
                <a:cs typeface="Arial"/>
              </a:rPr>
              <a:t> </a:t>
            </a:r>
            <a:r>
              <a:rPr sz="1100" dirty="0">
                <a:solidFill>
                  <a:srgbClr val="002577"/>
                </a:solidFill>
                <a:latin typeface="Arial"/>
                <a:cs typeface="Arial"/>
              </a:rPr>
              <a:t>summarized</a:t>
            </a:r>
            <a:r>
              <a:rPr sz="1100" spc="-40" dirty="0">
                <a:solidFill>
                  <a:srgbClr val="002577"/>
                </a:solidFill>
                <a:latin typeface="Arial"/>
                <a:cs typeface="Arial"/>
              </a:rPr>
              <a:t> </a:t>
            </a:r>
            <a:r>
              <a:rPr sz="1100" dirty="0">
                <a:solidFill>
                  <a:srgbClr val="002577"/>
                </a:solidFill>
                <a:latin typeface="Arial"/>
                <a:cs typeface="Arial"/>
              </a:rPr>
              <a:t>data</a:t>
            </a:r>
            <a:r>
              <a:rPr sz="1100" spc="-35" dirty="0">
                <a:solidFill>
                  <a:srgbClr val="002577"/>
                </a:solidFill>
                <a:latin typeface="Arial"/>
                <a:cs typeface="Arial"/>
              </a:rPr>
              <a:t> </a:t>
            </a:r>
            <a:r>
              <a:rPr sz="1100" dirty="0">
                <a:solidFill>
                  <a:srgbClr val="002577"/>
                </a:solidFill>
                <a:latin typeface="Arial"/>
                <a:cs typeface="Arial"/>
              </a:rPr>
              <a:t>files</a:t>
            </a:r>
            <a:r>
              <a:rPr sz="1100" spc="-30" dirty="0">
                <a:solidFill>
                  <a:srgbClr val="002577"/>
                </a:solidFill>
                <a:latin typeface="Arial"/>
                <a:cs typeface="Arial"/>
              </a:rPr>
              <a:t> </a:t>
            </a:r>
            <a:r>
              <a:rPr sz="1100" dirty="0">
                <a:solidFill>
                  <a:srgbClr val="002577"/>
                </a:solidFill>
                <a:latin typeface="Arial"/>
                <a:cs typeface="Arial"/>
              </a:rPr>
              <a:t>and</a:t>
            </a:r>
            <a:r>
              <a:rPr sz="1100" spc="-15" dirty="0">
                <a:solidFill>
                  <a:srgbClr val="002577"/>
                </a:solidFill>
                <a:latin typeface="Arial"/>
                <a:cs typeface="Arial"/>
              </a:rPr>
              <a:t> </a:t>
            </a:r>
            <a:r>
              <a:rPr sz="1100" dirty="0">
                <a:solidFill>
                  <a:srgbClr val="002577"/>
                </a:solidFill>
                <a:latin typeface="Arial"/>
                <a:cs typeface="Arial"/>
              </a:rPr>
              <a:t>narrative</a:t>
            </a:r>
            <a:r>
              <a:rPr sz="1100" spc="-30" dirty="0">
                <a:solidFill>
                  <a:srgbClr val="002577"/>
                </a:solidFill>
                <a:latin typeface="Arial"/>
                <a:cs typeface="Arial"/>
              </a:rPr>
              <a:t> </a:t>
            </a:r>
            <a:r>
              <a:rPr sz="1100" dirty="0">
                <a:solidFill>
                  <a:srgbClr val="002577"/>
                </a:solidFill>
                <a:latin typeface="Arial"/>
                <a:cs typeface="Arial"/>
              </a:rPr>
              <a:t>through</a:t>
            </a:r>
            <a:r>
              <a:rPr sz="1100" spc="-60" dirty="0">
                <a:solidFill>
                  <a:srgbClr val="002577"/>
                </a:solidFill>
                <a:latin typeface="Arial"/>
                <a:cs typeface="Arial"/>
              </a:rPr>
              <a:t> </a:t>
            </a:r>
            <a:r>
              <a:rPr sz="1100" dirty="0">
                <a:solidFill>
                  <a:srgbClr val="002577"/>
                </a:solidFill>
                <a:latin typeface="Arial"/>
                <a:cs typeface="Arial"/>
              </a:rPr>
              <a:t>their</a:t>
            </a:r>
            <a:r>
              <a:rPr sz="1100" spc="-25" dirty="0">
                <a:solidFill>
                  <a:srgbClr val="002577"/>
                </a:solidFill>
                <a:latin typeface="Arial"/>
                <a:cs typeface="Arial"/>
              </a:rPr>
              <a:t> </a:t>
            </a:r>
            <a:r>
              <a:rPr sz="1100" spc="-10" dirty="0">
                <a:solidFill>
                  <a:srgbClr val="002577"/>
                </a:solidFill>
                <a:latin typeface="Arial"/>
                <a:cs typeface="Arial"/>
              </a:rPr>
              <a:t>Sales </a:t>
            </a:r>
            <a:r>
              <a:rPr sz="1100" dirty="0">
                <a:solidFill>
                  <a:srgbClr val="002577"/>
                </a:solidFill>
                <a:latin typeface="Arial"/>
                <a:cs typeface="Arial"/>
              </a:rPr>
              <a:t>and</a:t>
            </a:r>
            <a:r>
              <a:rPr sz="1100" spc="-40" dirty="0">
                <a:solidFill>
                  <a:srgbClr val="002577"/>
                </a:solidFill>
                <a:latin typeface="Arial"/>
                <a:cs typeface="Arial"/>
              </a:rPr>
              <a:t> </a:t>
            </a:r>
            <a:r>
              <a:rPr sz="1100" dirty="0">
                <a:solidFill>
                  <a:srgbClr val="002577"/>
                </a:solidFill>
                <a:latin typeface="Arial"/>
                <a:cs typeface="Arial"/>
              </a:rPr>
              <a:t>Account</a:t>
            </a:r>
            <a:r>
              <a:rPr sz="1100" spc="-40" dirty="0">
                <a:solidFill>
                  <a:srgbClr val="002577"/>
                </a:solidFill>
                <a:latin typeface="Arial"/>
                <a:cs typeface="Arial"/>
              </a:rPr>
              <a:t> </a:t>
            </a:r>
            <a:r>
              <a:rPr sz="1100" dirty="0">
                <a:solidFill>
                  <a:srgbClr val="002577"/>
                </a:solidFill>
                <a:latin typeface="Arial"/>
                <a:cs typeface="Arial"/>
              </a:rPr>
              <a:t>Management</a:t>
            </a:r>
            <a:r>
              <a:rPr sz="1100" spc="-35" dirty="0">
                <a:solidFill>
                  <a:srgbClr val="002577"/>
                </a:solidFill>
                <a:latin typeface="Arial"/>
                <a:cs typeface="Arial"/>
              </a:rPr>
              <a:t> </a:t>
            </a:r>
            <a:r>
              <a:rPr sz="1100" spc="-20" dirty="0">
                <a:solidFill>
                  <a:srgbClr val="002577"/>
                </a:solidFill>
                <a:latin typeface="Arial"/>
                <a:cs typeface="Arial"/>
              </a:rPr>
              <a:t>Team.</a:t>
            </a:r>
            <a:endParaRPr sz="1100" dirty="0">
              <a:latin typeface="Arial"/>
              <a:cs typeface="Arial"/>
            </a:endParaRPr>
          </a:p>
          <a:p>
            <a:pPr marL="12700">
              <a:lnSpc>
                <a:spcPct val="100000"/>
              </a:lnSpc>
              <a:spcBef>
                <a:spcPts val="735"/>
              </a:spcBef>
            </a:pPr>
            <a:r>
              <a:rPr sz="1100" dirty="0">
                <a:solidFill>
                  <a:srgbClr val="002577"/>
                </a:solidFill>
                <a:latin typeface="Arial"/>
                <a:cs typeface="Arial"/>
              </a:rPr>
              <a:t>There</a:t>
            </a:r>
            <a:r>
              <a:rPr sz="1100" spc="-40" dirty="0">
                <a:solidFill>
                  <a:srgbClr val="002577"/>
                </a:solidFill>
                <a:latin typeface="Arial"/>
                <a:cs typeface="Arial"/>
              </a:rPr>
              <a:t> </a:t>
            </a:r>
            <a:r>
              <a:rPr sz="1100" dirty="0">
                <a:solidFill>
                  <a:srgbClr val="002577"/>
                </a:solidFill>
                <a:latin typeface="Arial"/>
                <a:cs typeface="Arial"/>
              </a:rPr>
              <a:t>may</a:t>
            </a:r>
            <a:r>
              <a:rPr sz="1100" spc="-50" dirty="0">
                <a:solidFill>
                  <a:srgbClr val="002577"/>
                </a:solidFill>
                <a:latin typeface="Arial"/>
                <a:cs typeface="Arial"/>
              </a:rPr>
              <a:t> </a:t>
            </a:r>
            <a:r>
              <a:rPr sz="1100" dirty="0">
                <a:solidFill>
                  <a:srgbClr val="002577"/>
                </a:solidFill>
                <a:latin typeface="Arial"/>
                <a:cs typeface="Arial"/>
              </a:rPr>
              <a:t>be</a:t>
            </a:r>
            <a:r>
              <a:rPr sz="1100" spc="-10" dirty="0">
                <a:solidFill>
                  <a:srgbClr val="002577"/>
                </a:solidFill>
                <a:latin typeface="Arial"/>
                <a:cs typeface="Arial"/>
              </a:rPr>
              <a:t> </a:t>
            </a:r>
            <a:r>
              <a:rPr sz="1100" dirty="0">
                <a:solidFill>
                  <a:srgbClr val="002577"/>
                </a:solidFill>
                <a:latin typeface="Arial"/>
                <a:cs typeface="Arial"/>
              </a:rPr>
              <a:t>a</a:t>
            </a:r>
            <a:r>
              <a:rPr sz="1100" spc="-30" dirty="0">
                <a:solidFill>
                  <a:srgbClr val="002577"/>
                </a:solidFill>
                <a:latin typeface="Arial"/>
                <a:cs typeface="Arial"/>
              </a:rPr>
              <a:t> </a:t>
            </a:r>
            <a:r>
              <a:rPr sz="1100" dirty="0">
                <a:solidFill>
                  <a:srgbClr val="002577"/>
                </a:solidFill>
                <a:latin typeface="Arial"/>
                <a:cs typeface="Arial"/>
              </a:rPr>
              <a:t>fee</a:t>
            </a:r>
            <a:r>
              <a:rPr sz="1100" spc="-50" dirty="0">
                <a:solidFill>
                  <a:srgbClr val="002577"/>
                </a:solidFill>
                <a:latin typeface="Arial"/>
                <a:cs typeface="Arial"/>
              </a:rPr>
              <a:t> </a:t>
            </a:r>
            <a:r>
              <a:rPr sz="1100" dirty="0">
                <a:solidFill>
                  <a:srgbClr val="002577"/>
                </a:solidFill>
                <a:latin typeface="Arial"/>
                <a:cs typeface="Arial"/>
              </a:rPr>
              <a:t>associated</a:t>
            </a:r>
            <a:r>
              <a:rPr sz="1100" spc="-35" dirty="0">
                <a:solidFill>
                  <a:srgbClr val="002577"/>
                </a:solidFill>
                <a:latin typeface="Arial"/>
                <a:cs typeface="Arial"/>
              </a:rPr>
              <a:t> </a:t>
            </a:r>
            <a:r>
              <a:rPr sz="1100" dirty="0">
                <a:solidFill>
                  <a:srgbClr val="002577"/>
                </a:solidFill>
                <a:latin typeface="Arial"/>
                <a:cs typeface="Arial"/>
              </a:rPr>
              <a:t>with</a:t>
            </a:r>
            <a:r>
              <a:rPr sz="1100" spc="-5" dirty="0">
                <a:solidFill>
                  <a:srgbClr val="002577"/>
                </a:solidFill>
                <a:latin typeface="Arial"/>
                <a:cs typeface="Arial"/>
              </a:rPr>
              <a:t> </a:t>
            </a:r>
            <a:r>
              <a:rPr sz="1100" dirty="0">
                <a:solidFill>
                  <a:srgbClr val="002577"/>
                </a:solidFill>
                <a:latin typeface="Arial"/>
                <a:cs typeface="Arial"/>
              </a:rPr>
              <a:t>this</a:t>
            </a:r>
            <a:r>
              <a:rPr sz="1100" spc="-25" dirty="0">
                <a:solidFill>
                  <a:srgbClr val="002577"/>
                </a:solidFill>
                <a:latin typeface="Arial"/>
                <a:cs typeface="Arial"/>
              </a:rPr>
              <a:t> </a:t>
            </a:r>
            <a:r>
              <a:rPr sz="1100" dirty="0">
                <a:solidFill>
                  <a:srgbClr val="002577"/>
                </a:solidFill>
                <a:latin typeface="Arial"/>
                <a:cs typeface="Arial"/>
              </a:rPr>
              <a:t>request,</a:t>
            </a:r>
            <a:r>
              <a:rPr sz="1100" spc="-65" dirty="0">
                <a:solidFill>
                  <a:srgbClr val="002577"/>
                </a:solidFill>
                <a:latin typeface="Arial"/>
                <a:cs typeface="Arial"/>
              </a:rPr>
              <a:t> </a:t>
            </a:r>
            <a:r>
              <a:rPr sz="1100" dirty="0">
                <a:solidFill>
                  <a:srgbClr val="002577"/>
                </a:solidFill>
                <a:latin typeface="Arial"/>
                <a:cs typeface="Arial"/>
              </a:rPr>
              <a:t>when it</a:t>
            </a:r>
            <a:r>
              <a:rPr sz="1100" spc="-35" dirty="0">
                <a:solidFill>
                  <a:srgbClr val="002577"/>
                </a:solidFill>
                <a:latin typeface="Arial"/>
                <a:cs typeface="Arial"/>
              </a:rPr>
              <a:t> </a:t>
            </a:r>
            <a:r>
              <a:rPr sz="1100" dirty="0">
                <a:solidFill>
                  <a:srgbClr val="002577"/>
                </a:solidFill>
                <a:latin typeface="Arial"/>
                <a:cs typeface="Arial"/>
              </a:rPr>
              <a:t>includes pharmacy</a:t>
            </a:r>
            <a:r>
              <a:rPr sz="1100" spc="-50" dirty="0">
                <a:solidFill>
                  <a:srgbClr val="002577"/>
                </a:solidFill>
                <a:latin typeface="Arial"/>
                <a:cs typeface="Arial"/>
              </a:rPr>
              <a:t> </a:t>
            </a:r>
            <a:r>
              <a:rPr sz="1100" spc="-10" dirty="0">
                <a:solidFill>
                  <a:srgbClr val="002577"/>
                </a:solidFill>
                <a:latin typeface="Arial"/>
                <a:cs typeface="Arial"/>
              </a:rPr>
              <a:t>data.</a:t>
            </a:r>
            <a:endParaRPr sz="1100" dirty="0">
              <a:latin typeface="Arial"/>
              <a:cs typeface="Arial"/>
            </a:endParaRPr>
          </a:p>
          <a:p>
            <a:pPr marL="356870" marR="86360" indent="-226060">
              <a:lnSpc>
                <a:spcPct val="110000"/>
              </a:lnSpc>
              <a:spcBef>
                <a:spcPts val="600"/>
              </a:spcBef>
              <a:buClr>
                <a:srgbClr val="00BDD4"/>
              </a:buClr>
              <a:buFont typeface="Symbol"/>
              <a:buChar char=""/>
              <a:tabLst>
                <a:tab pos="356870" algn="l"/>
                <a:tab pos="357505" algn="l"/>
              </a:tabLst>
            </a:pPr>
            <a:r>
              <a:rPr sz="1100" dirty="0">
                <a:solidFill>
                  <a:srgbClr val="002577"/>
                </a:solidFill>
                <a:latin typeface="Arial"/>
                <a:cs typeface="Arial"/>
              </a:rPr>
              <a:t>For</a:t>
            </a:r>
            <a:r>
              <a:rPr sz="1100" spc="-45" dirty="0">
                <a:solidFill>
                  <a:srgbClr val="002577"/>
                </a:solidFill>
                <a:latin typeface="Arial"/>
                <a:cs typeface="Arial"/>
              </a:rPr>
              <a:t> </a:t>
            </a:r>
            <a:r>
              <a:rPr sz="1100" dirty="0">
                <a:solidFill>
                  <a:srgbClr val="002577"/>
                </a:solidFill>
                <a:latin typeface="Arial"/>
                <a:cs typeface="Arial"/>
              </a:rPr>
              <a:t>customers</a:t>
            </a:r>
            <a:r>
              <a:rPr sz="1100" spc="-60" dirty="0">
                <a:solidFill>
                  <a:srgbClr val="002577"/>
                </a:solidFill>
                <a:latin typeface="Arial"/>
                <a:cs typeface="Arial"/>
              </a:rPr>
              <a:t> </a:t>
            </a:r>
            <a:r>
              <a:rPr sz="1100" dirty="0">
                <a:solidFill>
                  <a:srgbClr val="002577"/>
                </a:solidFill>
                <a:latin typeface="Arial"/>
                <a:cs typeface="Arial"/>
              </a:rPr>
              <a:t>who</a:t>
            </a:r>
            <a:r>
              <a:rPr sz="1100" spc="-10" dirty="0">
                <a:solidFill>
                  <a:srgbClr val="002577"/>
                </a:solidFill>
                <a:latin typeface="Arial"/>
                <a:cs typeface="Arial"/>
              </a:rPr>
              <a:t> </a:t>
            </a:r>
            <a:r>
              <a:rPr sz="1100" dirty="0">
                <a:solidFill>
                  <a:srgbClr val="002577"/>
                </a:solidFill>
                <a:latin typeface="Arial"/>
                <a:cs typeface="Arial"/>
              </a:rPr>
              <a:t>already</a:t>
            </a:r>
            <a:r>
              <a:rPr sz="1100" spc="-30" dirty="0">
                <a:solidFill>
                  <a:srgbClr val="002577"/>
                </a:solidFill>
                <a:latin typeface="Arial"/>
                <a:cs typeface="Arial"/>
              </a:rPr>
              <a:t> </a:t>
            </a:r>
            <a:r>
              <a:rPr sz="1100" dirty="0">
                <a:solidFill>
                  <a:srgbClr val="002577"/>
                </a:solidFill>
                <a:latin typeface="Arial"/>
                <a:cs typeface="Arial"/>
              </a:rPr>
              <a:t>requested,</a:t>
            </a:r>
            <a:r>
              <a:rPr sz="1100" spc="-55" dirty="0">
                <a:solidFill>
                  <a:srgbClr val="002577"/>
                </a:solidFill>
                <a:latin typeface="Arial"/>
                <a:cs typeface="Arial"/>
              </a:rPr>
              <a:t> </a:t>
            </a:r>
            <a:r>
              <a:rPr sz="1100" dirty="0">
                <a:solidFill>
                  <a:srgbClr val="002577"/>
                </a:solidFill>
                <a:latin typeface="Arial"/>
                <a:cs typeface="Arial"/>
              </a:rPr>
              <a:t>we</a:t>
            </a:r>
            <a:r>
              <a:rPr sz="1100" spc="-5" dirty="0">
                <a:solidFill>
                  <a:srgbClr val="002577"/>
                </a:solidFill>
                <a:latin typeface="Arial"/>
                <a:cs typeface="Arial"/>
              </a:rPr>
              <a:t> </a:t>
            </a:r>
            <a:r>
              <a:rPr sz="1100" dirty="0">
                <a:solidFill>
                  <a:srgbClr val="002577"/>
                </a:solidFill>
                <a:latin typeface="Arial"/>
                <a:cs typeface="Arial"/>
              </a:rPr>
              <a:t>will</a:t>
            </a:r>
            <a:r>
              <a:rPr sz="1100" spc="10" dirty="0">
                <a:solidFill>
                  <a:srgbClr val="002577"/>
                </a:solidFill>
                <a:latin typeface="Arial"/>
                <a:cs typeface="Arial"/>
              </a:rPr>
              <a:t> </a:t>
            </a:r>
            <a:r>
              <a:rPr sz="1100" dirty="0">
                <a:solidFill>
                  <a:srgbClr val="002577"/>
                </a:solidFill>
                <a:latin typeface="Arial"/>
                <a:cs typeface="Arial"/>
              </a:rPr>
              <a:t>provide</a:t>
            </a:r>
            <a:r>
              <a:rPr sz="1100" spc="-2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customer</a:t>
            </a:r>
            <a:r>
              <a:rPr sz="1100" spc="-50" dirty="0">
                <a:solidFill>
                  <a:srgbClr val="002577"/>
                </a:solidFill>
                <a:latin typeface="Arial"/>
                <a:cs typeface="Arial"/>
              </a:rPr>
              <a:t> </a:t>
            </a:r>
            <a:r>
              <a:rPr sz="1100" dirty="0">
                <a:solidFill>
                  <a:srgbClr val="002577"/>
                </a:solidFill>
                <a:latin typeface="Arial"/>
                <a:cs typeface="Arial"/>
              </a:rPr>
              <a:t>with</a:t>
            </a:r>
            <a:r>
              <a:rPr sz="1100" spc="-20" dirty="0">
                <a:solidFill>
                  <a:srgbClr val="002577"/>
                </a:solidFill>
                <a:latin typeface="Arial"/>
                <a:cs typeface="Arial"/>
              </a:rPr>
              <a:t> </a:t>
            </a:r>
            <a:r>
              <a:rPr sz="1100" dirty="0">
                <a:solidFill>
                  <a:srgbClr val="002577"/>
                </a:solidFill>
                <a:latin typeface="Arial"/>
                <a:cs typeface="Arial"/>
              </a:rPr>
              <a:t>their</a:t>
            </a:r>
            <a:r>
              <a:rPr sz="1100" spc="-35" dirty="0">
                <a:solidFill>
                  <a:srgbClr val="002577"/>
                </a:solidFill>
                <a:latin typeface="Arial"/>
                <a:cs typeface="Arial"/>
              </a:rPr>
              <a:t> </a:t>
            </a:r>
            <a:r>
              <a:rPr sz="1100" dirty="0">
                <a:solidFill>
                  <a:srgbClr val="002577"/>
                </a:solidFill>
                <a:latin typeface="Arial"/>
                <a:cs typeface="Arial"/>
              </a:rPr>
              <a:t>own</a:t>
            </a:r>
            <a:r>
              <a:rPr sz="1100" spc="-5" dirty="0">
                <a:solidFill>
                  <a:srgbClr val="002577"/>
                </a:solidFill>
                <a:latin typeface="Arial"/>
                <a:cs typeface="Arial"/>
              </a:rPr>
              <a:t> </a:t>
            </a:r>
            <a:r>
              <a:rPr sz="1100" dirty="0">
                <a:solidFill>
                  <a:srgbClr val="002577"/>
                </a:solidFill>
                <a:latin typeface="Arial"/>
                <a:cs typeface="Arial"/>
              </a:rPr>
              <a:t>specific</a:t>
            </a:r>
            <a:r>
              <a:rPr sz="1100" spc="-40" dirty="0">
                <a:solidFill>
                  <a:srgbClr val="002577"/>
                </a:solidFill>
                <a:latin typeface="Arial"/>
                <a:cs typeface="Arial"/>
              </a:rPr>
              <a:t> </a:t>
            </a:r>
            <a:r>
              <a:rPr sz="1100" dirty="0">
                <a:solidFill>
                  <a:srgbClr val="002577"/>
                </a:solidFill>
                <a:latin typeface="Arial"/>
                <a:cs typeface="Arial"/>
              </a:rPr>
              <a:t>data</a:t>
            </a:r>
            <a:r>
              <a:rPr sz="1100" spc="-35" dirty="0">
                <a:solidFill>
                  <a:srgbClr val="002577"/>
                </a:solidFill>
                <a:latin typeface="Arial"/>
                <a:cs typeface="Arial"/>
              </a:rPr>
              <a:t> </a:t>
            </a:r>
            <a:r>
              <a:rPr sz="1100" spc="-25" dirty="0">
                <a:solidFill>
                  <a:srgbClr val="002577"/>
                </a:solidFill>
                <a:latin typeface="Arial"/>
                <a:cs typeface="Arial"/>
              </a:rPr>
              <a:t>and </a:t>
            </a:r>
            <a:r>
              <a:rPr sz="1100" dirty="0">
                <a:solidFill>
                  <a:srgbClr val="002577"/>
                </a:solidFill>
                <a:latin typeface="Arial"/>
                <a:cs typeface="Arial"/>
              </a:rPr>
              <a:t>narrative</a:t>
            </a:r>
            <a:r>
              <a:rPr sz="1100" spc="-40" dirty="0">
                <a:solidFill>
                  <a:srgbClr val="002577"/>
                </a:solidFill>
                <a:latin typeface="Arial"/>
                <a:cs typeface="Arial"/>
              </a:rPr>
              <a:t> </a:t>
            </a:r>
            <a:r>
              <a:rPr sz="1100" dirty="0">
                <a:solidFill>
                  <a:srgbClr val="002577"/>
                </a:solidFill>
                <a:latin typeface="Arial"/>
                <a:cs typeface="Arial"/>
              </a:rPr>
              <a:t>as</a:t>
            </a:r>
            <a:r>
              <a:rPr sz="1100" spc="-30" dirty="0">
                <a:solidFill>
                  <a:srgbClr val="002577"/>
                </a:solidFill>
                <a:latin typeface="Arial"/>
                <a:cs typeface="Arial"/>
              </a:rPr>
              <a:t> </a:t>
            </a:r>
            <a:r>
              <a:rPr sz="1100" dirty="0">
                <a:solidFill>
                  <a:srgbClr val="002577"/>
                </a:solidFill>
                <a:latin typeface="Arial"/>
                <a:cs typeface="Arial"/>
              </a:rPr>
              <a:t>required</a:t>
            </a:r>
            <a:r>
              <a:rPr sz="1100" spc="-40" dirty="0">
                <a:solidFill>
                  <a:srgbClr val="002577"/>
                </a:solidFill>
                <a:latin typeface="Arial"/>
                <a:cs typeface="Arial"/>
              </a:rPr>
              <a:t> </a:t>
            </a:r>
            <a:r>
              <a:rPr sz="1100" dirty="0">
                <a:solidFill>
                  <a:srgbClr val="002577"/>
                </a:solidFill>
                <a:latin typeface="Arial"/>
                <a:cs typeface="Arial"/>
              </a:rPr>
              <a:t>in</a:t>
            </a:r>
            <a:r>
              <a:rPr sz="1100" spc="-30" dirty="0">
                <a:solidFill>
                  <a:srgbClr val="002577"/>
                </a:solidFill>
                <a:latin typeface="Arial"/>
                <a:cs typeface="Arial"/>
              </a:rPr>
              <a:t> </a:t>
            </a:r>
            <a:r>
              <a:rPr sz="1100" dirty="0">
                <a:solidFill>
                  <a:srgbClr val="002577"/>
                </a:solidFill>
                <a:latin typeface="Arial"/>
                <a:cs typeface="Arial"/>
              </a:rPr>
              <a:t>the</a:t>
            </a:r>
            <a:r>
              <a:rPr sz="1100" spc="-30" dirty="0">
                <a:solidFill>
                  <a:srgbClr val="002577"/>
                </a:solidFill>
                <a:latin typeface="Arial"/>
                <a:cs typeface="Arial"/>
              </a:rPr>
              <a:t> </a:t>
            </a:r>
            <a:r>
              <a:rPr sz="1100" dirty="0">
                <a:solidFill>
                  <a:srgbClr val="002577"/>
                </a:solidFill>
                <a:latin typeface="Arial"/>
                <a:cs typeface="Arial"/>
              </a:rPr>
              <a:t>CMS</a:t>
            </a:r>
            <a:r>
              <a:rPr sz="1100" spc="-5" dirty="0">
                <a:solidFill>
                  <a:srgbClr val="002577"/>
                </a:solidFill>
                <a:latin typeface="Arial"/>
                <a:cs typeface="Arial"/>
              </a:rPr>
              <a:t> </a:t>
            </a:r>
            <a:r>
              <a:rPr sz="1100" spc="-10" dirty="0">
                <a:solidFill>
                  <a:srgbClr val="002577"/>
                </a:solidFill>
                <a:latin typeface="Arial"/>
                <a:cs typeface="Arial"/>
              </a:rPr>
              <a:t>instructions.</a:t>
            </a:r>
            <a:endParaRPr sz="1100" dirty="0">
              <a:latin typeface="Arial"/>
              <a:cs typeface="Arial"/>
            </a:endParaRPr>
          </a:p>
          <a:p>
            <a:pPr marL="356870" indent="-226060">
              <a:lnSpc>
                <a:spcPct val="100000"/>
              </a:lnSpc>
              <a:spcBef>
                <a:spcPts val="735"/>
              </a:spcBef>
              <a:buClr>
                <a:srgbClr val="00BDD4"/>
              </a:buClr>
              <a:buFont typeface="Symbol"/>
              <a:buChar char=""/>
              <a:tabLst>
                <a:tab pos="356870" algn="l"/>
                <a:tab pos="357505" algn="l"/>
              </a:tabLst>
            </a:pPr>
            <a:r>
              <a:rPr sz="1100" dirty="0">
                <a:solidFill>
                  <a:srgbClr val="002577"/>
                </a:solidFill>
                <a:latin typeface="Arial"/>
                <a:cs typeface="Arial"/>
              </a:rPr>
              <a:t>Customer</a:t>
            </a:r>
            <a:r>
              <a:rPr sz="1100" spc="-35" dirty="0">
                <a:solidFill>
                  <a:srgbClr val="002577"/>
                </a:solidFill>
                <a:latin typeface="Arial"/>
                <a:cs typeface="Arial"/>
              </a:rPr>
              <a:t> </a:t>
            </a:r>
            <a:r>
              <a:rPr sz="1100" dirty="0">
                <a:solidFill>
                  <a:srgbClr val="002577"/>
                </a:solidFill>
                <a:latin typeface="Arial"/>
                <a:cs typeface="Arial"/>
              </a:rPr>
              <a:t>may</a:t>
            </a:r>
            <a:r>
              <a:rPr sz="1100" spc="-30" dirty="0">
                <a:solidFill>
                  <a:srgbClr val="002577"/>
                </a:solidFill>
                <a:latin typeface="Arial"/>
                <a:cs typeface="Arial"/>
              </a:rPr>
              <a:t> </a:t>
            </a:r>
            <a:r>
              <a:rPr sz="1100" dirty="0">
                <a:solidFill>
                  <a:srgbClr val="002577"/>
                </a:solidFill>
                <a:latin typeface="Arial"/>
                <a:cs typeface="Arial"/>
              </a:rPr>
              <a:t>be</a:t>
            </a:r>
            <a:r>
              <a:rPr sz="1100" spc="-20" dirty="0">
                <a:solidFill>
                  <a:srgbClr val="002577"/>
                </a:solidFill>
                <a:latin typeface="Arial"/>
                <a:cs typeface="Arial"/>
              </a:rPr>
              <a:t> </a:t>
            </a:r>
            <a:r>
              <a:rPr sz="1100" dirty="0">
                <a:solidFill>
                  <a:srgbClr val="002577"/>
                </a:solidFill>
                <a:latin typeface="Arial"/>
                <a:cs typeface="Arial"/>
              </a:rPr>
              <a:t>required</a:t>
            </a:r>
            <a:r>
              <a:rPr sz="1100" spc="-45" dirty="0">
                <a:solidFill>
                  <a:srgbClr val="002577"/>
                </a:solidFill>
                <a:latin typeface="Arial"/>
                <a:cs typeface="Arial"/>
              </a:rPr>
              <a:t> </a:t>
            </a:r>
            <a:r>
              <a:rPr sz="1100" dirty="0">
                <a:solidFill>
                  <a:srgbClr val="002577"/>
                </a:solidFill>
                <a:latin typeface="Arial"/>
                <a:cs typeface="Arial"/>
              </a:rPr>
              <a:t>to</a:t>
            </a:r>
            <a:r>
              <a:rPr sz="1100" spc="-25" dirty="0">
                <a:solidFill>
                  <a:srgbClr val="002577"/>
                </a:solidFill>
                <a:latin typeface="Arial"/>
                <a:cs typeface="Arial"/>
              </a:rPr>
              <a:t> </a:t>
            </a:r>
            <a:r>
              <a:rPr sz="1100" dirty="0">
                <a:solidFill>
                  <a:srgbClr val="002577"/>
                </a:solidFill>
                <a:latin typeface="Arial"/>
                <a:cs typeface="Arial"/>
              </a:rPr>
              <a:t>sign</a:t>
            </a:r>
            <a:r>
              <a:rPr sz="1100" spc="-20" dirty="0">
                <a:solidFill>
                  <a:srgbClr val="002577"/>
                </a:solidFill>
                <a:latin typeface="Arial"/>
                <a:cs typeface="Arial"/>
              </a:rPr>
              <a:t> </a:t>
            </a:r>
            <a:r>
              <a:rPr sz="1100" dirty="0">
                <a:solidFill>
                  <a:srgbClr val="002577"/>
                </a:solidFill>
                <a:latin typeface="Arial"/>
                <a:cs typeface="Arial"/>
              </a:rPr>
              <a:t>an</a:t>
            </a:r>
            <a:r>
              <a:rPr sz="1100" spc="-20" dirty="0">
                <a:solidFill>
                  <a:srgbClr val="002577"/>
                </a:solidFill>
                <a:latin typeface="Arial"/>
                <a:cs typeface="Arial"/>
              </a:rPr>
              <a:t> NDA.</a:t>
            </a:r>
            <a:endParaRPr sz="1100" dirty="0">
              <a:latin typeface="Arial"/>
              <a:cs typeface="Arial"/>
            </a:endParaRPr>
          </a:p>
          <a:p>
            <a:pPr marL="356870" marR="92710" indent="-226060">
              <a:lnSpc>
                <a:spcPct val="110000"/>
              </a:lnSpc>
              <a:spcBef>
                <a:spcPts val="600"/>
              </a:spcBef>
              <a:buClr>
                <a:srgbClr val="00BDD4"/>
              </a:buClr>
              <a:buFont typeface="Symbol"/>
              <a:buChar char=""/>
              <a:tabLst>
                <a:tab pos="356870" algn="l"/>
                <a:tab pos="357505" algn="l"/>
              </a:tabLst>
            </a:pPr>
            <a:r>
              <a:rPr sz="1100" dirty="0">
                <a:solidFill>
                  <a:srgbClr val="002577"/>
                </a:solidFill>
                <a:latin typeface="Arial"/>
                <a:cs typeface="Arial"/>
              </a:rPr>
              <a:t>Reminder:</a:t>
            </a:r>
            <a:r>
              <a:rPr sz="1100" spc="-35" dirty="0">
                <a:solidFill>
                  <a:srgbClr val="002577"/>
                </a:solidFill>
                <a:latin typeface="Arial"/>
                <a:cs typeface="Arial"/>
              </a:rPr>
              <a:t> </a:t>
            </a:r>
            <a:r>
              <a:rPr sz="1100" dirty="0">
                <a:solidFill>
                  <a:srgbClr val="002577"/>
                </a:solidFill>
                <a:latin typeface="Arial"/>
                <a:cs typeface="Arial"/>
              </a:rPr>
              <a:t>self-funded</a:t>
            </a:r>
            <a:r>
              <a:rPr sz="1100" spc="-50" dirty="0">
                <a:solidFill>
                  <a:srgbClr val="002577"/>
                </a:solidFill>
                <a:latin typeface="Arial"/>
                <a:cs typeface="Arial"/>
              </a:rPr>
              <a:t> </a:t>
            </a:r>
            <a:r>
              <a:rPr sz="1100" dirty="0">
                <a:solidFill>
                  <a:srgbClr val="002577"/>
                </a:solidFill>
                <a:latin typeface="Arial"/>
                <a:cs typeface="Arial"/>
              </a:rPr>
              <a:t>groups</a:t>
            </a:r>
            <a:r>
              <a:rPr sz="1100" spc="-40" dirty="0">
                <a:solidFill>
                  <a:srgbClr val="002577"/>
                </a:solidFill>
                <a:latin typeface="Arial"/>
                <a:cs typeface="Arial"/>
              </a:rPr>
              <a:t> </a:t>
            </a:r>
            <a:r>
              <a:rPr sz="1100" dirty="0">
                <a:solidFill>
                  <a:srgbClr val="002577"/>
                </a:solidFill>
                <a:latin typeface="Arial"/>
                <a:cs typeface="Arial"/>
              </a:rPr>
              <a:t>with</a:t>
            </a:r>
            <a:r>
              <a:rPr sz="1100" spc="5" dirty="0">
                <a:solidFill>
                  <a:srgbClr val="002577"/>
                </a:solidFill>
                <a:latin typeface="Arial"/>
                <a:cs typeface="Arial"/>
              </a:rPr>
              <a:t> </a:t>
            </a:r>
            <a:r>
              <a:rPr sz="1100" spc="-10" dirty="0">
                <a:solidFill>
                  <a:srgbClr val="002577"/>
                </a:solidFill>
                <a:latin typeface="Arial"/>
                <a:cs typeface="Arial"/>
              </a:rPr>
              <a:t>carve-</a:t>
            </a:r>
            <a:r>
              <a:rPr sz="1100" dirty="0">
                <a:solidFill>
                  <a:srgbClr val="002577"/>
                </a:solidFill>
                <a:latin typeface="Arial"/>
                <a:cs typeface="Arial"/>
              </a:rPr>
              <a:t>out</a:t>
            </a:r>
            <a:r>
              <a:rPr sz="1100" spc="-30" dirty="0">
                <a:solidFill>
                  <a:srgbClr val="002577"/>
                </a:solidFill>
                <a:latin typeface="Arial"/>
                <a:cs typeface="Arial"/>
              </a:rPr>
              <a:t> </a:t>
            </a:r>
            <a:r>
              <a:rPr sz="1100" spc="-10" dirty="0">
                <a:solidFill>
                  <a:srgbClr val="002577"/>
                </a:solidFill>
                <a:latin typeface="Arial"/>
                <a:cs typeface="Arial"/>
              </a:rPr>
              <a:t>arrangements</a:t>
            </a:r>
            <a:r>
              <a:rPr sz="1100" spc="-55" dirty="0">
                <a:solidFill>
                  <a:srgbClr val="002577"/>
                </a:solidFill>
                <a:latin typeface="Arial"/>
                <a:cs typeface="Arial"/>
              </a:rPr>
              <a:t> </a:t>
            </a:r>
            <a:r>
              <a:rPr sz="1100" dirty="0">
                <a:solidFill>
                  <a:srgbClr val="002577"/>
                </a:solidFill>
                <a:latin typeface="Arial"/>
                <a:cs typeface="Arial"/>
              </a:rPr>
              <a:t>will</a:t>
            </a:r>
            <a:r>
              <a:rPr sz="1100" spc="35" dirty="0">
                <a:solidFill>
                  <a:srgbClr val="002577"/>
                </a:solidFill>
                <a:latin typeface="Arial"/>
                <a:cs typeface="Arial"/>
              </a:rPr>
              <a:t> </a:t>
            </a:r>
            <a:r>
              <a:rPr sz="1100" dirty="0">
                <a:solidFill>
                  <a:srgbClr val="002577"/>
                </a:solidFill>
                <a:latin typeface="Arial"/>
                <a:cs typeface="Arial"/>
              </a:rPr>
              <a:t>need</a:t>
            </a:r>
            <a:r>
              <a:rPr sz="1100" spc="-20" dirty="0">
                <a:solidFill>
                  <a:srgbClr val="002577"/>
                </a:solidFill>
                <a:latin typeface="Arial"/>
                <a:cs typeface="Arial"/>
              </a:rPr>
              <a:t> </a:t>
            </a:r>
            <a:r>
              <a:rPr sz="1100" dirty="0">
                <a:solidFill>
                  <a:srgbClr val="002577"/>
                </a:solidFill>
                <a:latin typeface="Arial"/>
                <a:cs typeface="Arial"/>
              </a:rPr>
              <a:t>to</a:t>
            </a:r>
            <a:r>
              <a:rPr sz="1100" spc="-25" dirty="0">
                <a:solidFill>
                  <a:srgbClr val="002577"/>
                </a:solidFill>
                <a:latin typeface="Arial"/>
                <a:cs typeface="Arial"/>
              </a:rPr>
              <a:t> </a:t>
            </a:r>
            <a:r>
              <a:rPr sz="1100" dirty="0">
                <a:solidFill>
                  <a:srgbClr val="002577"/>
                </a:solidFill>
                <a:latin typeface="Arial"/>
                <a:cs typeface="Arial"/>
              </a:rPr>
              <a:t>obtain</a:t>
            </a:r>
            <a:r>
              <a:rPr sz="1100" spc="-15" dirty="0">
                <a:solidFill>
                  <a:srgbClr val="002577"/>
                </a:solidFill>
                <a:latin typeface="Arial"/>
                <a:cs typeface="Arial"/>
              </a:rPr>
              <a:t> </a:t>
            </a:r>
            <a:r>
              <a:rPr sz="1100" dirty="0">
                <a:solidFill>
                  <a:srgbClr val="002577"/>
                </a:solidFill>
                <a:latin typeface="Arial"/>
                <a:cs typeface="Arial"/>
              </a:rPr>
              <a:t>and</a:t>
            </a:r>
            <a:r>
              <a:rPr sz="1100" spc="-20" dirty="0">
                <a:solidFill>
                  <a:srgbClr val="002577"/>
                </a:solidFill>
                <a:latin typeface="Arial"/>
                <a:cs typeface="Arial"/>
              </a:rPr>
              <a:t> </a:t>
            </a:r>
            <a:r>
              <a:rPr sz="1100" dirty="0">
                <a:solidFill>
                  <a:srgbClr val="002577"/>
                </a:solidFill>
                <a:latin typeface="Arial"/>
                <a:cs typeface="Arial"/>
              </a:rPr>
              <a:t>then</a:t>
            </a:r>
            <a:r>
              <a:rPr sz="1100" spc="-25" dirty="0">
                <a:solidFill>
                  <a:srgbClr val="002577"/>
                </a:solidFill>
                <a:latin typeface="Arial"/>
                <a:cs typeface="Arial"/>
              </a:rPr>
              <a:t> </a:t>
            </a:r>
            <a:r>
              <a:rPr sz="1100" dirty="0">
                <a:solidFill>
                  <a:srgbClr val="002577"/>
                </a:solidFill>
                <a:latin typeface="Arial"/>
                <a:cs typeface="Arial"/>
              </a:rPr>
              <a:t>submit</a:t>
            </a:r>
            <a:r>
              <a:rPr sz="1100" spc="-20" dirty="0">
                <a:solidFill>
                  <a:srgbClr val="002577"/>
                </a:solidFill>
                <a:latin typeface="Arial"/>
                <a:cs typeface="Arial"/>
              </a:rPr>
              <a:t> data </a:t>
            </a:r>
            <a:r>
              <a:rPr sz="1100" dirty="0">
                <a:solidFill>
                  <a:srgbClr val="002577"/>
                </a:solidFill>
                <a:latin typeface="Arial"/>
                <a:cs typeface="Arial"/>
              </a:rPr>
              <a:t>and</a:t>
            </a:r>
            <a:r>
              <a:rPr sz="1100" spc="-15" dirty="0">
                <a:solidFill>
                  <a:srgbClr val="002577"/>
                </a:solidFill>
                <a:latin typeface="Arial"/>
                <a:cs typeface="Arial"/>
              </a:rPr>
              <a:t> </a:t>
            </a:r>
            <a:r>
              <a:rPr sz="1100" dirty="0">
                <a:solidFill>
                  <a:srgbClr val="002577"/>
                </a:solidFill>
                <a:latin typeface="Arial"/>
                <a:cs typeface="Arial"/>
              </a:rPr>
              <a:t>narrative</a:t>
            </a:r>
            <a:r>
              <a:rPr sz="1100" spc="-20" dirty="0">
                <a:solidFill>
                  <a:srgbClr val="002577"/>
                </a:solidFill>
                <a:latin typeface="Arial"/>
                <a:cs typeface="Arial"/>
              </a:rPr>
              <a:t> </a:t>
            </a:r>
            <a:r>
              <a:rPr sz="1100" dirty="0">
                <a:solidFill>
                  <a:srgbClr val="002577"/>
                </a:solidFill>
                <a:latin typeface="Arial"/>
                <a:cs typeface="Arial"/>
              </a:rPr>
              <a:t>from</a:t>
            </a:r>
            <a:r>
              <a:rPr sz="1100" spc="-40" dirty="0">
                <a:solidFill>
                  <a:srgbClr val="002577"/>
                </a:solidFill>
                <a:latin typeface="Arial"/>
                <a:cs typeface="Arial"/>
              </a:rPr>
              <a:t> </a:t>
            </a:r>
            <a:r>
              <a:rPr sz="1100" dirty="0">
                <a:solidFill>
                  <a:srgbClr val="002577"/>
                </a:solidFill>
                <a:latin typeface="Arial"/>
                <a:cs typeface="Arial"/>
              </a:rPr>
              <a:t>those</a:t>
            </a:r>
            <a:r>
              <a:rPr sz="1100" spc="-20" dirty="0">
                <a:solidFill>
                  <a:srgbClr val="002577"/>
                </a:solidFill>
                <a:latin typeface="Arial"/>
                <a:cs typeface="Arial"/>
              </a:rPr>
              <a:t> </a:t>
            </a:r>
            <a:r>
              <a:rPr sz="1100" spc="-10" dirty="0">
                <a:solidFill>
                  <a:srgbClr val="002577"/>
                </a:solidFill>
                <a:latin typeface="Arial"/>
                <a:cs typeface="Arial"/>
              </a:rPr>
              <a:t>organizations,</a:t>
            </a:r>
            <a:r>
              <a:rPr sz="1100" spc="-15" dirty="0">
                <a:solidFill>
                  <a:srgbClr val="002577"/>
                </a:solidFill>
                <a:latin typeface="Arial"/>
                <a:cs typeface="Arial"/>
              </a:rPr>
              <a:t> </a:t>
            </a:r>
            <a:r>
              <a:rPr sz="1100" dirty="0">
                <a:solidFill>
                  <a:srgbClr val="002577"/>
                </a:solidFill>
                <a:latin typeface="Arial"/>
                <a:cs typeface="Arial"/>
              </a:rPr>
              <a:t>where </a:t>
            </a:r>
            <a:r>
              <a:rPr sz="1100" spc="-10" dirty="0">
                <a:solidFill>
                  <a:srgbClr val="002577"/>
                </a:solidFill>
                <a:latin typeface="Arial"/>
                <a:cs typeface="Arial"/>
              </a:rPr>
              <a:t>applicable.</a:t>
            </a:r>
            <a:endParaRPr sz="1100" dirty="0">
              <a:latin typeface="Arial"/>
              <a:cs typeface="Arial"/>
            </a:endParaRPr>
          </a:p>
          <a:p>
            <a:pPr marL="356870" indent="-226060">
              <a:lnSpc>
                <a:spcPct val="100000"/>
              </a:lnSpc>
              <a:spcBef>
                <a:spcPts val="730"/>
              </a:spcBef>
              <a:buClr>
                <a:srgbClr val="00BDD4"/>
              </a:buClr>
              <a:buFont typeface="Symbol"/>
              <a:buChar char=""/>
              <a:tabLst>
                <a:tab pos="356870" algn="l"/>
                <a:tab pos="357505" algn="l"/>
              </a:tabLst>
            </a:pPr>
            <a:r>
              <a:rPr sz="1100" dirty="0">
                <a:solidFill>
                  <a:srgbClr val="002577"/>
                </a:solidFill>
                <a:latin typeface="Arial"/>
                <a:cs typeface="Arial"/>
              </a:rPr>
              <a:t>To</a:t>
            </a:r>
            <a:r>
              <a:rPr sz="1100" spc="-50" dirty="0">
                <a:solidFill>
                  <a:srgbClr val="002577"/>
                </a:solidFill>
                <a:latin typeface="Arial"/>
                <a:cs typeface="Arial"/>
              </a:rPr>
              <a:t> </a:t>
            </a:r>
            <a:r>
              <a:rPr sz="1100" dirty="0">
                <a:solidFill>
                  <a:srgbClr val="002577"/>
                </a:solidFill>
                <a:latin typeface="Arial"/>
                <a:cs typeface="Arial"/>
              </a:rPr>
              <a:t>ensure</a:t>
            </a:r>
            <a:r>
              <a:rPr sz="1100" spc="-35" dirty="0">
                <a:solidFill>
                  <a:srgbClr val="002577"/>
                </a:solidFill>
                <a:latin typeface="Arial"/>
                <a:cs typeface="Arial"/>
              </a:rPr>
              <a:t> </a:t>
            </a:r>
            <a:r>
              <a:rPr sz="1100" dirty="0">
                <a:solidFill>
                  <a:srgbClr val="002577"/>
                </a:solidFill>
                <a:latin typeface="Arial"/>
                <a:cs typeface="Arial"/>
              </a:rPr>
              <a:t>delivery of</a:t>
            </a:r>
            <a:r>
              <a:rPr sz="1100" spc="-35" dirty="0">
                <a:solidFill>
                  <a:srgbClr val="002577"/>
                </a:solidFill>
                <a:latin typeface="Arial"/>
                <a:cs typeface="Arial"/>
              </a:rPr>
              <a:t> </a:t>
            </a:r>
            <a:r>
              <a:rPr sz="1100" dirty="0">
                <a:solidFill>
                  <a:srgbClr val="002577"/>
                </a:solidFill>
                <a:latin typeface="Arial"/>
                <a:cs typeface="Arial"/>
              </a:rPr>
              <a:t>data,</a:t>
            </a:r>
            <a:r>
              <a:rPr sz="1100" spc="-45" dirty="0">
                <a:solidFill>
                  <a:srgbClr val="002577"/>
                </a:solidFill>
                <a:latin typeface="Arial"/>
                <a:cs typeface="Arial"/>
              </a:rPr>
              <a:t> </a:t>
            </a:r>
            <a:r>
              <a:rPr sz="1100" dirty="0">
                <a:solidFill>
                  <a:srgbClr val="002577"/>
                </a:solidFill>
                <a:latin typeface="Arial"/>
                <a:cs typeface="Arial"/>
              </a:rPr>
              <a:t>customers</a:t>
            </a:r>
            <a:r>
              <a:rPr sz="1100" spc="-55" dirty="0">
                <a:solidFill>
                  <a:srgbClr val="002577"/>
                </a:solidFill>
                <a:latin typeface="Arial"/>
                <a:cs typeface="Arial"/>
              </a:rPr>
              <a:t> </a:t>
            </a:r>
            <a:r>
              <a:rPr sz="1100" dirty="0">
                <a:solidFill>
                  <a:srgbClr val="002577"/>
                </a:solidFill>
                <a:latin typeface="Arial"/>
                <a:cs typeface="Arial"/>
              </a:rPr>
              <a:t>must</a:t>
            </a:r>
            <a:r>
              <a:rPr sz="1100" spc="-45" dirty="0">
                <a:solidFill>
                  <a:srgbClr val="002577"/>
                </a:solidFill>
                <a:latin typeface="Arial"/>
                <a:cs typeface="Arial"/>
              </a:rPr>
              <a:t> </a:t>
            </a:r>
            <a:r>
              <a:rPr sz="1100" dirty="0">
                <a:solidFill>
                  <a:srgbClr val="002577"/>
                </a:solidFill>
                <a:latin typeface="Arial"/>
                <a:cs typeface="Arial"/>
              </a:rPr>
              <a:t>have</a:t>
            </a:r>
            <a:r>
              <a:rPr sz="1100" spc="-15" dirty="0">
                <a:solidFill>
                  <a:srgbClr val="002577"/>
                </a:solidFill>
                <a:latin typeface="Arial"/>
                <a:cs typeface="Arial"/>
              </a:rPr>
              <a:t> </a:t>
            </a:r>
            <a:r>
              <a:rPr sz="1100" dirty="0">
                <a:solidFill>
                  <a:srgbClr val="002577"/>
                </a:solidFill>
                <a:latin typeface="Arial"/>
                <a:cs typeface="Arial"/>
              </a:rPr>
              <a:t>requested</a:t>
            </a:r>
            <a:r>
              <a:rPr sz="1100" spc="-65" dirty="0">
                <a:solidFill>
                  <a:srgbClr val="002577"/>
                </a:solidFill>
                <a:latin typeface="Arial"/>
                <a:cs typeface="Arial"/>
              </a:rPr>
              <a:t> </a:t>
            </a:r>
            <a:r>
              <a:rPr sz="1100" dirty="0">
                <a:solidFill>
                  <a:srgbClr val="002577"/>
                </a:solidFill>
                <a:latin typeface="Arial"/>
                <a:cs typeface="Arial"/>
              </a:rPr>
              <a:t>this</a:t>
            </a:r>
            <a:r>
              <a:rPr sz="1100" spc="-25" dirty="0">
                <a:solidFill>
                  <a:srgbClr val="002577"/>
                </a:solidFill>
                <a:latin typeface="Arial"/>
                <a:cs typeface="Arial"/>
              </a:rPr>
              <a:t> </a:t>
            </a:r>
            <a:r>
              <a:rPr sz="1100" dirty="0">
                <a:solidFill>
                  <a:srgbClr val="002577"/>
                </a:solidFill>
                <a:latin typeface="Arial"/>
                <a:cs typeface="Arial"/>
              </a:rPr>
              <a:t>option</a:t>
            </a:r>
            <a:r>
              <a:rPr sz="1100" spc="-25" dirty="0">
                <a:solidFill>
                  <a:srgbClr val="002577"/>
                </a:solidFill>
                <a:latin typeface="Arial"/>
                <a:cs typeface="Arial"/>
              </a:rPr>
              <a:t> </a:t>
            </a:r>
            <a:r>
              <a:rPr sz="1100" dirty="0">
                <a:solidFill>
                  <a:srgbClr val="002577"/>
                </a:solidFill>
                <a:latin typeface="Arial"/>
                <a:cs typeface="Arial"/>
              </a:rPr>
              <a:t>by</a:t>
            </a:r>
            <a:r>
              <a:rPr sz="1100" spc="-10" dirty="0">
                <a:solidFill>
                  <a:srgbClr val="002577"/>
                </a:solidFill>
                <a:latin typeface="Arial"/>
                <a:cs typeface="Arial"/>
              </a:rPr>
              <a:t> </a:t>
            </a:r>
            <a:r>
              <a:rPr sz="1100" b="1" dirty="0">
                <a:solidFill>
                  <a:srgbClr val="002577"/>
                </a:solidFill>
                <a:latin typeface="Arial"/>
                <a:cs typeface="Arial"/>
              </a:rPr>
              <a:t>September</a:t>
            </a:r>
            <a:r>
              <a:rPr sz="1100" b="1" spc="-30" dirty="0">
                <a:solidFill>
                  <a:srgbClr val="002577"/>
                </a:solidFill>
                <a:latin typeface="Arial"/>
                <a:cs typeface="Arial"/>
              </a:rPr>
              <a:t> </a:t>
            </a:r>
            <a:r>
              <a:rPr sz="1100" b="1" dirty="0">
                <a:solidFill>
                  <a:srgbClr val="002577"/>
                </a:solidFill>
                <a:latin typeface="Arial"/>
                <a:cs typeface="Arial"/>
              </a:rPr>
              <a:t>30</a:t>
            </a:r>
            <a:r>
              <a:rPr sz="1100" b="1" spc="-25" dirty="0">
                <a:solidFill>
                  <a:srgbClr val="002577"/>
                </a:solidFill>
                <a:latin typeface="Arial"/>
                <a:cs typeface="Arial"/>
              </a:rPr>
              <a:t> </a:t>
            </a:r>
            <a:r>
              <a:rPr sz="1100" b="1" spc="-10" dirty="0">
                <a:solidFill>
                  <a:srgbClr val="002577"/>
                </a:solidFill>
                <a:latin typeface="Arial"/>
                <a:cs typeface="Arial"/>
              </a:rPr>
              <a:t>deadline.</a:t>
            </a:r>
            <a:endParaRPr sz="1100" dirty="0">
              <a:latin typeface="Arial"/>
              <a:cs typeface="Arial"/>
            </a:endParaRPr>
          </a:p>
          <a:p>
            <a:pPr marL="356870" indent="-226060">
              <a:lnSpc>
                <a:spcPct val="100000"/>
              </a:lnSpc>
              <a:spcBef>
                <a:spcPts val="730"/>
              </a:spcBef>
              <a:buClr>
                <a:srgbClr val="00BDD4"/>
              </a:buClr>
              <a:buFont typeface="Symbol"/>
              <a:buChar char=""/>
              <a:tabLst>
                <a:tab pos="356870" algn="l"/>
                <a:tab pos="357505" algn="l"/>
              </a:tabLst>
            </a:pP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requested</a:t>
            </a:r>
            <a:r>
              <a:rPr sz="1100" spc="-45" dirty="0">
                <a:solidFill>
                  <a:srgbClr val="002577"/>
                </a:solidFill>
                <a:latin typeface="Arial"/>
                <a:cs typeface="Arial"/>
              </a:rPr>
              <a:t> </a:t>
            </a:r>
            <a:r>
              <a:rPr sz="1100" dirty="0">
                <a:solidFill>
                  <a:srgbClr val="002577"/>
                </a:solidFill>
                <a:latin typeface="Arial"/>
                <a:cs typeface="Arial"/>
              </a:rPr>
              <a:t>data</a:t>
            </a:r>
            <a:r>
              <a:rPr sz="1100" spc="-3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spc="-10" dirty="0">
                <a:solidFill>
                  <a:srgbClr val="002577"/>
                </a:solidFill>
                <a:latin typeface="Arial"/>
                <a:cs typeface="Arial"/>
              </a:rPr>
              <a:t>appropriate</a:t>
            </a:r>
            <a:r>
              <a:rPr sz="1100" spc="-45" dirty="0">
                <a:solidFill>
                  <a:srgbClr val="002577"/>
                </a:solidFill>
                <a:latin typeface="Arial"/>
                <a:cs typeface="Arial"/>
              </a:rPr>
              <a:t> </a:t>
            </a:r>
            <a:r>
              <a:rPr sz="1100" dirty="0">
                <a:solidFill>
                  <a:srgbClr val="002577"/>
                </a:solidFill>
                <a:latin typeface="Arial"/>
                <a:cs typeface="Arial"/>
              </a:rPr>
              <a:t>narrative</a:t>
            </a:r>
            <a:r>
              <a:rPr sz="1100" spc="-20" dirty="0">
                <a:solidFill>
                  <a:srgbClr val="002577"/>
                </a:solidFill>
                <a:latin typeface="Arial"/>
                <a:cs typeface="Arial"/>
              </a:rPr>
              <a:t> </a:t>
            </a:r>
            <a:r>
              <a:rPr sz="1100" dirty="0">
                <a:solidFill>
                  <a:srgbClr val="002577"/>
                </a:solidFill>
                <a:latin typeface="Arial"/>
                <a:cs typeface="Arial"/>
              </a:rPr>
              <a:t>will</a:t>
            </a:r>
            <a:r>
              <a:rPr sz="1100" spc="20" dirty="0">
                <a:solidFill>
                  <a:srgbClr val="002577"/>
                </a:solidFill>
                <a:latin typeface="Arial"/>
                <a:cs typeface="Arial"/>
              </a:rPr>
              <a:t> </a:t>
            </a:r>
            <a:r>
              <a:rPr sz="1100" dirty="0">
                <a:solidFill>
                  <a:srgbClr val="002577"/>
                </a:solidFill>
                <a:latin typeface="Arial"/>
                <a:cs typeface="Arial"/>
              </a:rPr>
              <a:t>be</a:t>
            </a:r>
            <a:r>
              <a:rPr sz="1100" spc="-20" dirty="0">
                <a:solidFill>
                  <a:srgbClr val="002577"/>
                </a:solidFill>
                <a:latin typeface="Arial"/>
                <a:cs typeface="Arial"/>
              </a:rPr>
              <a:t> </a:t>
            </a:r>
            <a:r>
              <a:rPr sz="1100" dirty="0">
                <a:solidFill>
                  <a:srgbClr val="002577"/>
                </a:solidFill>
                <a:latin typeface="Arial"/>
                <a:cs typeface="Arial"/>
              </a:rPr>
              <a:t>provided</a:t>
            </a:r>
            <a:r>
              <a:rPr sz="1100" spc="-15" dirty="0">
                <a:solidFill>
                  <a:srgbClr val="002577"/>
                </a:solidFill>
                <a:latin typeface="Arial"/>
                <a:cs typeface="Arial"/>
              </a:rPr>
              <a:t> </a:t>
            </a:r>
            <a:r>
              <a:rPr sz="1100" dirty="0">
                <a:solidFill>
                  <a:srgbClr val="002577"/>
                </a:solidFill>
                <a:latin typeface="Arial"/>
                <a:cs typeface="Arial"/>
              </a:rPr>
              <a:t>to</a:t>
            </a:r>
            <a:r>
              <a:rPr sz="1100" spc="-30"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customer</a:t>
            </a:r>
            <a:r>
              <a:rPr sz="1100" spc="-50" dirty="0">
                <a:solidFill>
                  <a:srgbClr val="002577"/>
                </a:solidFill>
                <a:latin typeface="Arial"/>
                <a:cs typeface="Arial"/>
              </a:rPr>
              <a:t> </a:t>
            </a:r>
            <a:r>
              <a:rPr sz="1100" dirty="0">
                <a:solidFill>
                  <a:srgbClr val="002577"/>
                </a:solidFill>
                <a:latin typeface="Arial"/>
                <a:cs typeface="Arial"/>
              </a:rPr>
              <a:t>in</a:t>
            </a:r>
            <a:r>
              <a:rPr sz="1100" spc="5" dirty="0">
                <a:solidFill>
                  <a:srgbClr val="002577"/>
                </a:solidFill>
                <a:latin typeface="Arial"/>
                <a:cs typeface="Arial"/>
              </a:rPr>
              <a:t> </a:t>
            </a:r>
            <a:r>
              <a:rPr lang="en-US" sz="1100" spc="5" dirty="0">
                <a:solidFill>
                  <a:srgbClr val="002577"/>
                </a:solidFill>
                <a:latin typeface="Arial"/>
                <a:cs typeface="Arial"/>
              </a:rPr>
              <a:t>late </a:t>
            </a:r>
            <a:r>
              <a:rPr sz="1100" b="1" dirty="0">
                <a:solidFill>
                  <a:srgbClr val="002577"/>
                </a:solidFill>
                <a:latin typeface="Arial"/>
                <a:cs typeface="Arial"/>
              </a:rPr>
              <a:t>November</a:t>
            </a:r>
            <a:r>
              <a:rPr sz="1100" b="1" spc="-5" dirty="0">
                <a:solidFill>
                  <a:srgbClr val="002577"/>
                </a:solidFill>
                <a:latin typeface="Arial"/>
                <a:cs typeface="Arial"/>
              </a:rPr>
              <a:t> </a:t>
            </a:r>
            <a:r>
              <a:rPr sz="1100" b="1" spc="-20" dirty="0">
                <a:solidFill>
                  <a:srgbClr val="002577"/>
                </a:solidFill>
                <a:latin typeface="Arial"/>
                <a:cs typeface="Arial"/>
              </a:rPr>
              <a:t>2022</a:t>
            </a:r>
            <a:endParaRPr sz="1100" dirty="0">
              <a:latin typeface="Arial"/>
              <a:cs typeface="Arial"/>
            </a:endParaRPr>
          </a:p>
          <a:p>
            <a:pPr marL="356870" marR="24130" indent="-226060">
              <a:lnSpc>
                <a:spcPct val="110000"/>
              </a:lnSpc>
              <a:spcBef>
                <a:spcPts val="600"/>
              </a:spcBef>
              <a:buClr>
                <a:srgbClr val="00BDD4"/>
              </a:buClr>
              <a:buFont typeface="Symbol"/>
              <a:buChar char=""/>
              <a:tabLst>
                <a:tab pos="356870" algn="l"/>
                <a:tab pos="357505" algn="l"/>
              </a:tabLst>
            </a:pPr>
            <a:r>
              <a:rPr sz="1100" dirty="0">
                <a:solidFill>
                  <a:srgbClr val="002577"/>
                </a:solidFill>
                <a:latin typeface="Arial"/>
                <a:cs typeface="Arial"/>
              </a:rPr>
              <a:t>Data</a:t>
            </a:r>
            <a:r>
              <a:rPr sz="1100" spc="-35" dirty="0">
                <a:solidFill>
                  <a:srgbClr val="002577"/>
                </a:solidFill>
                <a:latin typeface="Arial"/>
                <a:cs typeface="Arial"/>
              </a:rPr>
              <a:t> </a:t>
            </a:r>
            <a:r>
              <a:rPr sz="1100" dirty="0">
                <a:solidFill>
                  <a:srgbClr val="002577"/>
                </a:solidFill>
                <a:latin typeface="Arial"/>
                <a:cs typeface="Arial"/>
              </a:rPr>
              <a:t>is</a:t>
            </a:r>
            <a:r>
              <a:rPr sz="1100" spc="-25" dirty="0">
                <a:solidFill>
                  <a:srgbClr val="002577"/>
                </a:solidFill>
                <a:latin typeface="Arial"/>
                <a:cs typeface="Arial"/>
              </a:rPr>
              <a:t> </a:t>
            </a:r>
            <a:r>
              <a:rPr sz="1100" dirty="0">
                <a:solidFill>
                  <a:srgbClr val="002577"/>
                </a:solidFill>
                <a:latin typeface="Arial"/>
                <a:cs typeface="Arial"/>
              </a:rPr>
              <a:t>only</a:t>
            </a:r>
            <a:r>
              <a:rPr sz="1100" spc="-5" dirty="0">
                <a:solidFill>
                  <a:srgbClr val="002577"/>
                </a:solidFill>
                <a:latin typeface="Arial"/>
                <a:cs typeface="Arial"/>
              </a:rPr>
              <a:t> </a:t>
            </a:r>
            <a:r>
              <a:rPr sz="1100" dirty="0">
                <a:solidFill>
                  <a:srgbClr val="002577"/>
                </a:solidFill>
                <a:latin typeface="Arial"/>
                <a:cs typeface="Arial"/>
              </a:rPr>
              <a:t>provided</a:t>
            </a:r>
            <a:r>
              <a:rPr sz="1100" spc="-20" dirty="0">
                <a:solidFill>
                  <a:srgbClr val="002577"/>
                </a:solidFill>
                <a:latin typeface="Arial"/>
                <a:cs typeface="Arial"/>
              </a:rPr>
              <a:t> </a:t>
            </a:r>
            <a:r>
              <a:rPr sz="1100" dirty="0">
                <a:solidFill>
                  <a:srgbClr val="002577"/>
                </a:solidFill>
                <a:latin typeface="Arial"/>
                <a:cs typeface="Arial"/>
              </a:rPr>
              <a:t>directly</a:t>
            </a:r>
            <a:r>
              <a:rPr sz="1100" spc="-25"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customer</a:t>
            </a:r>
            <a:r>
              <a:rPr sz="1100" spc="-55" dirty="0">
                <a:solidFill>
                  <a:srgbClr val="002577"/>
                </a:solidFill>
                <a:latin typeface="Arial"/>
                <a:cs typeface="Arial"/>
              </a:rPr>
              <a:t> </a:t>
            </a:r>
            <a:r>
              <a:rPr sz="1100" dirty="0">
                <a:solidFill>
                  <a:srgbClr val="002577"/>
                </a:solidFill>
                <a:latin typeface="Arial"/>
                <a:cs typeface="Arial"/>
              </a:rPr>
              <a:t>if</a:t>
            </a:r>
            <a:r>
              <a:rPr sz="1100" spc="-20" dirty="0">
                <a:solidFill>
                  <a:srgbClr val="002577"/>
                </a:solidFill>
                <a:latin typeface="Arial"/>
                <a:cs typeface="Arial"/>
              </a:rPr>
              <a:t> </a:t>
            </a:r>
            <a:r>
              <a:rPr sz="1100" dirty="0">
                <a:solidFill>
                  <a:srgbClr val="002577"/>
                </a:solidFill>
                <a:latin typeface="Arial"/>
                <a:cs typeface="Arial"/>
              </a:rPr>
              <a:t>they</a:t>
            </a:r>
            <a:r>
              <a:rPr sz="1100" spc="-40" dirty="0">
                <a:solidFill>
                  <a:srgbClr val="002577"/>
                </a:solidFill>
                <a:latin typeface="Arial"/>
                <a:cs typeface="Arial"/>
              </a:rPr>
              <a:t> </a:t>
            </a:r>
            <a:r>
              <a:rPr sz="1100" dirty="0">
                <a:solidFill>
                  <a:srgbClr val="002577"/>
                </a:solidFill>
                <a:latin typeface="Arial"/>
                <a:cs typeface="Arial"/>
              </a:rPr>
              <a:t>have</a:t>
            </a:r>
            <a:r>
              <a:rPr sz="1100" spc="-15" dirty="0">
                <a:solidFill>
                  <a:srgbClr val="002577"/>
                </a:solidFill>
                <a:latin typeface="Arial"/>
                <a:cs typeface="Arial"/>
              </a:rPr>
              <a:t> </a:t>
            </a:r>
            <a:r>
              <a:rPr sz="1100" dirty="0">
                <a:solidFill>
                  <a:srgbClr val="002577"/>
                </a:solidFill>
                <a:latin typeface="Arial"/>
                <a:cs typeface="Arial"/>
              </a:rPr>
              <a:t>fully</a:t>
            </a:r>
            <a:r>
              <a:rPr sz="1100" spc="-35" dirty="0">
                <a:solidFill>
                  <a:srgbClr val="002577"/>
                </a:solidFill>
                <a:latin typeface="Arial"/>
                <a:cs typeface="Arial"/>
              </a:rPr>
              <a:t> </a:t>
            </a:r>
            <a:r>
              <a:rPr sz="1100" dirty="0">
                <a:solidFill>
                  <a:srgbClr val="002577"/>
                </a:solidFill>
                <a:latin typeface="Arial"/>
                <a:cs typeface="Arial"/>
              </a:rPr>
              <a:t>committed</a:t>
            </a:r>
            <a:r>
              <a:rPr sz="1100" spc="-65"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filing</a:t>
            </a:r>
            <a:r>
              <a:rPr sz="1100" spc="-15" dirty="0">
                <a:solidFill>
                  <a:srgbClr val="002577"/>
                </a:solidFill>
                <a:latin typeface="Arial"/>
                <a:cs typeface="Arial"/>
              </a:rPr>
              <a:t> </a:t>
            </a:r>
            <a:r>
              <a:rPr sz="1100" dirty="0">
                <a:solidFill>
                  <a:srgbClr val="002577"/>
                </a:solidFill>
                <a:latin typeface="Arial"/>
                <a:cs typeface="Arial"/>
              </a:rPr>
              <a:t>with</a:t>
            </a:r>
            <a:r>
              <a:rPr sz="1100" spc="-20" dirty="0">
                <a:solidFill>
                  <a:srgbClr val="002577"/>
                </a:solidFill>
                <a:latin typeface="Arial"/>
                <a:cs typeface="Arial"/>
              </a:rPr>
              <a:t> </a:t>
            </a:r>
            <a:r>
              <a:rPr sz="1100" dirty="0">
                <a:solidFill>
                  <a:srgbClr val="002577"/>
                </a:solidFill>
                <a:latin typeface="Arial"/>
                <a:cs typeface="Arial"/>
              </a:rPr>
              <a:t>CMS</a:t>
            </a:r>
            <a:r>
              <a:rPr sz="1100" spc="5" dirty="0">
                <a:solidFill>
                  <a:srgbClr val="002577"/>
                </a:solidFill>
                <a:latin typeface="Arial"/>
                <a:cs typeface="Arial"/>
              </a:rPr>
              <a:t> </a:t>
            </a:r>
            <a:r>
              <a:rPr sz="1100" dirty="0">
                <a:solidFill>
                  <a:srgbClr val="002577"/>
                </a:solidFill>
                <a:latin typeface="Arial"/>
                <a:cs typeface="Arial"/>
              </a:rPr>
              <a:t>in</a:t>
            </a:r>
            <a:r>
              <a:rPr sz="1100" spc="-25" dirty="0">
                <a:solidFill>
                  <a:srgbClr val="002577"/>
                </a:solidFill>
                <a:latin typeface="Arial"/>
                <a:cs typeface="Arial"/>
              </a:rPr>
              <a:t> its </a:t>
            </a:r>
            <a:r>
              <a:rPr sz="1100" dirty="0">
                <a:solidFill>
                  <a:srgbClr val="002577"/>
                </a:solidFill>
                <a:latin typeface="Arial"/>
                <a:cs typeface="Arial"/>
              </a:rPr>
              <a:t>entirety.</a:t>
            </a:r>
            <a:r>
              <a:rPr sz="1100" spc="-45" dirty="0">
                <a:solidFill>
                  <a:srgbClr val="002577"/>
                </a:solidFill>
                <a:latin typeface="Arial"/>
                <a:cs typeface="Arial"/>
              </a:rPr>
              <a:t> </a:t>
            </a:r>
            <a:r>
              <a:rPr sz="1100" dirty="0">
                <a:solidFill>
                  <a:srgbClr val="002577"/>
                </a:solidFill>
                <a:latin typeface="Arial"/>
                <a:cs typeface="Arial"/>
              </a:rPr>
              <a:t>When</a:t>
            </a:r>
            <a:r>
              <a:rPr sz="1100" spc="-50" dirty="0">
                <a:solidFill>
                  <a:srgbClr val="002577"/>
                </a:solidFill>
                <a:latin typeface="Arial"/>
                <a:cs typeface="Arial"/>
              </a:rPr>
              <a:t> </a:t>
            </a:r>
            <a:r>
              <a:rPr sz="1100" dirty="0">
                <a:solidFill>
                  <a:srgbClr val="002577"/>
                </a:solidFill>
                <a:latin typeface="Arial"/>
                <a:cs typeface="Arial"/>
              </a:rPr>
              <a:t>a</a:t>
            </a:r>
            <a:r>
              <a:rPr sz="1100" spc="-25" dirty="0">
                <a:solidFill>
                  <a:srgbClr val="002577"/>
                </a:solidFill>
                <a:latin typeface="Arial"/>
                <a:cs typeface="Arial"/>
              </a:rPr>
              <a:t> </a:t>
            </a:r>
            <a:r>
              <a:rPr sz="1100" dirty="0">
                <a:solidFill>
                  <a:srgbClr val="002577"/>
                </a:solidFill>
                <a:latin typeface="Arial"/>
                <a:cs typeface="Arial"/>
              </a:rPr>
              <a:t>customer</a:t>
            </a:r>
            <a:r>
              <a:rPr sz="1100" spc="-55" dirty="0">
                <a:solidFill>
                  <a:srgbClr val="002577"/>
                </a:solidFill>
                <a:latin typeface="Arial"/>
                <a:cs typeface="Arial"/>
              </a:rPr>
              <a:t> </a:t>
            </a:r>
            <a:r>
              <a:rPr sz="1100" dirty="0">
                <a:solidFill>
                  <a:srgbClr val="002577"/>
                </a:solidFill>
                <a:latin typeface="Arial"/>
                <a:cs typeface="Arial"/>
              </a:rPr>
              <a:t>performs</a:t>
            </a:r>
            <a:r>
              <a:rPr sz="1100" spc="-55" dirty="0">
                <a:solidFill>
                  <a:srgbClr val="002577"/>
                </a:solidFill>
                <a:latin typeface="Arial"/>
                <a:cs typeface="Arial"/>
              </a:rPr>
              <a:t> </a:t>
            </a:r>
            <a:r>
              <a:rPr sz="1100" dirty="0">
                <a:solidFill>
                  <a:srgbClr val="002577"/>
                </a:solidFill>
                <a:latin typeface="Arial"/>
                <a:cs typeface="Arial"/>
              </a:rPr>
              <a:t>their</a:t>
            </a:r>
            <a:r>
              <a:rPr sz="1100" spc="-30" dirty="0">
                <a:solidFill>
                  <a:srgbClr val="002577"/>
                </a:solidFill>
                <a:latin typeface="Arial"/>
                <a:cs typeface="Arial"/>
              </a:rPr>
              <a:t> </a:t>
            </a:r>
            <a:r>
              <a:rPr sz="1100" dirty="0">
                <a:solidFill>
                  <a:srgbClr val="002577"/>
                </a:solidFill>
                <a:latin typeface="Arial"/>
                <a:cs typeface="Arial"/>
              </a:rPr>
              <a:t>own</a:t>
            </a:r>
            <a:r>
              <a:rPr sz="1100" spc="-5" dirty="0">
                <a:solidFill>
                  <a:srgbClr val="002577"/>
                </a:solidFill>
                <a:latin typeface="Arial"/>
                <a:cs typeface="Arial"/>
              </a:rPr>
              <a:t> </a:t>
            </a:r>
            <a:r>
              <a:rPr sz="1100" dirty="0">
                <a:solidFill>
                  <a:srgbClr val="002577"/>
                </a:solidFill>
                <a:latin typeface="Arial"/>
                <a:cs typeface="Arial"/>
              </a:rPr>
              <a:t>submission</a:t>
            </a:r>
            <a:r>
              <a:rPr sz="1100" spc="-25" dirty="0">
                <a:solidFill>
                  <a:srgbClr val="002577"/>
                </a:solidFill>
                <a:latin typeface="Arial"/>
                <a:cs typeface="Arial"/>
              </a:rPr>
              <a:t> </a:t>
            </a:r>
            <a:r>
              <a:rPr sz="1100" dirty="0">
                <a:solidFill>
                  <a:srgbClr val="002577"/>
                </a:solidFill>
                <a:latin typeface="Arial"/>
                <a:cs typeface="Arial"/>
              </a:rPr>
              <a:t>of</a:t>
            </a:r>
            <a:r>
              <a:rPr sz="1100" spc="-30" dirty="0">
                <a:solidFill>
                  <a:srgbClr val="002577"/>
                </a:solidFill>
                <a:latin typeface="Arial"/>
                <a:cs typeface="Arial"/>
              </a:rPr>
              <a:t> </a:t>
            </a:r>
            <a:r>
              <a:rPr sz="1100" dirty="0">
                <a:solidFill>
                  <a:srgbClr val="002577"/>
                </a:solidFill>
                <a:latin typeface="Arial"/>
                <a:cs typeface="Arial"/>
              </a:rPr>
              <a:t>the</a:t>
            </a:r>
            <a:r>
              <a:rPr sz="1100" spc="-40" dirty="0">
                <a:solidFill>
                  <a:srgbClr val="002577"/>
                </a:solidFill>
                <a:latin typeface="Arial"/>
                <a:cs typeface="Arial"/>
              </a:rPr>
              <a:t> </a:t>
            </a:r>
            <a:r>
              <a:rPr sz="1100" dirty="0">
                <a:solidFill>
                  <a:srgbClr val="002577"/>
                </a:solidFill>
                <a:latin typeface="Arial"/>
                <a:cs typeface="Arial"/>
              </a:rPr>
              <a:t>reporting,</a:t>
            </a:r>
            <a:r>
              <a:rPr sz="1100" spc="-55" dirty="0">
                <a:solidFill>
                  <a:srgbClr val="002577"/>
                </a:solidFill>
                <a:latin typeface="Arial"/>
                <a:cs typeface="Arial"/>
              </a:rPr>
              <a:t> </a:t>
            </a:r>
            <a:r>
              <a:rPr lang="en-US" sz="1100" spc="-55" dirty="0">
                <a:solidFill>
                  <a:srgbClr val="002577"/>
                </a:solidFill>
                <a:latin typeface="Arial"/>
                <a:cs typeface="Arial"/>
              </a:rPr>
              <a:t>That  employer group </a:t>
            </a:r>
            <a:r>
              <a:rPr sz="1100" spc="-35" dirty="0">
                <a:solidFill>
                  <a:srgbClr val="002577"/>
                </a:solidFill>
                <a:latin typeface="Arial"/>
                <a:cs typeface="Arial"/>
              </a:rPr>
              <a:t> </a:t>
            </a:r>
            <a:r>
              <a:rPr sz="1100" dirty="0">
                <a:solidFill>
                  <a:srgbClr val="002577"/>
                </a:solidFill>
                <a:latin typeface="Arial"/>
                <a:cs typeface="Arial"/>
              </a:rPr>
              <a:t>will</a:t>
            </a:r>
            <a:r>
              <a:rPr sz="1100" spc="20" dirty="0">
                <a:solidFill>
                  <a:srgbClr val="002577"/>
                </a:solidFill>
                <a:latin typeface="Arial"/>
                <a:cs typeface="Arial"/>
              </a:rPr>
              <a:t> </a:t>
            </a:r>
            <a:r>
              <a:rPr sz="1100" dirty="0">
                <a:solidFill>
                  <a:srgbClr val="002577"/>
                </a:solidFill>
                <a:latin typeface="Arial"/>
                <a:cs typeface="Arial"/>
              </a:rPr>
              <a:t>not</a:t>
            </a:r>
            <a:r>
              <a:rPr sz="1100" spc="-30" dirty="0">
                <a:solidFill>
                  <a:srgbClr val="002577"/>
                </a:solidFill>
                <a:latin typeface="Arial"/>
                <a:cs typeface="Arial"/>
              </a:rPr>
              <a:t> </a:t>
            </a:r>
            <a:r>
              <a:rPr sz="1100" dirty="0">
                <a:solidFill>
                  <a:srgbClr val="002577"/>
                </a:solidFill>
                <a:latin typeface="Arial"/>
                <a:cs typeface="Arial"/>
              </a:rPr>
              <a:t>appear</a:t>
            </a:r>
            <a:r>
              <a:rPr sz="1100" spc="-15" dirty="0">
                <a:solidFill>
                  <a:srgbClr val="002577"/>
                </a:solidFill>
                <a:latin typeface="Arial"/>
                <a:cs typeface="Arial"/>
              </a:rPr>
              <a:t> </a:t>
            </a:r>
            <a:r>
              <a:rPr sz="1100" dirty="0">
                <a:solidFill>
                  <a:srgbClr val="002577"/>
                </a:solidFill>
                <a:latin typeface="Arial"/>
                <a:cs typeface="Arial"/>
              </a:rPr>
              <a:t>in</a:t>
            </a:r>
            <a:r>
              <a:rPr sz="1100" spc="-1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spc="-10" dirty="0">
                <a:solidFill>
                  <a:srgbClr val="002577"/>
                </a:solidFill>
                <a:latin typeface="Arial"/>
                <a:cs typeface="Arial"/>
              </a:rPr>
              <a:t>aggregate</a:t>
            </a:r>
            <a:r>
              <a:rPr sz="1100" spc="-55" dirty="0">
                <a:solidFill>
                  <a:srgbClr val="002577"/>
                </a:solidFill>
                <a:latin typeface="Arial"/>
                <a:cs typeface="Arial"/>
              </a:rPr>
              <a:t> </a:t>
            </a:r>
            <a:r>
              <a:rPr sz="1100" dirty="0">
                <a:solidFill>
                  <a:srgbClr val="002577"/>
                </a:solidFill>
                <a:latin typeface="Arial"/>
                <a:cs typeface="Arial"/>
              </a:rPr>
              <a:t>report</a:t>
            </a:r>
            <a:r>
              <a:rPr sz="1100" spc="-45" dirty="0">
                <a:solidFill>
                  <a:srgbClr val="002577"/>
                </a:solidFill>
                <a:latin typeface="Arial"/>
                <a:cs typeface="Arial"/>
              </a:rPr>
              <a:t> </a:t>
            </a:r>
            <a:r>
              <a:rPr sz="1100" dirty="0">
                <a:solidFill>
                  <a:srgbClr val="002577"/>
                </a:solidFill>
                <a:latin typeface="Arial"/>
                <a:cs typeface="Arial"/>
              </a:rPr>
              <a:t>that</a:t>
            </a:r>
            <a:r>
              <a:rPr sz="1100" spc="-40" dirty="0">
                <a:solidFill>
                  <a:srgbClr val="002577"/>
                </a:solidFill>
                <a:latin typeface="Arial"/>
                <a:cs typeface="Arial"/>
              </a:rPr>
              <a:t> </a:t>
            </a:r>
            <a:r>
              <a:rPr sz="1100" dirty="0">
                <a:solidFill>
                  <a:srgbClr val="002577"/>
                </a:solidFill>
                <a:latin typeface="Arial"/>
                <a:cs typeface="Arial"/>
              </a:rPr>
              <a:t>we</a:t>
            </a:r>
            <a:r>
              <a:rPr sz="1100" spc="-10" dirty="0">
                <a:solidFill>
                  <a:srgbClr val="002577"/>
                </a:solidFill>
                <a:latin typeface="Arial"/>
                <a:cs typeface="Arial"/>
              </a:rPr>
              <a:t> submit.</a:t>
            </a:r>
            <a:endParaRPr sz="1100" dirty="0">
              <a:latin typeface="Arial"/>
              <a:cs typeface="Arial"/>
            </a:endParaRPr>
          </a:p>
          <a:p>
            <a:pPr marL="356870" indent="-226060">
              <a:lnSpc>
                <a:spcPct val="100000"/>
              </a:lnSpc>
              <a:spcBef>
                <a:spcPts val="735"/>
              </a:spcBef>
              <a:buClr>
                <a:srgbClr val="00BDD4"/>
              </a:buClr>
              <a:buFont typeface="Symbol"/>
              <a:buChar char=""/>
              <a:tabLst>
                <a:tab pos="356870" algn="l"/>
                <a:tab pos="357505" algn="l"/>
              </a:tabLst>
            </a:pPr>
            <a:r>
              <a:rPr sz="1100" dirty="0">
                <a:solidFill>
                  <a:srgbClr val="002577"/>
                </a:solidFill>
                <a:latin typeface="Arial"/>
                <a:cs typeface="Arial"/>
              </a:rPr>
              <a:t>Select</a:t>
            </a:r>
            <a:r>
              <a:rPr sz="1100" spc="-30" dirty="0">
                <a:solidFill>
                  <a:srgbClr val="002577"/>
                </a:solidFill>
                <a:latin typeface="Arial"/>
                <a:cs typeface="Arial"/>
              </a:rPr>
              <a:t> </a:t>
            </a:r>
            <a:r>
              <a:rPr sz="1100" dirty="0">
                <a:solidFill>
                  <a:srgbClr val="002577"/>
                </a:solidFill>
                <a:latin typeface="Arial"/>
                <a:cs typeface="Arial"/>
              </a:rPr>
              <a:t>data</a:t>
            </a:r>
            <a:r>
              <a:rPr sz="1100" spc="-35" dirty="0">
                <a:solidFill>
                  <a:srgbClr val="002577"/>
                </a:solidFill>
                <a:latin typeface="Arial"/>
                <a:cs typeface="Arial"/>
              </a:rPr>
              <a:t> </a:t>
            </a:r>
            <a:r>
              <a:rPr sz="1100" dirty="0">
                <a:solidFill>
                  <a:srgbClr val="002577"/>
                </a:solidFill>
                <a:latin typeface="Arial"/>
                <a:cs typeface="Arial"/>
              </a:rPr>
              <a:t>sets</a:t>
            </a:r>
            <a:r>
              <a:rPr sz="1100" spc="-30" dirty="0">
                <a:solidFill>
                  <a:srgbClr val="002577"/>
                </a:solidFill>
                <a:latin typeface="Arial"/>
                <a:cs typeface="Arial"/>
              </a:rPr>
              <a:t> </a:t>
            </a:r>
            <a:r>
              <a:rPr sz="1100" dirty="0">
                <a:solidFill>
                  <a:srgbClr val="002577"/>
                </a:solidFill>
                <a:latin typeface="Arial"/>
                <a:cs typeface="Arial"/>
              </a:rPr>
              <a:t>for</a:t>
            </a:r>
            <a:r>
              <a:rPr sz="1100" spc="-50" dirty="0">
                <a:solidFill>
                  <a:srgbClr val="002577"/>
                </a:solidFill>
                <a:latin typeface="Arial"/>
                <a:cs typeface="Arial"/>
              </a:rPr>
              <a:t> </a:t>
            </a:r>
            <a:r>
              <a:rPr sz="1100" dirty="0">
                <a:solidFill>
                  <a:srgbClr val="002577"/>
                </a:solidFill>
                <a:latin typeface="Arial"/>
                <a:cs typeface="Arial"/>
              </a:rPr>
              <a:t>files</a:t>
            </a:r>
            <a:r>
              <a:rPr sz="1100" spc="-25" dirty="0">
                <a:solidFill>
                  <a:srgbClr val="002577"/>
                </a:solidFill>
                <a:latin typeface="Arial"/>
                <a:cs typeface="Arial"/>
              </a:rPr>
              <a:t> </a:t>
            </a:r>
            <a:r>
              <a:rPr sz="1100" dirty="0">
                <a:solidFill>
                  <a:srgbClr val="002577"/>
                </a:solidFill>
                <a:latin typeface="Arial"/>
                <a:cs typeface="Arial"/>
              </a:rPr>
              <a:t>that</a:t>
            </a:r>
            <a:r>
              <a:rPr sz="1100" spc="-35" dirty="0">
                <a:solidFill>
                  <a:srgbClr val="002577"/>
                </a:solidFill>
                <a:latin typeface="Arial"/>
                <a:cs typeface="Arial"/>
              </a:rPr>
              <a:t> </a:t>
            </a:r>
            <a:r>
              <a:rPr sz="1100" dirty="0">
                <a:solidFill>
                  <a:srgbClr val="002577"/>
                </a:solidFill>
                <a:latin typeface="Arial"/>
                <a:cs typeface="Arial"/>
              </a:rPr>
              <a:t>we submit</a:t>
            </a:r>
            <a:r>
              <a:rPr sz="1100" spc="-40"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CMS</a:t>
            </a:r>
            <a:r>
              <a:rPr sz="1100" spc="5" dirty="0">
                <a:solidFill>
                  <a:srgbClr val="002577"/>
                </a:solidFill>
                <a:latin typeface="Arial"/>
                <a:cs typeface="Arial"/>
              </a:rPr>
              <a:t> </a:t>
            </a:r>
            <a:r>
              <a:rPr sz="1100" dirty="0">
                <a:solidFill>
                  <a:srgbClr val="002577"/>
                </a:solidFill>
                <a:latin typeface="Arial"/>
                <a:cs typeface="Arial"/>
              </a:rPr>
              <a:t>directly</a:t>
            </a:r>
            <a:r>
              <a:rPr sz="1100" spc="-30" dirty="0">
                <a:solidFill>
                  <a:srgbClr val="002577"/>
                </a:solidFill>
                <a:latin typeface="Arial"/>
                <a:cs typeface="Arial"/>
              </a:rPr>
              <a:t> </a:t>
            </a:r>
            <a:r>
              <a:rPr sz="1100" dirty="0">
                <a:solidFill>
                  <a:srgbClr val="002577"/>
                </a:solidFill>
                <a:latin typeface="Arial"/>
                <a:cs typeface="Arial"/>
              </a:rPr>
              <a:t>are</a:t>
            </a:r>
            <a:r>
              <a:rPr sz="1100" spc="-25" dirty="0">
                <a:solidFill>
                  <a:srgbClr val="002577"/>
                </a:solidFill>
                <a:latin typeface="Arial"/>
                <a:cs typeface="Arial"/>
              </a:rPr>
              <a:t> </a:t>
            </a:r>
            <a:r>
              <a:rPr sz="1100" dirty="0">
                <a:solidFill>
                  <a:srgbClr val="002577"/>
                </a:solidFill>
                <a:latin typeface="Arial"/>
                <a:cs typeface="Arial"/>
              </a:rPr>
              <a:t>not</a:t>
            </a:r>
            <a:r>
              <a:rPr sz="1100" spc="-30" dirty="0">
                <a:solidFill>
                  <a:srgbClr val="002577"/>
                </a:solidFill>
                <a:latin typeface="Arial"/>
                <a:cs typeface="Arial"/>
              </a:rPr>
              <a:t> </a:t>
            </a:r>
            <a:r>
              <a:rPr sz="1100" dirty="0">
                <a:solidFill>
                  <a:srgbClr val="002577"/>
                </a:solidFill>
                <a:latin typeface="Arial"/>
                <a:cs typeface="Arial"/>
              </a:rPr>
              <a:t>also</a:t>
            </a:r>
            <a:r>
              <a:rPr sz="1100" spc="-20" dirty="0">
                <a:solidFill>
                  <a:srgbClr val="002577"/>
                </a:solidFill>
                <a:latin typeface="Arial"/>
                <a:cs typeface="Arial"/>
              </a:rPr>
              <a:t> </a:t>
            </a:r>
            <a:r>
              <a:rPr sz="1100" dirty="0">
                <a:solidFill>
                  <a:srgbClr val="002577"/>
                </a:solidFill>
                <a:latin typeface="Arial"/>
                <a:cs typeface="Arial"/>
              </a:rPr>
              <a:t>provided</a:t>
            </a:r>
            <a:r>
              <a:rPr sz="1100" spc="-15" dirty="0">
                <a:solidFill>
                  <a:srgbClr val="002577"/>
                </a:solidFill>
                <a:latin typeface="Arial"/>
                <a:cs typeface="Arial"/>
              </a:rPr>
              <a:t> </a:t>
            </a:r>
            <a:r>
              <a:rPr sz="1100" dirty="0">
                <a:solidFill>
                  <a:srgbClr val="002577"/>
                </a:solidFill>
                <a:latin typeface="Arial"/>
                <a:cs typeface="Arial"/>
              </a:rPr>
              <a:t>to</a:t>
            </a:r>
            <a:r>
              <a:rPr sz="1100" spc="-25"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spc="-10" dirty="0">
                <a:solidFill>
                  <a:srgbClr val="002577"/>
                </a:solidFill>
                <a:latin typeface="Arial"/>
                <a:cs typeface="Arial"/>
              </a:rPr>
              <a:t>customer.</a:t>
            </a:r>
            <a:endParaRPr sz="1100" dirty="0">
              <a:latin typeface="Arial"/>
              <a:cs typeface="Arial"/>
            </a:endParaRPr>
          </a:p>
          <a:p>
            <a:pPr marL="356870" indent="-226060">
              <a:lnSpc>
                <a:spcPct val="100000"/>
              </a:lnSpc>
              <a:spcBef>
                <a:spcPts val="735"/>
              </a:spcBef>
              <a:buClr>
                <a:srgbClr val="00BDD4"/>
              </a:buClr>
              <a:buFont typeface="Symbol"/>
              <a:buChar char=""/>
              <a:tabLst>
                <a:tab pos="356870" algn="l"/>
                <a:tab pos="357505" algn="l"/>
              </a:tabLst>
            </a:pPr>
            <a:r>
              <a:rPr sz="1100" dirty="0">
                <a:solidFill>
                  <a:srgbClr val="002577"/>
                </a:solidFill>
                <a:latin typeface="Arial"/>
                <a:cs typeface="Arial"/>
              </a:rPr>
              <a:t>For</a:t>
            </a:r>
            <a:r>
              <a:rPr sz="1100" spc="-40" dirty="0">
                <a:solidFill>
                  <a:srgbClr val="002577"/>
                </a:solidFill>
                <a:latin typeface="Arial"/>
                <a:cs typeface="Arial"/>
              </a:rPr>
              <a:t> </a:t>
            </a:r>
            <a:r>
              <a:rPr sz="1100" dirty="0">
                <a:solidFill>
                  <a:srgbClr val="002577"/>
                </a:solidFill>
                <a:latin typeface="Arial"/>
                <a:cs typeface="Arial"/>
              </a:rPr>
              <a:t>OptumRx</a:t>
            </a:r>
            <a:r>
              <a:rPr sz="1100" spc="-40" dirty="0">
                <a:solidFill>
                  <a:srgbClr val="002577"/>
                </a:solidFill>
                <a:latin typeface="Arial"/>
                <a:cs typeface="Arial"/>
              </a:rPr>
              <a:t> </a:t>
            </a:r>
            <a:r>
              <a:rPr sz="1100" dirty="0">
                <a:solidFill>
                  <a:srgbClr val="002577"/>
                </a:solidFill>
                <a:latin typeface="Arial"/>
                <a:cs typeface="Arial"/>
              </a:rPr>
              <a:t>Direct</a:t>
            </a:r>
            <a:r>
              <a:rPr sz="1100" spc="-20" dirty="0">
                <a:solidFill>
                  <a:srgbClr val="002577"/>
                </a:solidFill>
                <a:latin typeface="Arial"/>
                <a:cs typeface="Arial"/>
              </a:rPr>
              <a:t> </a:t>
            </a:r>
            <a:r>
              <a:rPr sz="1100" dirty="0">
                <a:solidFill>
                  <a:srgbClr val="002577"/>
                </a:solidFill>
                <a:latin typeface="Arial"/>
                <a:cs typeface="Arial"/>
              </a:rPr>
              <a:t>(carve</a:t>
            </a:r>
            <a:r>
              <a:rPr sz="1100" spc="-30" dirty="0">
                <a:solidFill>
                  <a:srgbClr val="002577"/>
                </a:solidFill>
                <a:latin typeface="Arial"/>
                <a:cs typeface="Arial"/>
              </a:rPr>
              <a:t> </a:t>
            </a:r>
            <a:r>
              <a:rPr sz="1100" dirty="0">
                <a:solidFill>
                  <a:srgbClr val="002577"/>
                </a:solidFill>
                <a:latin typeface="Arial"/>
                <a:cs typeface="Arial"/>
              </a:rPr>
              <a:t>out)</a:t>
            </a:r>
            <a:r>
              <a:rPr sz="1100" spc="-40" dirty="0">
                <a:solidFill>
                  <a:srgbClr val="002577"/>
                </a:solidFill>
                <a:latin typeface="Arial"/>
                <a:cs typeface="Arial"/>
              </a:rPr>
              <a:t> </a:t>
            </a:r>
            <a:r>
              <a:rPr sz="1100" dirty="0">
                <a:solidFill>
                  <a:srgbClr val="002577"/>
                </a:solidFill>
                <a:latin typeface="Arial"/>
                <a:cs typeface="Arial"/>
              </a:rPr>
              <a:t>business,</a:t>
            </a:r>
            <a:r>
              <a:rPr sz="1100" spc="-20" dirty="0">
                <a:solidFill>
                  <a:srgbClr val="002577"/>
                </a:solidFill>
                <a:latin typeface="Arial"/>
                <a:cs typeface="Arial"/>
              </a:rPr>
              <a:t> </a:t>
            </a:r>
            <a:r>
              <a:rPr sz="1100" dirty="0">
                <a:solidFill>
                  <a:srgbClr val="002577"/>
                </a:solidFill>
                <a:latin typeface="Arial"/>
                <a:cs typeface="Arial"/>
              </a:rPr>
              <a:t>the</a:t>
            </a:r>
            <a:r>
              <a:rPr sz="1100" spc="-35" dirty="0">
                <a:solidFill>
                  <a:srgbClr val="002577"/>
                </a:solidFill>
                <a:latin typeface="Arial"/>
                <a:cs typeface="Arial"/>
              </a:rPr>
              <a:t> </a:t>
            </a:r>
            <a:r>
              <a:rPr sz="1100" dirty="0">
                <a:solidFill>
                  <a:srgbClr val="002577"/>
                </a:solidFill>
                <a:latin typeface="Arial"/>
                <a:cs typeface="Arial"/>
              </a:rPr>
              <a:t>customer</a:t>
            </a:r>
            <a:r>
              <a:rPr sz="1100" spc="-50" dirty="0">
                <a:solidFill>
                  <a:srgbClr val="002577"/>
                </a:solidFill>
                <a:latin typeface="Arial"/>
                <a:cs typeface="Arial"/>
              </a:rPr>
              <a:t> </a:t>
            </a:r>
            <a:r>
              <a:rPr sz="1100" dirty="0">
                <a:solidFill>
                  <a:srgbClr val="002577"/>
                </a:solidFill>
                <a:latin typeface="Arial"/>
                <a:cs typeface="Arial"/>
              </a:rPr>
              <a:t>must</a:t>
            </a:r>
            <a:r>
              <a:rPr sz="1100" spc="-40" dirty="0">
                <a:solidFill>
                  <a:srgbClr val="002577"/>
                </a:solidFill>
                <a:latin typeface="Arial"/>
                <a:cs typeface="Arial"/>
              </a:rPr>
              <a:t> </a:t>
            </a:r>
            <a:r>
              <a:rPr sz="1100" dirty="0">
                <a:solidFill>
                  <a:srgbClr val="002577"/>
                </a:solidFill>
                <a:latin typeface="Arial"/>
                <a:cs typeface="Arial"/>
              </a:rPr>
              <a:t>obtain</a:t>
            </a:r>
            <a:r>
              <a:rPr sz="1100" spc="-25" dirty="0">
                <a:solidFill>
                  <a:srgbClr val="002577"/>
                </a:solidFill>
                <a:latin typeface="Arial"/>
                <a:cs typeface="Arial"/>
              </a:rPr>
              <a:t> </a:t>
            </a:r>
            <a:r>
              <a:rPr sz="1100" dirty="0">
                <a:solidFill>
                  <a:srgbClr val="002577"/>
                </a:solidFill>
                <a:latin typeface="Arial"/>
                <a:cs typeface="Arial"/>
              </a:rPr>
              <a:t>data</a:t>
            </a:r>
            <a:r>
              <a:rPr sz="1100" spc="-30" dirty="0">
                <a:solidFill>
                  <a:srgbClr val="002577"/>
                </a:solidFill>
                <a:latin typeface="Arial"/>
                <a:cs typeface="Arial"/>
              </a:rPr>
              <a:t> </a:t>
            </a:r>
            <a:r>
              <a:rPr sz="1100" dirty="0">
                <a:solidFill>
                  <a:srgbClr val="002577"/>
                </a:solidFill>
                <a:latin typeface="Arial"/>
                <a:cs typeface="Arial"/>
              </a:rPr>
              <a:t>from</a:t>
            </a:r>
            <a:r>
              <a:rPr sz="1100" spc="-60" dirty="0">
                <a:solidFill>
                  <a:srgbClr val="002577"/>
                </a:solidFill>
                <a:latin typeface="Arial"/>
                <a:cs typeface="Arial"/>
              </a:rPr>
              <a:t> </a:t>
            </a:r>
            <a:r>
              <a:rPr sz="1100" dirty="0">
                <a:solidFill>
                  <a:srgbClr val="002577"/>
                </a:solidFill>
                <a:latin typeface="Arial"/>
                <a:cs typeface="Arial"/>
              </a:rPr>
              <a:t>OptumRx</a:t>
            </a:r>
            <a:r>
              <a:rPr sz="1100" spc="-55" dirty="0">
                <a:solidFill>
                  <a:srgbClr val="002577"/>
                </a:solidFill>
                <a:latin typeface="Arial"/>
                <a:cs typeface="Arial"/>
              </a:rPr>
              <a:t> </a:t>
            </a:r>
            <a:r>
              <a:rPr sz="1100" spc="-10" dirty="0">
                <a:solidFill>
                  <a:srgbClr val="002577"/>
                </a:solidFill>
                <a:latin typeface="Arial"/>
                <a:cs typeface="Arial"/>
              </a:rPr>
              <a:t>directly.</a:t>
            </a:r>
            <a:endParaRPr sz="1100" dirty="0">
              <a:latin typeface="Arial"/>
              <a:cs typeface="Arial"/>
            </a:endParaRPr>
          </a:p>
          <a:p>
            <a:pPr marL="356870" marR="5080" indent="-226060">
              <a:lnSpc>
                <a:spcPct val="110000"/>
              </a:lnSpc>
              <a:spcBef>
                <a:spcPts val="600"/>
              </a:spcBef>
              <a:buClr>
                <a:srgbClr val="00BDD4"/>
              </a:buClr>
              <a:buFont typeface="Symbol"/>
              <a:buChar char=""/>
              <a:tabLst>
                <a:tab pos="356870" algn="l"/>
                <a:tab pos="357505" algn="l"/>
              </a:tabLst>
            </a:pPr>
            <a:r>
              <a:rPr sz="1100" dirty="0">
                <a:solidFill>
                  <a:srgbClr val="002577"/>
                </a:solidFill>
                <a:latin typeface="Arial"/>
                <a:cs typeface="Arial"/>
              </a:rPr>
              <a:t>For</a:t>
            </a:r>
            <a:r>
              <a:rPr sz="1100" spc="-40" dirty="0">
                <a:solidFill>
                  <a:srgbClr val="002577"/>
                </a:solidFill>
                <a:latin typeface="Arial"/>
                <a:cs typeface="Arial"/>
              </a:rPr>
              <a:t> </a:t>
            </a:r>
            <a:r>
              <a:rPr sz="1100" dirty="0">
                <a:solidFill>
                  <a:srgbClr val="002577"/>
                </a:solidFill>
                <a:latin typeface="Arial"/>
                <a:cs typeface="Arial"/>
              </a:rPr>
              <a:t>plan</a:t>
            </a:r>
            <a:r>
              <a:rPr sz="1100" spc="-10" dirty="0">
                <a:solidFill>
                  <a:srgbClr val="002577"/>
                </a:solidFill>
                <a:latin typeface="Arial"/>
                <a:cs typeface="Arial"/>
              </a:rPr>
              <a:t> </a:t>
            </a:r>
            <a:r>
              <a:rPr sz="1100" dirty="0">
                <a:solidFill>
                  <a:srgbClr val="002577"/>
                </a:solidFill>
                <a:latin typeface="Arial"/>
                <a:cs typeface="Arial"/>
              </a:rPr>
              <a:t>year</a:t>
            </a:r>
            <a:r>
              <a:rPr sz="1100" spc="-5" dirty="0">
                <a:solidFill>
                  <a:srgbClr val="002577"/>
                </a:solidFill>
                <a:latin typeface="Arial"/>
                <a:cs typeface="Arial"/>
              </a:rPr>
              <a:t> </a:t>
            </a:r>
            <a:r>
              <a:rPr sz="1100" dirty="0">
                <a:solidFill>
                  <a:srgbClr val="002577"/>
                </a:solidFill>
                <a:latin typeface="Arial"/>
                <a:cs typeface="Arial"/>
              </a:rPr>
              <a:t>2022</a:t>
            </a:r>
            <a:r>
              <a:rPr sz="1100" spc="-20" dirty="0">
                <a:solidFill>
                  <a:srgbClr val="002577"/>
                </a:solidFill>
                <a:latin typeface="Arial"/>
                <a:cs typeface="Arial"/>
              </a:rPr>
              <a:t> </a:t>
            </a:r>
            <a:r>
              <a:rPr sz="1100" dirty="0">
                <a:solidFill>
                  <a:srgbClr val="002577"/>
                </a:solidFill>
                <a:latin typeface="Arial"/>
                <a:cs typeface="Arial"/>
              </a:rPr>
              <a:t>reporting</a:t>
            </a:r>
            <a:r>
              <a:rPr sz="1100" spc="-45" dirty="0">
                <a:solidFill>
                  <a:srgbClr val="002577"/>
                </a:solidFill>
                <a:latin typeface="Arial"/>
                <a:cs typeface="Arial"/>
              </a:rPr>
              <a:t> </a:t>
            </a:r>
            <a:r>
              <a:rPr sz="1100" dirty="0">
                <a:solidFill>
                  <a:srgbClr val="002577"/>
                </a:solidFill>
                <a:latin typeface="Arial"/>
                <a:cs typeface="Arial"/>
              </a:rPr>
              <a:t>by</a:t>
            </a:r>
            <a:r>
              <a:rPr sz="1100" spc="-20" dirty="0">
                <a:solidFill>
                  <a:srgbClr val="002577"/>
                </a:solidFill>
                <a:latin typeface="Arial"/>
                <a:cs typeface="Arial"/>
              </a:rPr>
              <a:t> </a:t>
            </a:r>
            <a:r>
              <a:rPr sz="1100" dirty="0">
                <a:solidFill>
                  <a:srgbClr val="002577"/>
                </a:solidFill>
                <a:latin typeface="Arial"/>
                <a:cs typeface="Arial"/>
              </a:rPr>
              <a:t>June</a:t>
            </a:r>
            <a:r>
              <a:rPr sz="1100" spc="-20" dirty="0">
                <a:solidFill>
                  <a:srgbClr val="002577"/>
                </a:solidFill>
                <a:latin typeface="Arial"/>
                <a:cs typeface="Arial"/>
              </a:rPr>
              <a:t> </a:t>
            </a:r>
            <a:r>
              <a:rPr sz="1100" dirty="0">
                <a:solidFill>
                  <a:srgbClr val="002577"/>
                </a:solidFill>
                <a:latin typeface="Arial"/>
                <a:cs typeface="Arial"/>
              </a:rPr>
              <a:t>2023,</a:t>
            </a:r>
            <a:r>
              <a:rPr sz="1100" spc="-25" dirty="0">
                <a:solidFill>
                  <a:srgbClr val="002577"/>
                </a:solidFill>
                <a:latin typeface="Arial"/>
                <a:cs typeface="Arial"/>
              </a:rPr>
              <a:t> </a:t>
            </a:r>
            <a:r>
              <a:rPr sz="1100" spc="-10" dirty="0">
                <a:solidFill>
                  <a:srgbClr val="002577"/>
                </a:solidFill>
                <a:latin typeface="Arial"/>
                <a:cs typeface="Arial"/>
              </a:rPr>
              <a:t>UnitedHealthcare </a:t>
            </a:r>
            <a:r>
              <a:rPr sz="1100" dirty="0">
                <a:solidFill>
                  <a:srgbClr val="002577"/>
                </a:solidFill>
                <a:latin typeface="Arial"/>
                <a:cs typeface="Arial"/>
              </a:rPr>
              <a:t>will</a:t>
            </a:r>
            <a:r>
              <a:rPr sz="1100" spc="25" dirty="0">
                <a:solidFill>
                  <a:srgbClr val="002577"/>
                </a:solidFill>
                <a:latin typeface="Arial"/>
                <a:cs typeface="Arial"/>
              </a:rPr>
              <a:t> </a:t>
            </a:r>
            <a:r>
              <a:rPr sz="1100" dirty="0">
                <a:solidFill>
                  <a:srgbClr val="002577"/>
                </a:solidFill>
                <a:latin typeface="Arial"/>
                <a:cs typeface="Arial"/>
              </a:rPr>
              <a:t>provide</a:t>
            </a:r>
            <a:r>
              <a:rPr sz="1100" spc="-10" dirty="0">
                <a:solidFill>
                  <a:srgbClr val="002577"/>
                </a:solidFill>
                <a:latin typeface="Arial"/>
                <a:cs typeface="Arial"/>
              </a:rPr>
              <a:t> </a:t>
            </a:r>
            <a:r>
              <a:rPr sz="1100" dirty="0">
                <a:solidFill>
                  <a:srgbClr val="002577"/>
                </a:solidFill>
                <a:latin typeface="Arial"/>
                <a:cs typeface="Arial"/>
              </a:rPr>
              <a:t>customers</a:t>
            </a:r>
            <a:r>
              <a:rPr sz="1100" spc="-50" dirty="0">
                <a:solidFill>
                  <a:srgbClr val="002577"/>
                </a:solidFill>
                <a:latin typeface="Arial"/>
                <a:cs typeface="Arial"/>
              </a:rPr>
              <a:t> </a:t>
            </a:r>
            <a:r>
              <a:rPr sz="1100" dirty="0">
                <a:solidFill>
                  <a:srgbClr val="002577"/>
                </a:solidFill>
                <a:latin typeface="Arial"/>
                <a:cs typeface="Arial"/>
              </a:rPr>
              <a:t>with</a:t>
            </a:r>
            <a:r>
              <a:rPr sz="1100" spc="-10" dirty="0">
                <a:solidFill>
                  <a:srgbClr val="002577"/>
                </a:solidFill>
                <a:latin typeface="Arial"/>
                <a:cs typeface="Arial"/>
              </a:rPr>
              <a:t> </a:t>
            </a:r>
            <a:r>
              <a:rPr sz="1100" dirty="0">
                <a:solidFill>
                  <a:srgbClr val="002577"/>
                </a:solidFill>
                <a:latin typeface="Arial"/>
                <a:cs typeface="Arial"/>
              </a:rPr>
              <a:t>an</a:t>
            </a:r>
            <a:r>
              <a:rPr sz="1100" spc="-20" dirty="0">
                <a:solidFill>
                  <a:srgbClr val="002577"/>
                </a:solidFill>
                <a:latin typeface="Arial"/>
                <a:cs typeface="Arial"/>
              </a:rPr>
              <a:t> </a:t>
            </a:r>
            <a:r>
              <a:rPr sz="1100" spc="-10" dirty="0">
                <a:solidFill>
                  <a:srgbClr val="002577"/>
                </a:solidFill>
                <a:latin typeface="Arial"/>
                <a:cs typeface="Arial"/>
              </a:rPr>
              <a:t>updated timeline.</a:t>
            </a:r>
            <a:endParaRPr sz="1100" dirty="0">
              <a:latin typeface="Arial"/>
              <a:cs typeface="Arial"/>
            </a:endParaRPr>
          </a:p>
        </p:txBody>
      </p:sp>
      <p:sp>
        <p:nvSpPr>
          <p:cNvPr id="3" name="object 3"/>
          <p:cNvSpPr txBox="1"/>
          <p:nvPr/>
        </p:nvSpPr>
        <p:spPr>
          <a:xfrm>
            <a:off x="768095" y="5341620"/>
            <a:ext cx="2734310" cy="1198245"/>
          </a:xfrm>
          <a:prstGeom prst="rect">
            <a:avLst/>
          </a:prstGeom>
          <a:solidFill>
            <a:srgbClr val="CCF1F7"/>
          </a:solidFill>
        </p:spPr>
        <p:txBody>
          <a:bodyPr vert="horz" wrap="square" lIns="0" tIns="6350" rIns="0" bIns="0" rtlCol="0">
            <a:spAutoFit/>
          </a:bodyPr>
          <a:lstStyle/>
          <a:p>
            <a:pPr marL="91440" marR="153035">
              <a:lnSpc>
                <a:spcPct val="110000"/>
              </a:lnSpc>
              <a:spcBef>
                <a:spcPts val="50"/>
              </a:spcBef>
            </a:pPr>
            <a:r>
              <a:rPr sz="1000" spc="-10" dirty="0">
                <a:solidFill>
                  <a:srgbClr val="00BDD4"/>
                </a:solidFill>
                <a:latin typeface="Georgia"/>
                <a:cs typeface="Georgia"/>
              </a:rPr>
              <a:t>UnitedHealthcare</a:t>
            </a:r>
            <a:r>
              <a:rPr sz="1000" spc="5" dirty="0">
                <a:solidFill>
                  <a:srgbClr val="00BDD4"/>
                </a:solidFill>
                <a:latin typeface="Georgia"/>
                <a:cs typeface="Georgia"/>
              </a:rPr>
              <a:t> </a:t>
            </a:r>
            <a:r>
              <a:rPr sz="1000" dirty="0">
                <a:solidFill>
                  <a:srgbClr val="00BDD4"/>
                </a:solidFill>
                <a:latin typeface="Georgia"/>
                <a:cs typeface="Georgia"/>
              </a:rPr>
              <a:t>National</a:t>
            </a:r>
            <a:r>
              <a:rPr sz="1000" spc="-20" dirty="0">
                <a:solidFill>
                  <a:srgbClr val="00BDD4"/>
                </a:solidFill>
                <a:latin typeface="Georgia"/>
                <a:cs typeface="Georgia"/>
              </a:rPr>
              <a:t> </a:t>
            </a:r>
            <a:r>
              <a:rPr sz="1000" dirty="0">
                <a:solidFill>
                  <a:srgbClr val="00BDD4"/>
                </a:solidFill>
                <a:latin typeface="Georgia"/>
                <a:cs typeface="Georgia"/>
              </a:rPr>
              <a:t>Accounts,</a:t>
            </a:r>
            <a:r>
              <a:rPr sz="1000" spc="-15" dirty="0">
                <a:solidFill>
                  <a:srgbClr val="00BDD4"/>
                </a:solidFill>
                <a:latin typeface="Georgia"/>
                <a:cs typeface="Georgia"/>
              </a:rPr>
              <a:t> </a:t>
            </a:r>
            <a:r>
              <a:rPr sz="1000" spc="-10" dirty="0">
                <a:solidFill>
                  <a:srgbClr val="00BDD4"/>
                </a:solidFill>
                <a:latin typeface="Georgia"/>
                <a:cs typeface="Georgia"/>
              </a:rPr>
              <a:t>Public </a:t>
            </a:r>
            <a:r>
              <a:rPr sz="1000" dirty="0">
                <a:solidFill>
                  <a:srgbClr val="00BDD4"/>
                </a:solidFill>
                <a:latin typeface="Georgia"/>
                <a:cs typeface="Georgia"/>
              </a:rPr>
              <a:t>Sector,</a:t>
            </a:r>
            <a:r>
              <a:rPr sz="1000" spc="-20" dirty="0">
                <a:solidFill>
                  <a:srgbClr val="00BDD4"/>
                </a:solidFill>
                <a:latin typeface="Georgia"/>
                <a:cs typeface="Georgia"/>
              </a:rPr>
              <a:t> </a:t>
            </a:r>
            <a:r>
              <a:rPr sz="1000" dirty="0">
                <a:solidFill>
                  <a:srgbClr val="00BDD4"/>
                </a:solidFill>
                <a:latin typeface="Georgia"/>
                <a:cs typeface="Georgia"/>
              </a:rPr>
              <a:t>Key</a:t>
            </a:r>
            <a:r>
              <a:rPr sz="1000" spc="-30" dirty="0">
                <a:solidFill>
                  <a:srgbClr val="00BDD4"/>
                </a:solidFill>
                <a:latin typeface="Georgia"/>
                <a:cs typeface="Georgia"/>
              </a:rPr>
              <a:t> </a:t>
            </a:r>
            <a:r>
              <a:rPr sz="1000" dirty="0">
                <a:solidFill>
                  <a:srgbClr val="00BDD4"/>
                </a:solidFill>
                <a:latin typeface="Georgia"/>
                <a:cs typeface="Georgia"/>
              </a:rPr>
              <a:t>Accounts,</a:t>
            </a:r>
            <a:r>
              <a:rPr sz="1000" spc="-20" dirty="0">
                <a:solidFill>
                  <a:srgbClr val="00BDD4"/>
                </a:solidFill>
                <a:latin typeface="Georgia"/>
                <a:cs typeface="Georgia"/>
              </a:rPr>
              <a:t> </a:t>
            </a:r>
            <a:r>
              <a:rPr sz="1000" dirty="0">
                <a:solidFill>
                  <a:srgbClr val="00BDD4"/>
                </a:solidFill>
                <a:latin typeface="Georgia"/>
                <a:cs typeface="Georgia"/>
              </a:rPr>
              <a:t>and</a:t>
            </a:r>
            <a:r>
              <a:rPr sz="1000" spc="-30" dirty="0">
                <a:solidFill>
                  <a:srgbClr val="00BDD4"/>
                </a:solidFill>
                <a:latin typeface="Georgia"/>
                <a:cs typeface="Georgia"/>
              </a:rPr>
              <a:t> </a:t>
            </a:r>
            <a:r>
              <a:rPr sz="1000" dirty="0">
                <a:solidFill>
                  <a:srgbClr val="00BDD4"/>
                </a:solidFill>
                <a:latin typeface="Georgia"/>
                <a:cs typeface="Georgia"/>
              </a:rPr>
              <a:t>Surest™</a:t>
            </a:r>
            <a:r>
              <a:rPr sz="1000" spc="200" dirty="0">
                <a:solidFill>
                  <a:srgbClr val="00BDD4"/>
                </a:solidFill>
                <a:latin typeface="Georgia"/>
                <a:cs typeface="Georgia"/>
              </a:rPr>
              <a:t> </a:t>
            </a:r>
            <a:r>
              <a:rPr sz="1000" spc="-10" dirty="0">
                <a:solidFill>
                  <a:srgbClr val="00BDD4"/>
                </a:solidFill>
                <a:latin typeface="Georgia"/>
                <a:cs typeface="Georgia"/>
              </a:rPr>
              <a:t>(BIND)</a:t>
            </a:r>
            <a:endParaRPr sz="1000" dirty="0">
              <a:latin typeface="Georgia"/>
              <a:cs typeface="Georgia"/>
            </a:endParaRPr>
          </a:p>
          <a:p>
            <a:pPr marL="91440" marR="425450">
              <a:lnSpc>
                <a:spcPct val="110000"/>
              </a:lnSpc>
              <a:spcBef>
                <a:spcPts val="605"/>
              </a:spcBef>
            </a:pPr>
            <a:r>
              <a:rPr sz="900" dirty="0">
                <a:latin typeface="Arial"/>
                <a:cs typeface="Arial"/>
              </a:rPr>
              <a:t>Data</a:t>
            </a:r>
            <a:r>
              <a:rPr sz="900" spc="-10" dirty="0">
                <a:latin typeface="Arial"/>
                <a:cs typeface="Arial"/>
              </a:rPr>
              <a:t> </a:t>
            </a:r>
            <a:r>
              <a:rPr sz="900" dirty="0">
                <a:latin typeface="Arial"/>
                <a:cs typeface="Arial"/>
              </a:rPr>
              <a:t>Requests</a:t>
            </a:r>
            <a:r>
              <a:rPr sz="900" spc="-15" dirty="0">
                <a:latin typeface="Arial"/>
                <a:cs typeface="Arial"/>
              </a:rPr>
              <a:t> </a:t>
            </a:r>
            <a:r>
              <a:rPr sz="900" dirty="0">
                <a:latin typeface="Arial"/>
                <a:cs typeface="Arial"/>
              </a:rPr>
              <a:t>can</a:t>
            </a:r>
            <a:r>
              <a:rPr sz="900" spc="-20" dirty="0">
                <a:latin typeface="Arial"/>
                <a:cs typeface="Arial"/>
              </a:rPr>
              <a:t> </a:t>
            </a:r>
            <a:r>
              <a:rPr sz="900" dirty="0">
                <a:latin typeface="Arial"/>
                <a:cs typeface="Arial"/>
              </a:rPr>
              <a:t>be</a:t>
            </a:r>
            <a:r>
              <a:rPr sz="900" spc="-10" dirty="0">
                <a:latin typeface="Arial"/>
                <a:cs typeface="Arial"/>
              </a:rPr>
              <a:t> </a:t>
            </a:r>
            <a:r>
              <a:rPr sz="900" dirty="0">
                <a:latin typeface="Arial"/>
                <a:cs typeface="Arial"/>
              </a:rPr>
              <a:t>made</a:t>
            </a:r>
            <a:r>
              <a:rPr sz="900" spc="-10" dirty="0">
                <a:latin typeface="Arial"/>
                <a:cs typeface="Arial"/>
              </a:rPr>
              <a:t> </a:t>
            </a:r>
            <a:r>
              <a:rPr sz="900" dirty="0">
                <a:latin typeface="Arial"/>
                <a:cs typeface="Arial"/>
              </a:rPr>
              <a:t>for</a:t>
            </a:r>
            <a:r>
              <a:rPr sz="900" spc="-10" dirty="0">
                <a:latin typeface="Arial"/>
                <a:cs typeface="Arial"/>
              </a:rPr>
              <a:t> </a:t>
            </a:r>
            <a:r>
              <a:rPr sz="900" dirty="0">
                <a:latin typeface="Arial"/>
                <a:cs typeface="Arial"/>
              </a:rPr>
              <a:t>each</a:t>
            </a:r>
            <a:r>
              <a:rPr sz="900" spc="-5" dirty="0">
                <a:latin typeface="Arial"/>
                <a:cs typeface="Arial"/>
              </a:rPr>
              <a:t> </a:t>
            </a:r>
            <a:r>
              <a:rPr sz="900" dirty="0">
                <a:latin typeface="Arial"/>
                <a:cs typeface="Arial"/>
              </a:rPr>
              <a:t>of</a:t>
            </a:r>
            <a:r>
              <a:rPr sz="900" spc="-10" dirty="0">
                <a:latin typeface="Arial"/>
                <a:cs typeface="Arial"/>
              </a:rPr>
              <a:t> </a:t>
            </a:r>
            <a:r>
              <a:rPr sz="900" spc="-25" dirty="0">
                <a:latin typeface="Arial"/>
                <a:cs typeface="Arial"/>
              </a:rPr>
              <a:t>the </a:t>
            </a:r>
            <a:r>
              <a:rPr sz="900" dirty="0">
                <a:latin typeface="Arial"/>
                <a:cs typeface="Arial"/>
              </a:rPr>
              <a:t>following</a:t>
            </a:r>
            <a:r>
              <a:rPr sz="900" spc="-25" dirty="0">
                <a:latin typeface="Arial"/>
                <a:cs typeface="Arial"/>
              </a:rPr>
              <a:t> </a:t>
            </a:r>
            <a:r>
              <a:rPr sz="900" dirty="0">
                <a:latin typeface="Arial"/>
                <a:cs typeface="Arial"/>
              </a:rPr>
              <a:t>summarized</a:t>
            </a:r>
            <a:r>
              <a:rPr sz="900" spc="-25" dirty="0">
                <a:latin typeface="Arial"/>
                <a:cs typeface="Arial"/>
              </a:rPr>
              <a:t> </a:t>
            </a:r>
            <a:r>
              <a:rPr sz="900" spc="-20" dirty="0">
                <a:latin typeface="Arial"/>
                <a:cs typeface="Arial"/>
              </a:rPr>
              <a:t>files</a:t>
            </a:r>
            <a:endParaRPr sz="900" dirty="0">
              <a:latin typeface="Arial"/>
              <a:cs typeface="Arial"/>
            </a:endParaRPr>
          </a:p>
          <a:p>
            <a:pPr marL="317500" indent="-226695">
              <a:lnSpc>
                <a:spcPct val="100000"/>
              </a:lnSpc>
              <a:spcBef>
                <a:spcPts val="710"/>
              </a:spcBef>
              <a:buFont typeface="Symbol"/>
              <a:buChar char=""/>
              <a:tabLst>
                <a:tab pos="317500" algn="l"/>
                <a:tab pos="318135" algn="l"/>
              </a:tabLst>
            </a:pPr>
            <a:r>
              <a:rPr sz="900" dirty="0">
                <a:latin typeface="Arial"/>
                <a:cs typeface="Arial"/>
              </a:rPr>
              <a:t>D2:</a:t>
            </a:r>
            <a:r>
              <a:rPr sz="900" spc="-10" dirty="0">
                <a:latin typeface="Arial"/>
                <a:cs typeface="Arial"/>
              </a:rPr>
              <a:t> </a:t>
            </a:r>
            <a:r>
              <a:rPr sz="900" dirty="0">
                <a:latin typeface="Arial"/>
                <a:cs typeface="Arial"/>
              </a:rPr>
              <a:t>Spending</a:t>
            </a:r>
            <a:r>
              <a:rPr sz="900" spc="-20" dirty="0">
                <a:latin typeface="Arial"/>
                <a:cs typeface="Arial"/>
              </a:rPr>
              <a:t> </a:t>
            </a:r>
            <a:r>
              <a:rPr sz="900" dirty="0">
                <a:latin typeface="Arial"/>
                <a:cs typeface="Arial"/>
              </a:rPr>
              <a:t>by</a:t>
            </a:r>
            <a:r>
              <a:rPr sz="900" spc="-10" dirty="0">
                <a:latin typeface="Arial"/>
                <a:cs typeface="Arial"/>
              </a:rPr>
              <a:t> Category</a:t>
            </a:r>
            <a:endParaRPr sz="900" dirty="0">
              <a:latin typeface="Arial"/>
              <a:cs typeface="Arial"/>
            </a:endParaRPr>
          </a:p>
          <a:p>
            <a:pPr marL="317500" indent="-226695">
              <a:lnSpc>
                <a:spcPct val="100000"/>
              </a:lnSpc>
              <a:spcBef>
                <a:spcPts val="705"/>
              </a:spcBef>
              <a:buFont typeface="Symbol"/>
              <a:buChar char=""/>
              <a:tabLst>
                <a:tab pos="317500" algn="l"/>
                <a:tab pos="318135" algn="l"/>
              </a:tabLst>
            </a:pPr>
            <a:r>
              <a:rPr sz="900" dirty="0">
                <a:latin typeface="Arial"/>
                <a:cs typeface="Arial"/>
              </a:rPr>
              <a:t>D3</a:t>
            </a:r>
            <a:r>
              <a:rPr sz="900" spc="-10" dirty="0">
                <a:latin typeface="Arial"/>
                <a:cs typeface="Arial"/>
              </a:rPr>
              <a:t> </a:t>
            </a:r>
            <a:r>
              <a:rPr sz="900" dirty="0">
                <a:latin typeface="Arial"/>
                <a:cs typeface="Arial"/>
              </a:rPr>
              <a:t>to</a:t>
            </a:r>
            <a:r>
              <a:rPr sz="900" spc="-15" dirty="0">
                <a:latin typeface="Arial"/>
                <a:cs typeface="Arial"/>
              </a:rPr>
              <a:t> </a:t>
            </a:r>
            <a:r>
              <a:rPr sz="900" dirty="0">
                <a:latin typeface="Arial"/>
                <a:cs typeface="Arial"/>
              </a:rPr>
              <a:t>D8</a:t>
            </a:r>
            <a:r>
              <a:rPr sz="900" spc="-5" dirty="0">
                <a:latin typeface="Arial"/>
                <a:cs typeface="Arial"/>
              </a:rPr>
              <a:t> </a:t>
            </a:r>
            <a:r>
              <a:rPr sz="900" dirty="0">
                <a:latin typeface="Arial"/>
                <a:cs typeface="Arial"/>
              </a:rPr>
              <a:t>(In</a:t>
            </a:r>
            <a:r>
              <a:rPr sz="900" spc="-15" dirty="0">
                <a:latin typeface="Arial"/>
                <a:cs typeface="Arial"/>
              </a:rPr>
              <a:t> </a:t>
            </a:r>
            <a:r>
              <a:rPr sz="900" spc="-10" dirty="0">
                <a:latin typeface="Arial"/>
                <a:cs typeface="Arial"/>
              </a:rPr>
              <a:t>total)</a:t>
            </a:r>
            <a:endParaRPr sz="900" dirty="0">
              <a:latin typeface="Arial"/>
              <a:cs typeface="Arial"/>
            </a:endParaRPr>
          </a:p>
        </p:txBody>
      </p:sp>
      <p:grpSp>
        <p:nvGrpSpPr>
          <p:cNvPr id="4" name="object 4"/>
          <p:cNvGrpSpPr/>
          <p:nvPr/>
        </p:nvGrpSpPr>
        <p:grpSpPr>
          <a:xfrm>
            <a:off x="780592" y="9758476"/>
            <a:ext cx="6443345" cy="128270"/>
            <a:chOff x="780592" y="9758476"/>
            <a:chExt cx="6443345" cy="128270"/>
          </a:xfrm>
        </p:grpSpPr>
        <p:pic>
          <p:nvPicPr>
            <p:cNvPr id="5" name="object 5"/>
            <p:cNvPicPr/>
            <p:nvPr/>
          </p:nvPicPr>
          <p:blipFill>
            <a:blip r:embed="rId2" cstate="print"/>
            <a:stretch>
              <a:fillRect/>
            </a:stretch>
          </p:blipFill>
          <p:spPr>
            <a:xfrm>
              <a:off x="780592" y="9758476"/>
              <a:ext cx="6158230" cy="128016"/>
            </a:xfrm>
            <a:prstGeom prst="rect">
              <a:avLst/>
            </a:prstGeom>
          </p:spPr>
        </p:pic>
        <p:pic>
          <p:nvPicPr>
            <p:cNvPr id="6" name="object 6"/>
            <p:cNvPicPr/>
            <p:nvPr/>
          </p:nvPicPr>
          <p:blipFill>
            <a:blip r:embed="rId3" cstate="print"/>
            <a:stretch>
              <a:fillRect/>
            </a:stretch>
          </p:blipFill>
          <p:spPr>
            <a:xfrm>
              <a:off x="6890004" y="9758476"/>
              <a:ext cx="178816" cy="128016"/>
            </a:xfrm>
            <a:prstGeom prst="rect">
              <a:avLst/>
            </a:prstGeom>
          </p:spPr>
        </p:pic>
        <p:pic>
          <p:nvPicPr>
            <p:cNvPr id="7" name="object 7"/>
            <p:cNvPicPr/>
            <p:nvPr/>
          </p:nvPicPr>
          <p:blipFill>
            <a:blip r:embed="rId4" cstate="print"/>
            <a:stretch>
              <a:fillRect/>
            </a:stretch>
          </p:blipFill>
          <p:spPr>
            <a:xfrm>
              <a:off x="7024115" y="9758476"/>
              <a:ext cx="199339" cy="128016"/>
            </a:xfrm>
            <a:prstGeom prst="rect">
              <a:avLst/>
            </a:prstGeom>
          </p:spPr>
        </p:pic>
      </p:grpSp>
      <p:sp>
        <p:nvSpPr>
          <p:cNvPr id="8" name="object 8"/>
          <p:cNvSpPr txBox="1"/>
          <p:nvPr/>
        </p:nvSpPr>
        <p:spPr>
          <a:xfrm>
            <a:off x="766368" y="7484109"/>
            <a:ext cx="6274435" cy="697230"/>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002577"/>
                </a:solidFill>
                <a:latin typeface="Arial"/>
                <a:cs typeface="Arial"/>
              </a:rPr>
              <a:t>Note:</a:t>
            </a:r>
            <a:r>
              <a:rPr sz="1100" spc="250" dirty="0">
                <a:solidFill>
                  <a:srgbClr val="002577"/>
                </a:solidFill>
                <a:latin typeface="Arial"/>
                <a:cs typeface="Arial"/>
              </a:rPr>
              <a:t> </a:t>
            </a:r>
            <a:r>
              <a:rPr sz="1100" dirty="0">
                <a:solidFill>
                  <a:srgbClr val="002577"/>
                </a:solidFill>
                <a:latin typeface="Arial"/>
                <a:cs typeface="Arial"/>
              </a:rPr>
              <a:t>UHC</a:t>
            </a:r>
            <a:r>
              <a:rPr sz="1100" spc="-20" dirty="0">
                <a:solidFill>
                  <a:srgbClr val="002577"/>
                </a:solidFill>
                <a:latin typeface="Arial"/>
                <a:cs typeface="Arial"/>
              </a:rPr>
              <a:t> </a:t>
            </a:r>
            <a:r>
              <a:rPr sz="1100" dirty="0">
                <a:solidFill>
                  <a:srgbClr val="002577"/>
                </a:solidFill>
                <a:latin typeface="Arial"/>
                <a:cs typeface="Arial"/>
              </a:rPr>
              <a:t>will</a:t>
            </a:r>
            <a:r>
              <a:rPr sz="1100" spc="15" dirty="0">
                <a:solidFill>
                  <a:srgbClr val="002577"/>
                </a:solidFill>
                <a:latin typeface="Arial"/>
                <a:cs typeface="Arial"/>
              </a:rPr>
              <a:t> </a:t>
            </a:r>
            <a:r>
              <a:rPr sz="1100" dirty="0">
                <a:solidFill>
                  <a:srgbClr val="002577"/>
                </a:solidFill>
                <a:latin typeface="Arial"/>
                <a:cs typeface="Arial"/>
              </a:rPr>
              <a:t>report</a:t>
            </a:r>
            <a:r>
              <a:rPr sz="1100" spc="-55" dirty="0">
                <a:solidFill>
                  <a:srgbClr val="002577"/>
                </a:solidFill>
                <a:latin typeface="Arial"/>
                <a:cs typeface="Arial"/>
              </a:rPr>
              <a:t> </a:t>
            </a:r>
            <a:r>
              <a:rPr sz="1100" dirty="0">
                <a:solidFill>
                  <a:srgbClr val="002577"/>
                </a:solidFill>
                <a:latin typeface="Arial"/>
                <a:cs typeface="Arial"/>
              </a:rPr>
              <a:t>data</a:t>
            </a:r>
            <a:r>
              <a:rPr sz="1100" spc="-25" dirty="0">
                <a:solidFill>
                  <a:srgbClr val="002577"/>
                </a:solidFill>
                <a:latin typeface="Arial"/>
                <a:cs typeface="Arial"/>
              </a:rPr>
              <a:t> </a:t>
            </a:r>
            <a:r>
              <a:rPr sz="1100" dirty="0">
                <a:solidFill>
                  <a:srgbClr val="002577"/>
                </a:solidFill>
                <a:latin typeface="Arial"/>
                <a:cs typeface="Arial"/>
              </a:rPr>
              <a:t>in</a:t>
            </a:r>
            <a:r>
              <a:rPr sz="1100" spc="-30" dirty="0">
                <a:solidFill>
                  <a:srgbClr val="002577"/>
                </a:solidFill>
                <a:latin typeface="Arial"/>
                <a:cs typeface="Arial"/>
              </a:rPr>
              <a:t> </a:t>
            </a:r>
            <a:r>
              <a:rPr sz="1100" dirty="0">
                <a:solidFill>
                  <a:srgbClr val="002577"/>
                </a:solidFill>
                <a:latin typeface="Arial"/>
                <a:cs typeface="Arial"/>
              </a:rPr>
              <a:t>aggregate</a:t>
            </a:r>
            <a:r>
              <a:rPr sz="1100" spc="-60" dirty="0">
                <a:solidFill>
                  <a:srgbClr val="002577"/>
                </a:solidFill>
                <a:latin typeface="Arial"/>
                <a:cs typeface="Arial"/>
              </a:rPr>
              <a:t> </a:t>
            </a:r>
            <a:r>
              <a:rPr sz="1100" dirty="0">
                <a:solidFill>
                  <a:srgbClr val="002577"/>
                </a:solidFill>
                <a:latin typeface="Arial"/>
                <a:cs typeface="Arial"/>
              </a:rPr>
              <a:t>as</a:t>
            </a:r>
            <a:r>
              <a:rPr sz="1100" spc="-25" dirty="0">
                <a:solidFill>
                  <a:srgbClr val="002577"/>
                </a:solidFill>
                <a:latin typeface="Arial"/>
                <a:cs typeface="Arial"/>
              </a:rPr>
              <a:t> </a:t>
            </a:r>
            <a:r>
              <a:rPr sz="1100" dirty="0">
                <a:solidFill>
                  <a:srgbClr val="002577"/>
                </a:solidFill>
                <a:latin typeface="Arial"/>
                <a:cs typeface="Arial"/>
              </a:rPr>
              <a:t>supported</a:t>
            </a:r>
            <a:r>
              <a:rPr sz="1100" spc="-50" dirty="0">
                <a:solidFill>
                  <a:srgbClr val="002577"/>
                </a:solidFill>
                <a:latin typeface="Arial"/>
                <a:cs typeface="Arial"/>
              </a:rPr>
              <a:t> </a:t>
            </a:r>
            <a:r>
              <a:rPr sz="1100" dirty="0">
                <a:solidFill>
                  <a:srgbClr val="002577"/>
                </a:solidFill>
                <a:latin typeface="Arial"/>
                <a:cs typeface="Arial"/>
              </a:rPr>
              <a:t>by</a:t>
            </a:r>
            <a:r>
              <a:rPr sz="1100" spc="-30" dirty="0">
                <a:solidFill>
                  <a:srgbClr val="002577"/>
                </a:solidFill>
                <a:latin typeface="Arial"/>
                <a:cs typeface="Arial"/>
              </a:rPr>
              <a:t> </a:t>
            </a:r>
            <a:r>
              <a:rPr sz="1100" dirty="0">
                <a:solidFill>
                  <a:srgbClr val="002577"/>
                </a:solidFill>
                <a:latin typeface="Arial"/>
                <a:cs typeface="Arial"/>
              </a:rPr>
              <a:t>CMS</a:t>
            </a:r>
            <a:r>
              <a:rPr sz="1100" spc="-5" dirty="0">
                <a:solidFill>
                  <a:srgbClr val="002577"/>
                </a:solidFill>
                <a:latin typeface="Arial"/>
                <a:cs typeface="Arial"/>
              </a:rPr>
              <a:t> </a:t>
            </a:r>
            <a:r>
              <a:rPr sz="1100" dirty="0">
                <a:solidFill>
                  <a:srgbClr val="002577"/>
                </a:solidFill>
                <a:latin typeface="Arial"/>
                <a:cs typeface="Arial"/>
              </a:rPr>
              <a:t>aggregation</a:t>
            </a:r>
            <a:r>
              <a:rPr sz="1100" spc="-50" dirty="0">
                <a:solidFill>
                  <a:srgbClr val="002577"/>
                </a:solidFill>
                <a:latin typeface="Arial"/>
                <a:cs typeface="Arial"/>
              </a:rPr>
              <a:t> </a:t>
            </a:r>
            <a:r>
              <a:rPr sz="1100" spc="-10" dirty="0">
                <a:solidFill>
                  <a:srgbClr val="002577"/>
                </a:solidFill>
                <a:latin typeface="Arial"/>
                <a:cs typeface="Arial"/>
              </a:rPr>
              <a:t>instructions.</a:t>
            </a:r>
            <a:endParaRPr sz="1100" dirty="0">
              <a:latin typeface="Arial"/>
              <a:cs typeface="Arial"/>
            </a:endParaRPr>
          </a:p>
          <a:p>
            <a:pPr>
              <a:lnSpc>
                <a:spcPct val="100000"/>
              </a:lnSpc>
            </a:pPr>
            <a:endParaRPr sz="1150" dirty="0">
              <a:latin typeface="Arial"/>
              <a:cs typeface="Arial"/>
            </a:endParaRPr>
          </a:p>
          <a:p>
            <a:pPr marL="12700" marR="5080">
              <a:lnSpc>
                <a:spcPct val="100000"/>
              </a:lnSpc>
              <a:spcBef>
                <a:spcPts val="5"/>
              </a:spcBef>
            </a:pPr>
            <a:r>
              <a:rPr sz="1100" dirty="0">
                <a:solidFill>
                  <a:srgbClr val="002577"/>
                </a:solidFill>
                <a:latin typeface="Arial"/>
                <a:cs typeface="Arial"/>
              </a:rPr>
              <a:t>If</a:t>
            </a:r>
            <a:r>
              <a:rPr sz="1100" spc="-60" dirty="0">
                <a:solidFill>
                  <a:srgbClr val="002577"/>
                </a:solidFill>
                <a:latin typeface="Arial"/>
                <a:cs typeface="Arial"/>
              </a:rPr>
              <a:t> </a:t>
            </a:r>
            <a:r>
              <a:rPr sz="1100" dirty="0">
                <a:solidFill>
                  <a:srgbClr val="002577"/>
                </a:solidFill>
                <a:latin typeface="Arial"/>
                <a:cs typeface="Arial"/>
              </a:rPr>
              <a:t>a</a:t>
            </a:r>
            <a:r>
              <a:rPr sz="1100" spc="-25" dirty="0">
                <a:solidFill>
                  <a:srgbClr val="002577"/>
                </a:solidFill>
                <a:latin typeface="Arial"/>
                <a:cs typeface="Arial"/>
              </a:rPr>
              <a:t> </a:t>
            </a:r>
            <a:r>
              <a:rPr sz="1100" dirty="0">
                <a:solidFill>
                  <a:srgbClr val="002577"/>
                </a:solidFill>
                <a:latin typeface="Arial"/>
                <a:cs typeface="Arial"/>
              </a:rPr>
              <a:t>client</a:t>
            </a:r>
            <a:r>
              <a:rPr sz="1100" spc="-5" dirty="0">
                <a:solidFill>
                  <a:srgbClr val="002577"/>
                </a:solidFill>
                <a:latin typeface="Arial"/>
                <a:cs typeface="Arial"/>
              </a:rPr>
              <a:t> </a:t>
            </a:r>
            <a:r>
              <a:rPr sz="1100" dirty="0">
                <a:solidFill>
                  <a:srgbClr val="002577"/>
                </a:solidFill>
                <a:latin typeface="Arial"/>
                <a:cs typeface="Arial"/>
              </a:rPr>
              <a:t>were</a:t>
            </a:r>
            <a:r>
              <a:rPr sz="1100" spc="-15" dirty="0">
                <a:solidFill>
                  <a:srgbClr val="002577"/>
                </a:solidFill>
                <a:latin typeface="Arial"/>
                <a:cs typeface="Arial"/>
              </a:rPr>
              <a:t> </a:t>
            </a:r>
            <a:r>
              <a:rPr sz="1100" dirty="0">
                <a:solidFill>
                  <a:srgbClr val="002577"/>
                </a:solidFill>
                <a:latin typeface="Arial"/>
                <a:cs typeface="Arial"/>
              </a:rPr>
              <a:t>to</a:t>
            </a:r>
            <a:r>
              <a:rPr sz="1100" spc="-35" dirty="0">
                <a:solidFill>
                  <a:srgbClr val="002577"/>
                </a:solidFill>
                <a:latin typeface="Arial"/>
                <a:cs typeface="Arial"/>
              </a:rPr>
              <a:t> </a:t>
            </a:r>
            <a:r>
              <a:rPr sz="1100" dirty="0">
                <a:solidFill>
                  <a:srgbClr val="002577"/>
                </a:solidFill>
                <a:latin typeface="Arial"/>
                <a:cs typeface="Arial"/>
              </a:rPr>
              <a:t>report</a:t>
            </a:r>
            <a:r>
              <a:rPr sz="1100" spc="-55" dirty="0">
                <a:solidFill>
                  <a:srgbClr val="002577"/>
                </a:solidFill>
                <a:latin typeface="Arial"/>
                <a:cs typeface="Arial"/>
              </a:rPr>
              <a:t> </a:t>
            </a:r>
            <a:r>
              <a:rPr sz="1100" dirty="0">
                <a:solidFill>
                  <a:srgbClr val="002577"/>
                </a:solidFill>
                <a:latin typeface="Arial"/>
                <a:cs typeface="Arial"/>
              </a:rPr>
              <a:t>their</a:t>
            </a:r>
            <a:r>
              <a:rPr sz="1100" spc="-30" dirty="0">
                <a:solidFill>
                  <a:srgbClr val="002577"/>
                </a:solidFill>
                <a:latin typeface="Arial"/>
                <a:cs typeface="Arial"/>
              </a:rPr>
              <a:t> </a:t>
            </a:r>
            <a:r>
              <a:rPr sz="1100" dirty="0">
                <a:solidFill>
                  <a:srgbClr val="002577"/>
                </a:solidFill>
                <a:latin typeface="Arial"/>
                <a:cs typeface="Arial"/>
              </a:rPr>
              <a:t>data,</a:t>
            </a:r>
            <a:r>
              <a:rPr sz="1100" spc="-45" dirty="0">
                <a:solidFill>
                  <a:srgbClr val="002577"/>
                </a:solidFill>
                <a:latin typeface="Arial"/>
                <a:cs typeface="Arial"/>
              </a:rPr>
              <a:t> </a:t>
            </a:r>
            <a:r>
              <a:rPr sz="1100" dirty="0">
                <a:solidFill>
                  <a:srgbClr val="002577"/>
                </a:solidFill>
                <a:latin typeface="Arial"/>
                <a:cs typeface="Arial"/>
              </a:rPr>
              <a:t>UHC</a:t>
            </a:r>
            <a:r>
              <a:rPr sz="1100" spc="-10" dirty="0">
                <a:solidFill>
                  <a:srgbClr val="002577"/>
                </a:solidFill>
                <a:latin typeface="Arial"/>
                <a:cs typeface="Arial"/>
              </a:rPr>
              <a:t> </a:t>
            </a:r>
            <a:r>
              <a:rPr sz="1100" dirty="0">
                <a:solidFill>
                  <a:srgbClr val="002577"/>
                </a:solidFill>
                <a:latin typeface="Arial"/>
                <a:cs typeface="Arial"/>
              </a:rPr>
              <a:t>will</a:t>
            </a:r>
            <a:r>
              <a:rPr sz="1100" spc="30" dirty="0">
                <a:solidFill>
                  <a:srgbClr val="002577"/>
                </a:solidFill>
                <a:latin typeface="Arial"/>
                <a:cs typeface="Arial"/>
              </a:rPr>
              <a:t> </a:t>
            </a:r>
            <a:r>
              <a:rPr sz="1100" dirty="0">
                <a:solidFill>
                  <a:srgbClr val="002577"/>
                </a:solidFill>
                <a:latin typeface="Arial"/>
                <a:cs typeface="Arial"/>
              </a:rPr>
              <a:t>send</a:t>
            </a:r>
            <a:r>
              <a:rPr sz="1100" spc="-30" dirty="0">
                <a:solidFill>
                  <a:srgbClr val="002577"/>
                </a:solidFill>
                <a:latin typeface="Arial"/>
                <a:cs typeface="Arial"/>
              </a:rPr>
              <a:t> </a:t>
            </a:r>
            <a:r>
              <a:rPr sz="1100" dirty="0">
                <a:solidFill>
                  <a:srgbClr val="002577"/>
                </a:solidFill>
                <a:latin typeface="Arial"/>
                <a:cs typeface="Arial"/>
              </a:rPr>
              <a:t>their</a:t>
            </a:r>
            <a:r>
              <a:rPr sz="1100" spc="-30" dirty="0">
                <a:solidFill>
                  <a:srgbClr val="002577"/>
                </a:solidFill>
                <a:latin typeface="Arial"/>
                <a:cs typeface="Arial"/>
              </a:rPr>
              <a:t> </a:t>
            </a:r>
            <a:r>
              <a:rPr sz="1100" dirty="0">
                <a:solidFill>
                  <a:srgbClr val="002577"/>
                </a:solidFill>
                <a:latin typeface="Arial"/>
                <a:cs typeface="Arial"/>
              </a:rPr>
              <a:t>specific</a:t>
            </a:r>
            <a:r>
              <a:rPr sz="1100" spc="-35" dirty="0">
                <a:solidFill>
                  <a:srgbClr val="002577"/>
                </a:solidFill>
                <a:latin typeface="Arial"/>
                <a:cs typeface="Arial"/>
              </a:rPr>
              <a:t> </a:t>
            </a:r>
            <a:r>
              <a:rPr sz="1100" dirty="0">
                <a:solidFill>
                  <a:srgbClr val="002577"/>
                </a:solidFill>
                <a:latin typeface="Arial"/>
                <a:cs typeface="Arial"/>
              </a:rPr>
              <a:t>information</a:t>
            </a:r>
            <a:r>
              <a:rPr sz="1100" spc="-50" dirty="0">
                <a:solidFill>
                  <a:srgbClr val="002577"/>
                </a:solidFill>
                <a:latin typeface="Arial"/>
                <a:cs typeface="Arial"/>
              </a:rPr>
              <a:t> </a:t>
            </a:r>
            <a:r>
              <a:rPr sz="1100" dirty="0">
                <a:solidFill>
                  <a:srgbClr val="002577"/>
                </a:solidFill>
                <a:latin typeface="Arial"/>
                <a:cs typeface="Arial"/>
              </a:rPr>
              <a:t>and</a:t>
            </a:r>
            <a:r>
              <a:rPr sz="1100" spc="-25" dirty="0">
                <a:solidFill>
                  <a:srgbClr val="002577"/>
                </a:solidFill>
                <a:latin typeface="Arial"/>
                <a:cs typeface="Arial"/>
              </a:rPr>
              <a:t> </a:t>
            </a:r>
            <a:r>
              <a:rPr sz="1100" dirty="0">
                <a:solidFill>
                  <a:srgbClr val="002577"/>
                </a:solidFill>
                <a:latin typeface="Arial"/>
                <a:cs typeface="Arial"/>
              </a:rPr>
              <a:t>remove</a:t>
            </a:r>
            <a:r>
              <a:rPr sz="1100" spc="-40" dirty="0">
                <a:solidFill>
                  <a:srgbClr val="002577"/>
                </a:solidFill>
                <a:latin typeface="Arial"/>
                <a:cs typeface="Arial"/>
              </a:rPr>
              <a:t> </a:t>
            </a:r>
            <a:r>
              <a:rPr sz="1100" dirty="0">
                <a:solidFill>
                  <a:srgbClr val="002577"/>
                </a:solidFill>
                <a:latin typeface="Arial"/>
                <a:cs typeface="Arial"/>
              </a:rPr>
              <a:t>them</a:t>
            </a:r>
            <a:r>
              <a:rPr sz="1100" spc="-30" dirty="0">
                <a:solidFill>
                  <a:srgbClr val="002577"/>
                </a:solidFill>
                <a:latin typeface="Arial"/>
                <a:cs typeface="Arial"/>
              </a:rPr>
              <a:t> </a:t>
            </a:r>
            <a:r>
              <a:rPr sz="1100" dirty="0">
                <a:solidFill>
                  <a:srgbClr val="002577"/>
                </a:solidFill>
                <a:latin typeface="Arial"/>
                <a:cs typeface="Arial"/>
              </a:rPr>
              <a:t>from</a:t>
            </a:r>
            <a:r>
              <a:rPr sz="1100" spc="-65" dirty="0">
                <a:solidFill>
                  <a:srgbClr val="002577"/>
                </a:solidFill>
                <a:latin typeface="Arial"/>
                <a:cs typeface="Arial"/>
              </a:rPr>
              <a:t> </a:t>
            </a:r>
            <a:r>
              <a:rPr sz="1100" spc="-25" dirty="0">
                <a:solidFill>
                  <a:srgbClr val="002577"/>
                </a:solidFill>
                <a:latin typeface="Arial"/>
                <a:cs typeface="Arial"/>
              </a:rPr>
              <a:t>our </a:t>
            </a:r>
            <a:r>
              <a:rPr sz="1100" dirty="0">
                <a:solidFill>
                  <a:srgbClr val="002577"/>
                </a:solidFill>
                <a:latin typeface="Arial"/>
                <a:cs typeface="Arial"/>
              </a:rPr>
              <a:t>aggregated</a:t>
            </a:r>
            <a:r>
              <a:rPr sz="1100" spc="-60" dirty="0">
                <a:solidFill>
                  <a:srgbClr val="002577"/>
                </a:solidFill>
                <a:latin typeface="Arial"/>
                <a:cs typeface="Arial"/>
              </a:rPr>
              <a:t> </a:t>
            </a:r>
            <a:r>
              <a:rPr sz="1100" spc="-10" dirty="0">
                <a:solidFill>
                  <a:srgbClr val="002577"/>
                </a:solidFill>
                <a:latin typeface="Arial"/>
                <a:cs typeface="Arial"/>
              </a:rPr>
              <a:t>file.</a:t>
            </a:r>
            <a:endParaRPr sz="1100" dirty="0">
              <a:latin typeface="Arial"/>
              <a:cs typeface="Arial"/>
            </a:endParaRPr>
          </a:p>
        </p:txBody>
      </p:sp>
      <p:sp>
        <p:nvSpPr>
          <p:cNvPr id="10" name="object 10"/>
          <p:cNvSpPr txBox="1"/>
          <p:nvPr/>
        </p:nvSpPr>
        <p:spPr>
          <a:xfrm>
            <a:off x="7281926" y="9411939"/>
            <a:ext cx="146050" cy="139700"/>
          </a:xfrm>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z="800" dirty="0">
                <a:solidFill>
                  <a:srgbClr val="002577"/>
                </a:solidFill>
                <a:latin typeface="Arial"/>
                <a:cs typeface="Arial"/>
              </a:rPr>
              <a:t>8</a:t>
            </a:fld>
            <a:endParaRPr sz="800" dirty="0">
              <a:latin typeface="Arial"/>
              <a:cs typeface="Arial"/>
            </a:endParaRPr>
          </a:p>
        </p:txBody>
      </p:sp>
      <p:sp>
        <p:nvSpPr>
          <p:cNvPr id="11" name="object 11"/>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sp>
        <p:nvSpPr>
          <p:cNvPr id="9" name="object 9"/>
          <p:cNvSpPr txBox="1"/>
          <p:nvPr/>
        </p:nvSpPr>
        <p:spPr>
          <a:xfrm>
            <a:off x="3589020" y="5330952"/>
            <a:ext cx="3256915" cy="1725295"/>
          </a:xfrm>
          <a:prstGeom prst="rect">
            <a:avLst/>
          </a:prstGeom>
          <a:solidFill>
            <a:srgbClr val="CCF1F7"/>
          </a:solidFill>
        </p:spPr>
        <p:txBody>
          <a:bodyPr vert="horz" wrap="square" lIns="0" tIns="41910" rIns="0" bIns="0" rtlCol="0">
            <a:spAutoFit/>
          </a:bodyPr>
          <a:lstStyle/>
          <a:p>
            <a:pPr marL="1035685" marR="210820" indent="-818515">
              <a:lnSpc>
                <a:spcPct val="110000"/>
              </a:lnSpc>
              <a:spcBef>
                <a:spcPts val="330"/>
              </a:spcBef>
            </a:pPr>
            <a:r>
              <a:rPr sz="1000" dirty="0">
                <a:solidFill>
                  <a:srgbClr val="00BDD4"/>
                </a:solidFill>
                <a:latin typeface="Georgia"/>
                <a:cs typeface="Georgia"/>
              </a:rPr>
              <a:t>UMR,</a:t>
            </a:r>
            <a:r>
              <a:rPr sz="1000" spc="-30" dirty="0">
                <a:solidFill>
                  <a:srgbClr val="00BDD4"/>
                </a:solidFill>
                <a:latin typeface="Georgia"/>
                <a:cs typeface="Georgia"/>
              </a:rPr>
              <a:t> </a:t>
            </a:r>
            <a:r>
              <a:rPr sz="1000" dirty="0">
                <a:solidFill>
                  <a:srgbClr val="00BDD4"/>
                </a:solidFill>
                <a:latin typeface="Georgia"/>
                <a:cs typeface="Georgia"/>
              </a:rPr>
              <a:t>USP</a:t>
            </a:r>
            <a:r>
              <a:rPr sz="1000" spc="-40" dirty="0">
                <a:solidFill>
                  <a:srgbClr val="00BDD4"/>
                </a:solidFill>
                <a:latin typeface="Georgia"/>
                <a:cs typeface="Georgia"/>
              </a:rPr>
              <a:t> </a:t>
            </a:r>
            <a:r>
              <a:rPr sz="1000" dirty="0">
                <a:solidFill>
                  <a:srgbClr val="00BDD4"/>
                </a:solidFill>
                <a:latin typeface="Georgia"/>
                <a:cs typeface="Georgia"/>
              </a:rPr>
              <a:t>including</a:t>
            </a:r>
            <a:r>
              <a:rPr sz="1000" spc="-40" dirty="0">
                <a:solidFill>
                  <a:srgbClr val="00BDD4"/>
                </a:solidFill>
                <a:latin typeface="Georgia"/>
                <a:cs typeface="Georgia"/>
              </a:rPr>
              <a:t> </a:t>
            </a:r>
            <a:r>
              <a:rPr sz="1000" dirty="0">
                <a:solidFill>
                  <a:srgbClr val="00BDD4"/>
                </a:solidFill>
                <a:latin typeface="Georgia"/>
                <a:cs typeface="Georgia"/>
              </a:rPr>
              <a:t>All</a:t>
            </a:r>
            <a:r>
              <a:rPr sz="1000" spc="-50" dirty="0">
                <a:solidFill>
                  <a:srgbClr val="00BDD4"/>
                </a:solidFill>
                <a:latin typeface="Georgia"/>
                <a:cs typeface="Georgia"/>
              </a:rPr>
              <a:t> </a:t>
            </a:r>
            <a:r>
              <a:rPr sz="1000" dirty="0">
                <a:solidFill>
                  <a:srgbClr val="00BDD4"/>
                </a:solidFill>
                <a:latin typeface="Georgia"/>
                <a:cs typeface="Georgia"/>
              </a:rPr>
              <a:t>Savers/Level Funded</a:t>
            </a:r>
            <a:r>
              <a:rPr sz="1000" spc="-30" dirty="0">
                <a:solidFill>
                  <a:srgbClr val="00BDD4"/>
                </a:solidFill>
                <a:latin typeface="Georgia"/>
                <a:cs typeface="Georgia"/>
              </a:rPr>
              <a:t> </a:t>
            </a:r>
            <a:r>
              <a:rPr sz="1000" spc="-25" dirty="0">
                <a:solidFill>
                  <a:srgbClr val="00BDD4"/>
                </a:solidFill>
                <a:latin typeface="Georgia"/>
                <a:cs typeface="Georgia"/>
              </a:rPr>
              <a:t>and </a:t>
            </a:r>
            <a:r>
              <a:rPr sz="1000" spc="-10" dirty="0">
                <a:solidFill>
                  <a:srgbClr val="00BDD4"/>
                </a:solidFill>
                <a:latin typeface="Georgia"/>
                <a:cs typeface="Georgia"/>
              </a:rPr>
              <a:t>Healthscope</a:t>
            </a:r>
            <a:r>
              <a:rPr sz="1000" spc="40" dirty="0">
                <a:solidFill>
                  <a:srgbClr val="00BDD4"/>
                </a:solidFill>
                <a:latin typeface="Georgia"/>
                <a:cs typeface="Georgia"/>
              </a:rPr>
              <a:t> </a:t>
            </a:r>
            <a:r>
              <a:rPr sz="1000" spc="-10" dirty="0">
                <a:solidFill>
                  <a:srgbClr val="00BDD4"/>
                </a:solidFill>
                <a:latin typeface="Georgia"/>
                <a:cs typeface="Georgia"/>
              </a:rPr>
              <a:t>Benefits</a:t>
            </a:r>
            <a:endParaRPr sz="1000" dirty="0">
              <a:latin typeface="Georgia"/>
              <a:cs typeface="Georgia"/>
            </a:endParaRPr>
          </a:p>
          <a:p>
            <a:pPr marL="92075" marR="471170">
              <a:lnSpc>
                <a:spcPct val="110000"/>
              </a:lnSpc>
              <a:spcBef>
                <a:spcPts val="605"/>
              </a:spcBef>
            </a:pPr>
            <a:r>
              <a:rPr sz="900" dirty="0">
                <a:latin typeface="Arial"/>
                <a:cs typeface="Arial"/>
              </a:rPr>
              <a:t>Data</a:t>
            </a:r>
            <a:r>
              <a:rPr sz="900" spc="-10" dirty="0">
                <a:latin typeface="Arial"/>
                <a:cs typeface="Arial"/>
              </a:rPr>
              <a:t> </a:t>
            </a:r>
            <a:r>
              <a:rPr sz="900" dirty="0">
                <a:latin typeface="Arial"/>
                <a:cs typeface="Arial"/>
              </a:rPr>
              <a:t>Requests</a:t>
            </a:r>
            <a:r>
              <a:rPr sz="900" spc="-15" dirty="0">
                <a:latin typeface="Arial"/>
                <a:cs typeface="Arial"/>
              </a:rPr>
              <a:t> </a:t>
            </a:r>
            <a:r>
              <a:rPr sz="900" dirty="0">
                <a:latin typeface="Arial"/>
                <a:cs typeface="Arial"/>
              </a:rPr>
              <a:t>can</a:t>
            </a:r>
            <a:r>
              <a:rPr sz="900" spc="-20" dirty="0">
                <a:latin typeface="Arial"/>
                <a:cs typeface="Arial"/>
              </a:rPr>
              <a:t> </a:t>
            </a:r>
            <a:r>
              <a:rPr sz="900" dirty="0">
                <a:latin typeface="Arial"/>
                <a:cs typeface="Arial"/>
              </a:rPr>
              <a:t>be</a:t>
            </a:r>
            <a:r>
              <a:rPr sz="900" spc="-10" dirty="0">
                <a:latin typeface="Arial"/>
                <a:cs typeface="Arial"/>
              </a:rPr>
              <a:t> </a:t>
            </a:r>
            <a:r>
              <a:rPr sz="900" dirty="0">
                <a:latin typeface="Arial"/>
                <a:cs typeface="Arial"/>
              </a:rPr>
              <a:t>made</a:t>
            </a:r>
            <a:r>
              <a:rPr sz="900" spc="-10" dirty="0">
                <a:latin typeface="Arial"/>
                <a:cs typeface="Arial"/>
              </a:rPr>
              <a:t> </a:t>
            </a:r>
            <a:r>
              <a:rPr sz="900" dirty="0">
                <a:latin typeface="Arial"/>
                <a:cs typeface="Arial"/>
              </a:rPr>
              <a:t>for</a:t>
            </a:r>
            <a:r>
              <a:rPr sz="900" spc="-10" dirty="0">
                <a:latin typeface="Arial"/>
                <a:cs typeface="Arial"/>
              </a:rPr>
              <a:t> </a:t>
            </a:r>
            <a:r>
              <a:rPr sz="900" dirty="0">
                <a:latin typeface="Arial"/>
                <a:cs typeface="Arial"/>
              </a:rPr>
              <a:t>each</a:t>
            </a:r>
            <a:r>
              <a:rPr sz="900" spc="-10" dirty="0">
                <a:latin typeface="Arial"/>
                <a:cs typeface="Arial"/>
              </a:rPr>
              <a:t> </a:t>
            </a:r>
            <a:r>
              <a:rPr sz="900" dirty="0">
                <a:latin typeface="Arial"/>
                <a:cs typeface="Arial"/>
              </a:rPr>
              <a:t>of</a:t>
            </a:r>
            <a:r>
              <a:rPr sz="900" spc="-5" dirty="0">
                <a:latin typeface="Arial"/>
                <a:cs typeface="Arial"/>
              </a:rPr>
              <a:t> </a:t>
            </a:r>
            <a:r>
              <a:rPr sz="900" dirty="0">
                <a:latin typeface="Arial"/>
                <a:cs typeface="Arial"/>
              </a:rPr>
              <a:t>the</a:t>
            </a:r>
            <a:r>
              <a:rPr sz="900" spc="-10" dirty="0">
                <a:latin typeface="Arial"/>
                <a:cs typeface="Arial"/>
              </a:rPr>
              <a:t> following </a:t>
            </a:r>
            <a:r>
              <a:rPr sz="900" dirty="0">
                <a:latin typeface="Arial"/>
                <a:cs typeface="Arial"/>
              </a:rPr>
              <a:t>summarized</a:t>
            </a:r>
            <a:r>
              <a:rPr sz="900" spc="-40" dirty="0">
                <a:latin typeface="Arial"/>
                <a:cs typeface="Arial"/>
              </a:rPr>
              <a:t> </a:t>
            </a:r>
            <a:r>
              <a:rPr sz="900" spc="-10" dirty="0">
                <a:latin typeface="Arial"/>
                <a:cs typeface="Arial"/>
              </a:rPr>
              <a:t>files</a:t>
            </a:r>
            <a:endParaRPr sz="900" dirty="0">
              <a:latin typeface="Arial"/>
              <a:cs typeface="Arial"/>
            </a:endParaRPr>
          </a:p>
          <a:p>
            <a:pPr marL="318135" indent="-226695">
              <a:lnSpc>
                <a:spcPct val="100000"/>
              </a:lnSpc>
              <a:spcBef>
                <a:spcPts val="710"/>
              </a:spcBef>
              <a:buFont typeface="Symbol"/>
              <a:buChar char=""/>
              <a:tabLst>
                <a:tab pos="318135" algn="l"/>
                <a:tab pos="318770" algn="l"/>
              </a:tabLst>
            </a:pPr>
            <a:r>
              <a:rPr sz="900" dirty="0">
                <a:latin typeface="Arial"/>
                <a:cs typeface="Arial"/>
              </a:rPr>
              <a:t>P2:</a:t>
            </a:r>
            <a:r>
              <a:rPr sz="900" spc="-15" dirty="0">
                <a:latin typeface="Arial"/>
                <a:cs typeface="Arial"/>
              </a:rPr>
              <a:t> </a:t>
            </a:r>
            <a:r>
              <a:rPr sz="900" dirty="0">
                <a:latin typeface="Arial"/>
                <a:cs typeface="Arial"/>
              </a:rPr>
              <a:t>Group</a:t>
            </a:r>
            <a:r>
              <a:rPr sz="900" spc="-15" dirty="0">
                <a:latin typeface="Arial"/>
                <a:cs typeface="Arial"/>
              </a:rPr>
              <a:t> </a:t>
            </a:r>
            <a:r>
              <a:rPr sz="900" dirty="0">
                <a:latin typeface="Arial"/>
                <a:cs typeface="Arial"/>
              </a:rPr>
              <a:t>Health</a:t>
            </a:r>
            <a:r>
              <a:rPr sz="900" spc="-15" dirty="0">
                <a:latin typeface="Arial"/>
                <a:cs typeface="Arial"/>
              </a:rPr>
              <a:t> </a:t>
            </a:r>
            <a:r>
              <a:rPr sz="900" dirty="0">
                <a:latin typeface="Arial"/>
                <a:cs typeface="Arial"/>
              </a:rPr>
              <a:t>plan</a:t>
            </a:r>
            <a:r>
              <a:rPr sz="900" spc="-25" dirty="0">
                <a:latin typeface="Arial"/>
                <a:cs typeface="Arial"/>
              </a:rPr>
              <a:t> </a:t>
            </a:r>
            <a:r>
              <a:rPr sz="900" spc="-20" dirty="0">
                <a:latin typeface="Arial"/>
                <a:cs typeface="Arial"/>
              </a:rPr>
              <a:t>list</a:t>
            </a:r>
            <a:endParaRPr sz="900" dirty="0">
              <a:latin typeface="Arial"/>
              <a:cs typeface="Arial"/>
            </a:endParaRPr>
          </a:p>
          <a:p>
            <a:pPr marL="318135" indent="-226695">
              <a:lnSpc>
                <a:spcPct val="100000"/>
              </a:lnSpc>
              <a:spcBef>
                <a:spcPts val="705"/>
              </a:spcBef>
              <a:buFont typeface="Symbol"/>
              <a:buChar char=""/>
              <a:tabLst>
                <a:tab pos="318135" algn="l"/>
                <a:tab pos="318770" algn="l"/>
              </a:tabLst>
            </a:pPr>
            <a:r>
              <a:rPr sz="900" dirty="0">
                <a:latin typeface="Arial"/>
                <a:cs typeface="Arial"/>
              </a:rPr>
              <a:t>D1:</a:t>
            </a:r>
            <a:r>
              <a:rPr sz="900" spc="-20" dirty="0">
                <a:latin typeface="Arial"/>
                <a:cs typeface="Arial"/>
              </a:rPr>
              <a:t> </a:t>
            </a:r>
            <a:r>
              <a:rPr sz="900" dirty="0">
                <a:latin typeface="Arial"/>
                <a:cs typeface="Arial"/>
              </a:rPr>
              <a:t>Premium</a:t>
            </a:r>
            <a:r>
              <a:rPr sz="900" spc="-20" dirty="0">
                <a:latin typeface="Arial"/>
                <a:cs typeface="Arial"/>
              </a:rPr>
              <a:t> </a:t>
            </a:r>
            <a:r>
              <a:rPr sz="900" dirty="0">
                <a:latin typeface="Arial"/>
                <a:cs typeface="Arial"/>
              </a:rPr>
              <a:t>and</a:t>
            </a:r>
            <a:r>
              <a:rPr sz="900" spc="-10" dirty="0">
                <a:latin typeface="Arial"/>
                <a:cs typeface="Arial"/>
              </a:rPr>
              <a:t> </a:t>
            </a:r>
            <a:r>
              <a:rPr sz="900" dirty="0">
                <a:latin typeface="Arial"/>
                <a:cs typeface="Arial"/>
              </a:rPr>
              <a:t>Life</a:t>
            </a:r>
            <a:r>
              <a:rPr sz="900" spc="-10" dirty="0">
                <a:latin typeface="Arial"/>
                <a:cs typeface="Arial"/>
              </a:rPr>
              <a:t> Years</a:t>
            </a:r>
            <a:endParaRPr sz="900" dirty="0">
              <a:latin typeface="Arial"/>
              <a:cs typeface="Arial"/>
            </a:endParaRPr>
          </a:p>
          <a:p>
            <a:pPr marL="318135" indent="-226695">
              <a:lnSpc>
                <a:spcPct val="100000"/>
              </a:lnSpc>
              <a:spcBef>
                <a:spcPts val="710"/>
              </a:spcBef>
              <a:buFont typeface="Symbol"/>
              <a:buChar char=""/>
              <a:tabLst>
                <a:tab pos="318135" algn="l"/>
                <a:tab pos="318770" algn="l"/>
              </a:tabLst>
            </a:pPr>
            <a:r>
              <a:rPr sz="900" dirty="0">
                <a:latin typeface="Arial"/>
                <a:cs typeface="Arial"/>
              </a:rPr>
              <a:t>D2:</a:t>
            </a:r>
            <a:r>
              <a:rPr sz="900" spc="-10" dirty="0">
                <a:latin typeface="Arial"/>
                <a:cs typeface="Arial"/>
              </a:rPr>
              <a:t> </a:t>
            </a:r>
            <a:r>
              <a:rPr sz="900" dirty="0">
                <a:latin typeface="Arial"/>
                <a:cs typeface="Arial"/>
              </a:rPr>
              <a:t>Spending</a:t>
            </a:r>
            <a:r>
              <a:rPr sz="900" spc="-20" dirty="0">
                <a:latin typeface="Arial"/>
                <a:cs typeface="Arial"/>
              </a:rPr>
              <a:t> </a:t>
            </a:r>
            <a:r>
              <a:rPr sz="900" dirty="0">
                <a:latin typeface="Arial"/>
                <a:cs typeface="Arial"/>
              </a:rPr>
              <a:t>by</a:t>
            </a:r>
            <a:r>
              <a:rPr sz="900" spc="-10" dirty="0">
                <a:latin typeface="Arial"/>
                <a:cs typeface="Arial"/>
              </a:rPr>
              <a:t> Category</a:t>
            </a:r>
            <a:endParaRPr sz="900" dirty="0">
              <a:latin typeface="Arial"/>
              <a:cs typeface="Arial"/>
            </a:endParaRPr>
          </a:p>
          <a:p>
            <a:pPr marL="318135" indent="-226695">
              <a:lnSpc>
                <a:spcPct val="100000"/>
              </a:lnSpc>
              <a:spcBef>
                <a:spcPts val="710"/>
              </a:spcBef>
              <a:buFont typeface="Symbol"/>
              <a:buChar char=""/>
              <a:tabLst>
                <a:tab pos="318135" algn="l"/>
                <a:tab pos="318770" algn="l"/>
              </a:tabLst>
            </a:pPr>
            <a:r>
              <a:rPr sz="900" dirty="0">
                <a:latin typeface="Arial"/>
                <a:cs typeface="Arial"/>
              </a:rPr>
              <a:t>D3</a:t>
            </a:r>
            <a:r>
              <a:rPr sz="900" spc="-10" dirty="0">
                <a:latin typeface="Arial"/>
                <a:cs typeface="Arial"/>
              </a:rPr>
              <a:t> </a:t>
            </a:r>
            <a:r>
              <a:rPr sz="900" dirty="0">
                <a:latin typeface="Arial"/>
                <a:cs typeface="Arial"/>
              </a:rPr>
              <a:t>to</a:t>
            </a:r>
            <a:r>
              <a:rPr sz="900" spc="-15" dirty="0">
                <a:latin typeface="Arial"/>
                <a:cs typeface="Arial"/>
              </a:rPr>
              <a:t> </a:t>
            </a:r>
            <a:r>
              <a:rPr sz="900" dirty="0">
                <a:latin typeface="Arial"/>
                <a:cs typeface="Arial"/>
              </a:rPr>
              <a:t>D8</a:t>
            </a:r>
            <a:r>
              <a:rPr sz="900" spc="-5" dirty="0">
                <a:latin typeface="Arial"/>
                <a:cs typeface="Arial"/>
              </a:rPr>
              <a:t> </a:t>
            </a:r>
            <a:r>
              <a:rPr sz="900" dirty="0">
                <a:latin typeface="Arial"/>
                <a:cs typeface="Arial"/>
              </a:rPr>
              <a:t>(In</a:t>
            </a:r>
            <a:r>
              <a:rPr sz="900" spc="-15" dirty="0">
                <a:latin typeface="Arial"/>
                <a:cs typeface="Arial"/>
              </a:rPr>
              <a:t> </a:t>
            </a:r>
            <a:r>
              <a:rPr sz="900" spc="-10" dirty="0">
                <a:latin typeface="Arial"/>
                <a:cs typeface="Arial"/>
              </a:rPr>
              <a:t>total)</a:t>
            </a:r>
            <a:endParaRPr sz="900" dirty="0">
              <a:latin typeface="Arial"/>
              <a:cs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8569" y="440749"/>
            <a:ext cx="7134225" cy="7376378"/>
          </a:xfrm>
          <a:prstGeom prst="rect">
            <a:avLst/>
          </a:prstGeom>
        </p:spPr>
        <p:txBody>
          <a:bodyPr vert="horz" wrap="square" lIns="0" tIns="152400" rIns="0" bIns="0" rtlCol="0">
            <a:spAutoFit/>
          </a:bodyPr>
          <a:lstStyle/>
          <a:p>
            <a:pPr marL="221615">
              <a:lnSpc>
                <a:spcPct val="100000"/>
              </a:lnSpc>
              <a:spcBef>
                <a:spcPts val="1200"/>
              </a:spcBef>
            </a:pPr>
            <a:r>
              <a:rPr sz="2000" b="1" dirty="0">
                <a:solidFill>
                  <a:srgbClr val="00BDD4"/>
                </a:solidFill>
                <a:latin typeface="Georgia"/>
                <a:cs typeface="Georgia"/>
              </a:rPr>
              <a:t>Narrative</a:t>
            </a:r>
            <a:r>
              <a:rPr sz="2000" b="1" spc="-30" dirty="0">
                <a:solidFill>
                  <a:srgbClr val="00BDD4"/>
                </a:solidFill>
                <a:latin typeface="Georgia"/>
                <a:cs typeface="Georgia"/>
              </a:rPr>
              <a:t> </a:t>
            </a:r>
            <a:r>
              <a:rPr sz="2000" b="1" spc="-10" dirty="0">
                <a:solidFill>
                  <a:srgbClr val="00BDD4"/>
                </a:solidFill>
                <a:latin typeface="Georgia"/>
                <a:cs typeface="Georgia"/>
              </a:rPr>
              <a:t>Response</a:t>
            </a:r>
            <a:r>
              <a:rPr sz="2775" b="1" spc="-15" baseline="25525" dirty="0">
                <a:solidFill>
                  <a:srgbClr val="00BDD4"/>
                </a:solidFill>
                <a:latin typeface="Georgia"/>
                <a:cs typeface="Georgia"/>
              </a:rPr>
              <a:t>1</a:t>
            </a:r>
            <a:endParaRPr sz="2775" baseline="25525" dirty="0">
              <a:latin typeface="Georgia"/>
              <a:cs typeface="Georgia"/>
            </a:endParaRPr>
          </a:p>
          <a:p>
            <a:pPr marL="221615">
              <a:lnSpc>
                <a:spcPts val="1370"/>
              </a:lnSpc>
              <a:spcBef>
                <a:spcPts val="660"/>
              </a:spcBef>
            </a:pPr>
            <a:r>
              <a:rPr lang="en-US" sz="1200" dirty="0">
                <a:solidFill>
                  <a:srgbClr val="002577"/>
                </a:solidFill>
                <a:latin typeface="Arial"/>
                <a:cs typeface="Arial"/>
              </a:rPr>
              <a:t>UHC will submit the appropriate Narrative Response for each data file.  </a:t>
            </a:r>
            <a:r>
              <a:rPr sz="1200" dirty="0">
                <a:solidFill>
                  <a:srgbClr val="002577"/>
                </a:solidFill>
                <a:latin typeface="Arial"/>
                <a:cs typeface="Arial"/>
              </a:rPr>
              <a:t>The</a:t>
            </a:r>
            <a:r>
              <a:rPr sz="1200" spc="-30" dirty="0">
                <a:solidFill>
                  <a:srgbClr val="002577"/>
                </a:solidFill>
                <a:latin typeface="Arial"/>
                <a:cs typeface="Arial"/>
              </a:rPr>
              <a:t> </a:t>
            </a:r>
            <a:r>
              <a:rPr sz="1200" dirty="0">
                <a:solidFill>
                  <a:srgbClr val="002577"/>
                </a:solidFill>
                <a:latin typeface="Arial"/>
                <a:cs typeface="Arial"/>
              </a:rPr>
              <a:t>CMS</a:t>
            </a:r>
            <a:r>
              <a:rPr sz="1200" spc="-10" dirty="0">
                <a:solidFill>
                  <a:srgbClr val="002577"/>
                </a:solidFill>
                <a:latin typeface="Arial"/>
                <a:cs typeface="Arial"/>
              </a:rPr>
              <a:t> </a:t>
            </a:r>
            <a:r>
              <a:rPr sz="1200" dirty="0">
                <a:solidFill>
                  <a:srgbClr val="002577"/>
                </a:solidFill>
                <a:latin typeface="Arial"/>
                <a:cs typeface="Arial"/>
              </a:rPr>
              <a:t>instructions</a:t>
            </a:r>
            <a:r>
              <a:rPr sz="1200" spc="-40" dirty="0">
                <a:solidFill>
                  <a:srgbClr val="002577"/>
                </a:solidFill>
                <a:latin typeface="Arial"/>
                <a:cs typeface="Arial"/>
              </a:rPr>
              <a:t> </a:t>
            </a:r>
            <a:r>
              <a:rPr sz="1200" dirty="0">
                <a:solidFill>
                  <a:srgbClr val="002577"/>
                </a:solidFill>
                <a:latin typeface="Arial"/>
                <a:cs typeface="Arial"/>
              </a:rPr>
              <a:t>include</a:t>
            </a:r>
            <a:r>
              <a:rPr sz="1200" spc="-35" dirty="0">
                <a:solidFill>
                  <a:srgbClr val="002577"/>
                </a:solidFill>
                <a:latin typeface="Arial"/>
                <a:cs typeface="Arial"/>
              </a:rPr>
              <a:t> </a:t>
            </a:r>
            <a:r>
              <a:rPr sz="1200" dirty="0">
                <a:solidFill>
                  <a:srgbClr val="002577"/>
                </a:solidFill>
                <a:latin typeface="Arial"/>
                <a:cs typeface="Arial"/>
              </a:rPr>
              <a:t>details</a:t>
            </a:r>
            <a:r>
              <a:rPr sz="1200" spc="-35" dirty="0">
                <a:solidFill>
                  <a:srgbClr val="002577"/>
                </a:solidFill>
                <a:latin typeface="Arial"/>
                <a:cs typeface="Arial"/>
              </a:rPr>
              <a:t> </a:t>
            </a:r>
            <a:r>
              <a:rPr sz="1200" dirty="0">
                <a:solidFill>
                  <a:srgbClr val="002577"/>
                </a:solidFill>
                <a:latin typeface="Arial"/>
                <a:cs typeface="Arial"/>
              </a:rPr>
              <a:t>as</a:t>
            </a:r>
            <a:r>
              <a:rPr sz="1200" spc="-20" dirty="0">
                <a:solidFill>
                  <a:srgbClr val="002577"/>
                </a:solidFill>
                <a:latin typeface="Arial"/>
                <a:cs typeface="Arial"/>
              </a:rPr>
              <a:t> </a:t>
            </a:r>
            <a:r>
              <a:rPr sz="1200" dirty="0">
                <a:solidFill>
                  <a:srgbClr val="002577"/>
                </a:solidFill>
                <a:latin typeface="Arial"/>
                <a:cs typeface="Arial"/>
              </a:rPr>
              <a:t>to</a:t>
            </a:r>
            <a:r>
              <a:rPr sz="1200" spc="-10"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information</a:t>
            </a:r>
            <a:r>
              <a:rPr sz="1200" spc="-50" dirty="0">
                <a:solidFill>
                  <a:srgbClr val="002577"/>
                </a:solidFill>
                <a:latin typeface="Arial"/>
                <a:cs typeface="Arial"/>
              </a:rPr>
              <a:t> </a:t>
            </a:r>
            <a:r>
              <a:rPr sz="1200" dirty="0">
                <a:solidFill>
                  <a:srgbClr val="002577"/>
                </a:solidFill>
                <a:latin typeface="Arial"/>
                <a:cs typeface="Arial"/>
              </a:rPr>
              <a:t>required</a:t>
            </a:r>
            <a:r>
              <a:rPr sz="1200" spc="-30"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Narrative</a:t>
            </a:r>
            <a:r>
              <a:rPr sz="1200" spc="-15" dirty="0">
                <a:solidFill>
                  <a:srgbClr val="002577"/>
                </a:solidFill>
                <a:latin typeface="Arial"/>
                <a:cs typeface="Arial"/>
              </a:rPr>
              <a:t> </a:t>
            </a:r>
            <a:r>
              <a:rPr sz="1200" spc="-10" dirty="0">
                <a:solidFill>
                  <a:srgbClr val="002577"/>
                </a:solidFill>
                <a:latin typeface="Arial"/>
                <a:cs typeface="Arial"/>
              </a:rPr>
              <a:t>Response.</a:t>
            </a:r>
            <a:endParaRPr sz="1200" dirty="0">
              <a:solidFill>
                <a:srgbClr val="002577"/>
              </a:solidFill>
              <a:latin typeface="Arial"/>
              <a:cs typeface="Arial"/>
            </a:endParaRPr>
          </a:p>
          <a:p>
            <a:pPr marL="221615">
              <a:lnSpc>
                <a:spcPts val="1370"/>
              </a:lnSpc>
            </a:pPr>
            <a:r>
              <a:rPr sz="1200" dirty="0">
                <a:solidFill>
                  <a:srgbClr val="002577"/>
                </a:solidFill>
                <a:latin typeface="Arial"/>
                <a:cs typeface="Arial"/>
              </a:rPr>
              <a:t>Examples</a:t>
            </a:r>
            <a:r>
              <a:rPr sz="1200" spc="-50" dirty="0">
                <a:solidFill>
                  <a:srgbClr val="002577"/>
                </a:solidFill>
                <a:latin typeface="Arial"/>
                <a:cs typeface="Arial"/>
              </a:rPr>
              <a:t> </a:t>
            </a:r>
            <a:r>
              <a:rPr sz="1200" spc="-10" dirty="0">
                <a:solidFill>
                  <a:srgbClr val="002577"/>
                </a:solidFill>
                <a:latin typeface="Arial"/>
                <a:cs typeface="Arial"/>
              </a:rPr>
              <a:t>include:</a:t>
            </a:r>
            <a:endParaRPr sz="1200" dirty="0">
              <a:solidFill>
                <a:srgbClr val="002577"/>
              </a:solidFill>
              <a:latin typeface="Arial"/>
              <a:cs typeface="Arial"/>
            </a:endParaRPr>
          </a:p>
          <a:p>
            <a:pPr marL="318770" indent="-97790">
              <a:lnSpc>
                <a:spcPct val="100000"/>
              </a:lnSpc>
              <a:spcBef>
                <a:spcPts val="660"/>
              </a:spcBef>
              <a:buClr>
                <a:srgbClr val="002577"/>
              </a:buClr>
              <a:buChar char="•"/>
              <a:tabLst>
                <a:tab pos="319405" algn="l"/>
              </a:tabLst>
            </a:pPr>
            <a:r>
              <a:rPr sz="1200" dirty="0">
                <a:solidFill>
                  <a:srgbClr val="002577"/>
                </a:solidFill>
                <a:latin typeface="Arial"/>
                <a:cs typeface="Arial"/>
              </a:rPr>
              <a:t>Employer</a:t>
            </a:r>
            <a:r>
              <a:rPr sz="1200" spc="-35" dirty="0">
                <a:solidFill>
                  <a:srgbClr val="002577"/>
                </a:solidFill>
                <a:latin typeface="Arial"/>
                <a:cs typeface="Arial"/>
              </a:rPr>
              <a:t> </a:t>
            </a:r>
            <a:r>
              <a:rPr sz="1200" dirty="0">
                <a:solidFill>
                  <a:srgbClr val="002577"/>
                </a:solidFill>
                <a:latin typeface="Arial"/>
                <a:cs typeface="Arial"/>
              </a:rPr>
              <a:t>size</a:t>
            </a:r>
            <a:r>
              <a:rPr sz="1200" spc="-5" dirty="0">
                <a:solidFill>
                  <a:srgbClr val="002577"/>
                </a:solidFill>
                <a:latin typeface="Arial"/>
                <a:cs typeface="Arial"/>
              </a:rPr>
              <a:t> </a:t>
            </a:r>
            <a:r>
              <a:rPr sz="1200" dirty="0">
                <a:solidFill>
                  <a:srgbClr val="002577"/>
                </a:solidFill>
                <a:latin typeface="Arial"/>
                <a:cs typeface="Arial"/>
              </a:rPr>
              <a:t>for</a:t>
            </a:r>
            <a:r>
              <a:rPr sz="1200" spc="-20" dirty="0">
                <a:solidFill>
                  <a:srgbClr val="002577"/>
                </a:solidFill>
                <a:latin typeface="Arial"/>
                <a:cs typeface="Arial"/>
              </a:rPr>
              <a:t> </a:t>
            </a:r>
            <a:r>
              <a:rPr sz="1200" dirty="0">
                <a:solidFill>
                  <a:srgbClr val="002577"/>
                </a:solidFill>
                <a:latin typeface="Arial"/>
                <a:cs typeface="Arial"/>
              </a:rPr>
              <a:t>self-funded</a:t>
            </a:r>
            <a:r>
              <a:rPr sz="1200" spc="-35" dirty="0">
                <a:solidFill>
                  <a:srgbClr val="002577"/>
                </a:solidFill>
                <a:latin typeface="Arial"/>
                <a:cs typeface="Arial"/>
              </a:rPr>
              <a:t> </a:t>
            </a:r>
            <a:r>
              <a:rPr sz="1200" spc="-20" dirty="0">
                <a:solidFill>
                  <a:srgbClr val="002577"/>
                </a:solidFill>
                <a:latin typeface="Arial"/>
                <a:cs typeface="Arial"/>
              </a:rPr>
              <a:t>plans</a:t>
            </a:r>
            <a:endParaRPr sz="1200" dirty="0">
              <a:solidFill>
                <a:srgbClr val="002577"/>
              </a:solidFill>
              <a:latin typeface="Arial"/>
              <a:cs typeface="Arial"/>
            </a:endParaRPr>
          </a:p>
          <a:p>
            <a:pPr marL="318770" marR="81280" indent="-97790">
              <a:lnSpc>
                <a:spcPts val="1300"/>
              </a:lnSpc>
              <a:spcBef>
                <a:spcPts val="819"/>
              </a:spcBef>
              <a:buClr>
                <a:srgbClr val="002577"/>
              </a:buClr>
              <a:buChar char="•"/>
              <a:tabLst>
                <a:tab pos="319405" algn="l"/>
              </a:tabLst>
            </a:pPr>
            <a:r>
              <a:rPr sz="1200" dirty="0">
                <a:solidFill>
                  <a:srgbClr val="002577"/>
                </a:solidFill>
                <a:latin typeface="Arial"/>
                <a:cs typeface="Arial"/>
              </a:rPr>
              <a:t>Identify</a:t>
            </a:r>
            <a:r>
              <a:rPr sz="1200" spc="-40" dirty="0">
                <a:solidFill>
                  <a:srgbClr val="002577"/>
                </a:solidFill>
                <a:latin typeface="Arial"/>
                <a:cs typeface="Arial"/>
              </a:rPr>
              <a:t> </a:t>
            </a:r>
            <a:r>
              <a:rPr sz="1200" dirty="0">
                <a:solidFill>
                  <a:srgbClr val="002577"/>
                </a:solidFill>
                <a:latin typeface="Arial"/>
                <a:cs typeface="Arial"/>
              </a:rPr>
              <a:t>whether</a:t>
            </a:r>
            <a:r>
              <a:rPr sz="1200" spc="-25" dirty="0">
                <a:solidFill>
                  <a:srgbClr val="002577"/>
                </a:solidFill>
                <a:latin typeface="Arial"/>
                <a:cs typeface="Arial"/>
              </a:rPr>
              <a:t> </a:t>
            </a:r>
            <a:r>
              <a:rPr sz="1200" dirty="0">
                <a:solidFill>
                  <a:srgbClr val="002577"/>
                </a:solidFill>
                <a:latin typeface="Arial"/>
                <a:cs typeface="Arial"/>
              </a:rPr>
              <a:t>actual</a:t>
            </a:r>
            <a:r>
              <a:rPr sz="1200" spc="-25" dirty="0">
                <a:solidFill>
                  <a:srgbClr val="002577"/>
                </a:solidFill>
                <a:latin typeface="Arial"/>
                <a:cs typeface="Arial"/>
              </a:rPr>
              <a:t> </a:t>
            </a:r>
            <a:r>
              <a:rPr sz="1200" dirty="0">
                <a:solidFill>
                  <a:srgbClr val="002577"/>
                </a:solidFill>
                <a:latin typeface="Arial"/>
                <a:cs typeface="Arial"/>
              </a:rPr>
              <a:t>counts</a:t>
            </a:r>
            <a:r>
              <a:rPr sz="1200" spc="-20" dirty="0">
                <a:solidFill>
                  <a:srgbClr val="002577"/>
                </a:solidFill>
                <a:latin typeface="Arial"/>
                <a:cs typeface="Arial"/>
              </a:rPr>
              <a:t> </a:t>
            </a:r>
            <a:r>
              <a:rPr sz="1200" dirty="0">
                <a:solidFill>
                  <a:srgbClr val="002577"/>
                </a:solidFill>
                <a:latin typeface="Arial"/>
                <a:cs typeface="Arial"/>
              </a:rPr>
              <a:t>or estimates</a:t>
            </a:r>
            <a:r>
              <a:rPr sz="1200" spc="-40" dirty="0">
                <a:solidFill>
                  <a:srgbClr val="002577"/>
                </a:solidFill>
                <a:latin typeface="Arial"/>
                <a:cs typeface="Arial"/>
              </a:rPr>
              <a:t> </a:t>
            </a:r>
            <a:r>
              <a:rPr sz="1200" dirty="0">
                <a:solidFill>
                  <a:srgbClr val="002577"/>
                </a:solidFill>
                <a:latin typeface="Arial"/>
                <a:cs typeface="Arial"/>
              </a:rPr>
              <a:t>were used</a:t>
            </a:r>
            <a:r>
              <a:rPr sz="1200" spc="-30" dirty="0">
                <a:solidFill>
                  <a:srgbClr val="002577"/>
                </a:solidFill>
                <a:latin typeface="Arial"/>
                <a:cs typeface="Arial"/>
              </a:rPr>
              <a:t> </a:t>
            </a:r>
            <a:r>
              <a:rPr sz="1200" dirty="0">
                <a:solidFill>
                  <a:srgbClr val="002577"/>
                </a:solidFill>
                <a:latin typeface="Arial"/>
                <a:cs typeface="Arial"/>
              </a:rPr>
              <a:t>to</a:t>
            </a:r>
            <a:r>
              <a:rPr sz="1200" spc="5" dirty="0">
                <a:solidFill>
                  <a:srgbClr val="002577"/>
                </a:solidFill>
                <a:latin typeface="Arial"/>
                <a:cs typeface="Arial"/>
              </a:rPr>
              <a:t> </a:t>
            </a:r>
            <a:r>
              <a:rPr sz="1200" dirty="0">
                <a:solidFill>
                  <a:srgbClr val="002577"/>
                </a:solidFill>
                <a:latin typeface="Arial"/>
                <a:cs typeface="Arial"/>
              </a:rPr>
              <a:t>determine</a:t>
            </a:r>
            <a:r>
              <a:rPr sz="1200" spc="-10" dirty="0">
                <a:solidFill>
                  <a:srgbClr val="002577"/>
                </a:solidFill>
                <a:latin typeface="Arial"/>
                <a:cs typeface="Arial"/>
              </a:rPr>
              <a:t> </a:t>
            </a:r>
            <a:r>
              <a:rPr sz="1200" dirty="0">
                <a:solidFill>
                  <a:srgbClr val="002577"/>
                </a:solidFill>
                <a:latin typeface="Arial"/>
                <a:cs typeface="Arial"/>
              </a:rPr>
              <a:t>the</a:t>
            </a:r>
            <a:r>
              <a:rPr sz="1200" spc="-50" dirty="0">
                <a:solidFill>
                  <a:srgbClr val="002577"/>
                </a:solidFill>
                <a:latin typeface="Arial"/>
                <a:cs typeface="Arial"/>
              </a:rPr>
              <a:t> </a:t>
            </a:r>
            <a:r>
              <a:rPr sz="1200" dirty="0">
                <a:solidFill>
                  <a:srgbClr val="002577"/>
                </a:solidFill>
                <a:latin typeface="Arial"/>
                <a:cs typeface="Arial"/>
              </a:rPr>
              <a:t>size of the</a:t>
            </a:r>
            <a:r>
              <a:rPr sz="1200" spc="-10" dirty="0">
                <a:solidFill>
                  <a:srgbClr val="002577"/>
                </a:solidFill>
                <a:latin typeface="Arial"/>
                <a:cs typeface="Arial"/>
              </a:rPr>
              <a:t> </a:t>
            </a:r>
            <a:r>
              <a:rPr sz="1200" dirty="0">
                <a:solidFill>
                  <a:srgbClr val="002577"/>
                </a:solidFill>
                <a:latin typeface="Arial"/>
                <a:cs typeface="Arial"/>
              </a:rPr>
              <a:t>employer</a:t>
            </a:r>
            <a:r>
              <a:rPr sz="1200" spc="-25" dirty="0">
                <a:solidFill>
                  <a:srgbClr val="002577"/>
                </a:solidFill>
                <a:latin typeface="Arial"/>
                <a:cs typeface="Arial"/>
              </a:rPr>
              <a:t> </a:t>
            </a:r>
            <a:r>
              <a:rPr sz="1200" dirty="0">
                <a:solidFill>
                  <a:srgbClr val="002577"/>
                </a:solidFill>
                <a:latin typeface="Arial"/>
                <a:cs typeface="Arial"/>
              </a:rPr>
              <a:t>for</a:t>
            </a:r>
            <a:r>
              <a:rPr sz="1200" spc="-15" dirty="0">
                <a:solidFill>
                  <a:srgbClr val="002577"/>
                </a:solidFill>
                <a:latin typeface="Arial"/>
                <a:cs typeface="Arial"/>
              </a:rPr>
              <a:t> </a:t>
            </a:r>
            <a:r>
              <a:rPr sz="1200" spc="-10" dirty="0">
                <a:solidFill>
                  <a:srgbClr val="002577"/>
                </a:solidFill>
                <a:latin typeface="Arial"/>
                <a:cs typeface="Arial"/>
              </a:rPr>
              <a:t>self- </a:t>
            </a:r>
            <a:r>
              <a:rPr sz="1200" dirty="0">
                <a:solidFill>
                  <a:srgbClr val="002577"/>
                </a:solidFill>
                <a:latin typeface="Arial"/>
                <a:cs typeface="Arial"/>
              </a:rPr>
              <a:t>funded</a:t>
            </a:r>
            <a:r>
              <a:rPr sz="1200" spc="-45" dirty="0">
                <a:solidFill>
                  <a:srgbClr val="002577"/>
                </a:solidFill>
                <a:latin typeface="Arial"/>
                <a:cs typeface="Arial"/>
              </a:rPr>
              <a:t> </a:t>
            </a:r>
            <a:r>
              <a:rPr sz="1200" spc="-20" dirty="0">
                <a:solidFill>
                  <a:srgbClr val="002577"/>
                </a:solidFill>
                <a:latin typeface="Arial"/>
                <a:cs typeface="Arial"/>
              </a:rPr>
              <a:t>plans</a:t>
            </a:r>
            <a:endParaRPr sz="1200" dirty="0">
              <a:solidFill>
                <a:srgbClr val="002577"/>
              </a:solidFill>
              <a:latin typeface="Arial"/>
              <a:cs typeface="Arial"/>
            </a:endParaRPr>
          </a:p>
          <a:p>
            <a:pPr marL="318770" indent="-97790">
              <a:lnSpc>
                <a:spcPct val="100000"/>
              </a:lnSpc>
              <a:spcBef>
                <a:spcPts val="625"/>
              </a:spcBef>
              <a:buClr>
                <a:srgbClr val="002577"/>
              </a:buClr>
              <a:buChar char="•"/>
              <a:tabLst>
                <a:tab pos="319405" algn="l"/>
              </a:tabLst>
            </a:pPr>
            <a:r>
              <a:rPr sz="1200" dirty="0">
                <a:solidFill>
                  <a:srgbClr val="002577"/>
                </a:solidFill>
                <a:latin typeface="Arial"/>
                <a:cs typeface="Arial"/>
              </a:rPr>
              <a:t>Describe</a:t>
            </a:r>
            <a:r>
              <a:rPr sz="1200" spc="-20"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estimation</a:t>
            </a:r>
            <a:r>
              <a:rPr sz="1200" spc="-30" dirty="0">
                <a:solidFill>
                  <a:srgbClr val="002577"/>
                </a:solidFill>
                <a:latin typeface="Arial"/>
                <a:cs typeface="Arial"/>
              </a:rPr>
              <a:t> </a:t>
            </a:r>
            <a:r>
              <a:rPr sz="1200" dirty="0">
                <a:solidFill>
                  <a:srgbClr val="002577"/>
                </a:solidFill>
                <a:latin typeface="Arial"/>
                <a:cs typeface="Arial"/>
              </a:rPr>
              <a:t>method</a:t>
            </a:r>
            <a:r>
              <a:rPr sz="1200" spc="-40" dirty="0">
                <a:solidFill>
                  <a:srgbClr val="002577"/>
                </a:solidFill>
                <a:latin typeface="Arial"/>
                <a:cs typeface="Arial"/>
              </a:rPr>
              <a:t> </a:t>
            </a:r>
            <a:r>
              <a:rPr sz="1200" dirty="0">
                <a:solidFill>
                  <a:srgbClr val="002577"/>
                </a:solidFill>
                <a:latin typeface="Arial"/>
                <a:cs typeface="Arial"/>
              </a:rPr>
              <a:t>if estimates</a:t>
            </a:r>
            <a:r>
              <a:rPr sz="1200" spc="-25" dirty="0">
                <a:solidFill>
                  <a:srgbClr val="002577"/>
                </a:solidFill>
                <a:latin typeface="Arial"/>
                <a:cs typeface="Arial"/>
              </a:rPr>
              <a:t> </a:t>
            </a:r>
            <a:r>
              <a:rPr sz="1200" dirty="0">
                <a:solidFill>
                  <a:srgbClr val="002577"/>
                </a:solidFill>
                <a:latin typeface="Arial"/>
                <a:cs typeface="Arial"/>
              </a:rPr>
              <a:t>were</a:t>
            </a:r>
            <a:r>
              <a:rPr sz="1200" spc="-5" dirty="0">
                <a:solidFill>
                  <a:srgbClr val="002577"/>
                </a:solidFill>
                <a:latin typeface="Arial"/>
                <a:cs typeface="Arial"/>
              </a:rPr>
              <a:t> </a:t>
            </a:r>
            <a:r>
              <a:rPr sz="1200" spc="-20" dirty="0">
                <a:solidFill>
                  <a:srgbClr val="002577"/>
                </a:solidFill>
                <a:latin typeface="Arial"/>
                <a:cs typeface="Arial"/>
              </a:rPr>
              <a:t>used</a:t>
            </a:r>
            <a:endParaRPr sz="1200" dirty="0">
              <a:solidFill>
                <a:srgbClr val="002577"/>
              </a:solidFill>
              <a:latin typeface="Arial"/>
              <a:cs typeface="Arial"/>
            </a:endParaRPr>
          </a:p>
          <a:p>
            <a:pPr marL="318770" indent="-97790">
              <a:lnSpc>
                <a:spcPct val="100000"/>
              </a:lnSpc>
              <a:spcBef>
                <a:spcPts val="660"/>
              </a:spcBef>
              <a:buClr>
                <a:srgbClr val="002577"/>
              </a:buClr>
              <a:buChar char="•"/>
              <a:tabLst>
                <a:tab pos="319405" algn="l"/>
              </a:tabLst>
            </a:pPr>
            <a:r>
              <a:rPr sz="1200" dirty="0">
                <a:solidFill>
                  <a:srgbClr val="002577"/>
                </a:solidFill>
                <a:latin typeface="Arial"/>
                <a:cs typeface="Arial"/>
              </a:rPr>
              <a:t>Net</a:t>
            </a:r>
            <a:r>
              <a:rPr sz="1200" spc="-15" dirty="0">
                <a:solidFill>
                  <a:srgbClr val="002577"/>
                </a:solidFill>
                <a:latin typeface="Arial"/>
                <a:cs typeface="Arial"/>
              </a:rPr>
              <a:t> </a:t>
            </a:r>
            <a:r>
              <a:rPr sz="1200" dirty="0">
                <a:solidFill>
                  <a:srgbClr val="002577"/>
                </a:solidFill>
                <a:latin typeface="Arial"/>
                <a:cs typeface="Arial"/>
              </a:rPr>
              <a:t>payments</a:t>
            </a:r>
            <a:r>
              <a:rPr sz="1200" spc="-20" dirty="0">
                <a:solidFill>
                  <a:srgbClr val="002577"/>
                </a:solidFill>
                <a:latin typeface="Arial"/>
                <a:cs typeface="Arial"/>
              </a:rPr>
              <a:t> </a:t>
            </a:r>
            <a:r>
              <a:rPr sz="1200" dirty="0">
                <a:solidFill>
                  <a:srgbClr val="002577"/>
                </a:solidFill>
                <a:latin typeface="Arial"/>
                <a:cs typeface="Arial"/>
              </a:rPr>
              <a:t>from</a:t>
            </a:r>
            <a:r>
              <a:rPr sz="1200" spc="-20" dirty="0">
                <a:solidFill>
                  <a:srgbClr val="002577"/>
                </a:solidFill>
                <a:latin typeface="Arial"/>
                <a:cs typeface="Arial"/>
              </a:rPr>
              <a:t> </a:t>
            </a:r>
            <a:r>
              <a:rPr sz="1200" dirty="0">
                <a:solidFill>
                  <a:srgbClr val="002577"/>
                </a:solidFill>
                <a:latin typeface="Arial"/>
                <a:cs typeface="Arial"/>
              </a:rPr>
              <a:t>federal</a:t>
            </a:r>
            <a:r>
              <a:rPr sz="1200" spc="-40" dirty="0">
                <a:solidFill>
                  <a:srgbClr val="002577"/>
                </a:solidFill>
                <a:latin typeface="Arial"/>
                <a:cs typeface="Arial"/>
              </a:rPr>
              <a:t> </a:t>
            </a:r>
            <a:r>
              <a:rPr sz="1200" dirty="0">
                <a:solidFill>
                  <a:srgbClr val="002577"/>
                </a:solidFill>
                <a:latin typeface="Arial"/>
                <a:cs typeface="Arial"/>
              </a:rPr>
              <a:t>or state</a:t>
            </a:r>
            <a:r>
              <a:rPr sz="1200" spc="-10" dirty="0">
                <a:solidFill>
                  <a:srgbClr val="002577"/>
                </a:solidFill>
                <a:latin typeface="Arial"/>
                <a:cs typeface="Arial"/>
              </a:rPr>
              <a:t> </a:t>
            </a:r>
            <a:r>
              <a:rPr sz="1200" dirty="0">
                <a:solidFill>
                  <a:srgbClr val="002577"/>
                </a:solidFill>
                <a:latin typeface="Arial"/>
                <a:cs typeface="Arial"/>
              </a:rPr>
              <a:t>reinsurance</a:t>
            </a:r>
            <a:r>
              <a:rPr sz="1200" spc="-10" dirty="0">
                <a:solidFill>
                  <a:srgbClr val="002577"/>
                </a:solidFill>
                <a:latin typeface="Arial"/>
                <a:cs typeface="Arial"/>
              </a:rPr>
              <a:t> </a:t>
            </a:r>
            <a:r>
              <a:rPr sz="1200" dirty="0">
                <a:solidFill>
                  <a:srgbClr val="002577"/>
                </a:solidFill>
                <a:latin typeface="Arial"/>
                <a:cs typeface="Arial"/>
              </a:rPr>
              <a:t>or</a:t>
            </a:r>
            <a:r>
              <a:rPr sz="1200" spc="-40" dirty="0">
                <a:solidFill>
                  <a:srgbClr val="002577"/>
                </a:solidFill>
                <a:latin typeface="Arial"/>
                <a:cs typeface="Arial"/>
              </a:rPr>
              <a:t> </a:t>
            </a:r>
            <a:r>
              <a:rPr sz="1200" dirty="0">
                <a:solidFill>
                  <a:srgbClr val="002577"/>
                </a:solidFill>
                <a:latin typeface="Arial"/>
                <a:cs typeface="Arial"/>
              </a:rPr>
              <a:t>cost-sharing</a:t>
            </a:r>
            <a:r>
              <a:rPr sz="1200" spc="-35" dirty="0">
                <a:solidFill>
                  <a:srgbClr val="002577"/>
                </a:solidFill>
                <a:latin typeface="Arial"/>
                <a:cs typeface="Arial"/>
              </a:rPr>
              <a:t> </a:t>
            </a:r>
            <a:r>
              <a:rPr sz="1200" dirty="0">
                <a:solidFill>
                  <a:srgbClr val="002577"/>
                </a:solidFill>
                <a:latin typeface="Arial"/>
                <a:cs typeface="Arial"/>
              </a:rPr>
              <a:t>reduction</a:t>
            </a:r>
            <a:r>
              <a:rPr sz="1200" spc="-10" dirty="0">
                <a:solidFill>
                  <a:srgbClr val="002577"/>
                </a:solidFill>
                <a:latin typeface="Arial"/>
                <a:cs typeface="Arial"/>
              </a:rPr>
              <a:t> programs</a:t>
            </a:r>
            <a:endParaRPr sz="1200" dirty="0">
              <a:solidFill>
                <a:srgbClr val="002577"/>
              </a:solidFill>
              <a:latin typeface="Arial"/>
              <a:cs typeface="Arial"/>
            </a:endParaRPr>
          </a:p>
          <a:p>
            <a:pPr marL="318770" indent="-97790">
              <a:lnSpc>
                <a:spcPct val="100000"/>
              </a:lnSpc>
              <a:spcBef>
                <a:spcPts val="660"/>
              </a:spcBef>
              <a:buClr>
                <a:srgbClr val="002577"/>
              </a:buClr>
              <a:buChar char="•"/>
              <a:tabLst>
                <a:tab pos="319405" algn="l"/>
              </a:tabLst>
            </a:pPr>
            <a:r>
              <a:rPr sz="1200" dirty="0">
                <a:solidFill>
                  <a:srgbClr val="002577"/>
                </a:solidFill>
                <a:latin typeface="Arial"/>
                <a:cs typeface="Arial"/>
              </a:rPr>
              <a:t>Drugs</a:t>
            </a:r>
            <a:r>
              <a:rPr sz="1200" spc="-15" dirty="0">
                <a:solidFill>
                  <a:srgbClr val="002577"/>
                </a:solidFill>
                <a:latin typeface="Arial"/>
                <a:cs typeface="Arial"/>
              </a:rPr>
              <a:t> </a:t>
            </a:r>
            <a:r>
              <a:rPr sz="1200" dirty="0">
                <a:solidFill>
                  <a:srgbClr val="002577"/>
                </a:solidFill>
                <a:latin typeface="Arial"/>
                <a:cs typeface="Arial"/>
              </a:rPr>
              <a:t>missing</a:t>
            </a:r>
            <a:r>
              <a:rPr sz="1200" spc="-40" dirty="0">
                <a:solidFill>
                  <a:srgbClr val="002577"/>
                </a:solidFill>
                <a:latin typeface="Arial"/>
                <a:cs typeface="Arial"/>
              </a:rPr>
              <a:t> </a:t>
            </a:r>
            <a:r>
              <a:rPr sz="1200" dirty="0">
                <a:solidFill>
                  <a:srgbClr val="002577"/>
                </a:solidFill>
                <a:latin typeface="Arial"/>
                <a:cs typeface="Arial"/>
              </a:rPr>
              <a:t>from</a:t>
            </a:r>
            <a:r>
              <a:rPr sz="1200" spc="-30"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CMS</a:t>
            </a:r>
            <a:r>
              <a:rPr sz="1200" spc="-15" dirty="0">
                <a:solidFill>
                  <a:srgbClr val="002577"/>
                </a:solidFill>
                <a:latin typeface="Arial"/>
                <a:cs typeface="Arial"/>
              </a:rPr>
              <a:t> </a:t>
            </a:r>
            <a:r>
              <a:rPr sz="1200" spc="-10" dirty="0">
                <a:solidFill>
                  <a:srgbClr val="002577"/>
                </a:solidFill>
                <a:latin typeface="Arial"/>
                <a:cs typeface="Arial"/>
              </a:rPr>
              <a:t>crosswalk</a:t>
            </a:r>
            <a:endParaRPr sz="1200" dirty="0">
              <a:solidFill>
                <a:srgbClr val="002577"/>
              </a:solidFill>
              <a:latin typeface="Arial"/>
              <a:cs typeface="Arial"/>
            </a:endParaRPr>
          </a:p>
          <a:p>
            <a:pPr marL="318770" indent="-97790">
              <a:lnSpc>
                <a:spcPct val="100000"/>
              </a:lnSpc>
              <a:spcBef>
                <a:spcPts val="650"/>
              </a:spcBef>
              <a:buClr>
                <a:srgbClr val="002577"/>
              </a:buClr>
              <a:buChar char="•"/>
              <a:tabLst>
                <a:tab pos="319405" algn="l"/>
              </a:tabLst>
            </a:pPr>
            <a:r>
              <a:rPr sz="1200" dirty="0">
                <a:solidFill>
                  <a:srgbClr val="002577"/>
                </a:solidFill>
                <a:latin typeface="Arial"/>
                <a:cs typeface="Arial"/>
              </a:rPr>
              <a:t>Medical</a:t>
            </a:r>
            <a:r>
              <a:rPr sz="1200" spc="-40" dirty="0">
                <a:solidFill>
                  <a:srgbClr val="002577"/>
                </a:solidFill>
                <a:latin typeface="Arial"/>
                <a:cs typeface="Arial"/>
              </a:rPr>
              <a:t> </a:t>
            </a:r>
            <a:r>
              <a:rPr sz="1200" dirty="0">
                <a:solidFill>
                  <a:srgbClr val="002577"/>
                </a:solidFill>
                <a:latin typeface="Arial"/>
                <a:cs typeface="Arial"/>
              </a:rPr>
              <a:t>benefit</a:t>
            </a:r>
            <a:r>
              <a:rPr sz="1200" spc="-40" dirty="0">
                <a:solidFill>
                  <a:srgbClr val="002577"/>
                </a:solidFill>
                <a:latin typeface="Arial"/>
                <a:cs typeface="Arial"/>
              </a:rPr>
              <a:t> </a:t>
            </a:r>
            <a:r>
              <a:rPr sz="1200" spc="-20" dirty="0">
                <a:solidFill>
                  <a:srgbClr val="002577"/>
                </a:solidFill>
                <a:latin typeface="Arial"/>
                <a:cs typeface="Arial"/>
              </a:rPr>
              <a:t>drugs</a:t>
            </a:r>
            <a:endParaRPr sz="1200" dirty="0">
              <a:solidFill>
                <a:srgbClr val="002577"/>
              </a:solidFill>
              <a:latin typeface="Arial"/>
              <a:cs typeface="Arial"/>
            </a:endParaRPr>
          </a:p>
          <a:p>
            <a:pPr marL="318770" indent="-97790">
              <a:lnSpc>
                <a:spcPct val="100000"/>
              </a:lnSpc>
              <a:spcBef>
                <a:spcPts val="660"/>
              </a:spcBef>
              <a:buClr>
                <a:srgbClr val="002577"/>
              </a:buClr>
              <a:buChar char="•"/>
              <a:tabLst>
                <a:tab pos="319405" algn="l"/>
              </a:tabLst>
            </a:pPr>
            <a:r>
              <a:rPr sz="1200" dirty="0">
                <a:solidFill>
                  <a:srgbClr val="002577"/>
                </a:solidFill>
                <a:latin typeface="Arial"/>
                <a:cs typeface="Arial"/>
              </a:rPr>
              <a:t>Prescription</a:t>
            </a:r>
            <a:r>
              <a:rPr sz="1200" spc="-50" dirty="0">
                <a:solidFill>
                  <a:srgbClr val="002577"/>
                </a:solidFill>
                <a:latin typeface="Arial"/>
                <a:cs typeface="Arial"/>
              </a:rPr>
              <a:t> </a:t>
            </a:r>
            <a:r>
              <a:rPr sz="1200" dirty="0">
                <a:solidFill>
                  <a:srgbClr val="002577"/>
                </a:solidFill>
                <a:latin typeface="Arial"/>
                <a:cs typeface="Arial"/>
              </a:rPr>
              <a:t>drug</a:t>
            </a:r>
            <a:r>
              <a:rPr sz="1200" spc="-25" dirty="0">
                <a:solidFill>
                  <a:srgbClr val="002577"/>
                </a:solidFill>
                <a:latin typeface="Arial"/>
                <a:cs typeface="Arial"/>
              </a:rPr>
              <a:t> </a:t>
            </a:r>
            <a:r>
              <a:rPr sz="1200" dirty="0">
                <a:solidFill>
                  <a:srgbClr val="002577"/>
                </a:solidFill>
                <a:latin typeface="Arial"/>
                <a:cs typeface="Arial"/>
              </a:rPr>
              <a:t>rebate</a:t>
            </a:r>
            <a:r>
              <a:rPr sz="1200" spc="-30" dirty="0">
                <a:solidFill>
                  <a:srgbClr val="002577"/>
                </a:solidFill>
                <a:latin typeface="Arial"/>
                <a:cs typeface="Arial"/>
              </a:rPr>
              <a:t> </a:t>
            </a:r>
            <a:r>
              <a:rPr sz="1200" dirty="0">
                <a:solidFill>
                  <a:srgbClr val="002577"/>
                </a:solidFill>
                <a:latin typeface="Arial"/>
                <a:cs typeface="Arial"/>
              </a:rPr>
              <a:t>descriptions,</a:t>
            </a:r>
            <a:r>
              <a:rPr sz="1200" spc="-40" dirty="0">
                <a:solidFill>
                  <a:srgbClr val="002577"/>
                </a:solidFill>
                <a:latin typeface="Arial"/>
                <a:cs typeface="Arial"/>
              </a:rPr>
              <a:t> </a:t>
            </a:r>
            <a:r>
              <a:rPr sz="1200" dirty="0">
                <a:solidFill>
                  <a:srgbClr val="002577"/>
                </a:solidFill>
                <a:latin typeface="Arial"/>
                <a:cs typeface="Arial"/>
              </a:rPr>
              <a:t>impact</a:t>
            </a:r>
            <a:r>
              <a:rPr sz="1200" spc="-30" dirty="0">
                <a:solidFill>
                  <a:srgbClr val="002577"/>
                </a:solidFill>
                <a:latin typeface="Arial"/>
                <a:cs typeface="Arial"/>
              </a:rPr>
              <a:t> </a:t>
            </a:r>
            <a:r>
              <a:rPr sz="1200" dirty="0">
                <a:solidFill>
                  <a:srgbClr val="002577"/>
                </a:solidFill>
                <a:latin typeface="Arial"/>
                <a:cs typeface="Arial"/>
              </a:rPr>
              <a:t>and</a:t>
            </a:r>
            <a:r>
              <a:rPr sz="1200" spc="-25" dirty="0">
                <a:solidFill>
                  <a:srgbClr val="002577"/>
                </a:solidFill>
                <a:latin typeface="Arial"/>
                <a:cs typeface="Arial"/>
              </a:rPr>
              <a:t> </a:t>
            </a:r>
            <a:r>
              <a:rPr sz="1200" dirty="0">
                <a:solidFill>
                  <a:srgbClr val="002577"/>
                </a:solidFill>
                <a:latin typeface="Arial"/>
                <a:cs typeface="Arial"/>
              </a:rPr>
              <a:t>allocation</a:t>
            </a:r>
            <a:r>
              <a:rPr sz="1200" spc="-35" dirty="0">
                <a:solidFill>
                  <a:srgbClr val="002577"/>
                </a:solidFill>
                <a:latin typeface="Arial"/>
                <a:cs typeface="Arial"/>
              </a:rPr>
              <a:t> </a:t>
            </a:r>
            <a:r>
              <a:rPr sz="1200" spc="-10" dirty="0">
                <a:solidFill>
                  <a:srgbClr val="002577"/>
                </a:solidFill>
                <a:latin typeface="Arial"/>
                <a:cs typeface="Arial"/>
              </a:rPr>
              <a:t>methods</a:t>
            </a:r>
            <a:endParaRPr sz="1200" dirty="0">
              <a:solidFill>
                <a:srgbClr val="002577"/>
              </a:solidFill>
              <a:latin typeface="Arial"/>
              <a:cs typeface="Arial"/>
            </a:endParaRPr>
          </a:p>
          <a:p>
            <a:pPr marL="318770" marR="170815" indent="-97790" algn="just">
              <a:lnSpc>
                <a:spcPts val="1300"/>
              </a:lnSpc>
              <a:spcBef>
                <a:spcPts val="819"/>
              </a:spcBef>
              <a:buClr>
                <a:srgbClr val="002577"/>
              </a:buClr>
              <a:buChar char="•"/>
              <a:tabLst>
                <a:tab pos="319405" algn="l"/>
              </a:tabLst>
            </a:pPr>
            <a:r>
              <a:rPr sz="1200" dirty="0">
                <a:solidFill>
                  <a:srgbClr val="002577"/>
                </a:solidFill>
                <a:latin typeface="Arial"/>
                <a:cs typeface="Arial"/>
              </a:rPr>
              <a:t>Describe</a:t>
            </a:r>
            <a:r>
              <a:rPr sz="1200" spc="-35" dirty="0">
                <a:solidFill>
                  <a:srgbClr val="002577"/>
                </a:solidFill>
                <a:latin typeface="Arial"/>
                <a:cs typeface="Arial"/>
              </a:rPr>
              <a:t> </a:t>
            </a:r>
            <a:r>
              <a:rPr sz="1200" dirty="0">
                <a:solidFill>
                  <a:srgbClr val="002577"/>
                </a:solidFill>
                <a:latin typeface="Arial"/>
                <a:cs typeface="Arial"/>
              </a:rPr>
              <a:t>the</a:t>
            </a:r>
            <a:r>
              <a:rPr sz="1200" spc="-25" dirty="0">
                <a:solidFill>
                  <a:srgbClr val="002577"/>
                </a:solidFill>
                <a:latin typeface="Arial"/>
                <a:cs typeface="Arial"/>
              </a:rPr>
              <a:t> </a:t>
            </a:r>
            <a:r>
              <a:rPr sz="1200" dirty="0">
                <a:solidFill>
                  <a:srgbClr val="002577"/>
                </a:solidFill>
                <a:latin typeface="Arial"/>
                <a:cs typeface="Arial"/>
              </a:rPr>
              <a:t>impact</a:t>
            </a:r>
            <a:r>
              <a:rPr sz="1200" spc="-20" dirty="0">
                <a:solidFill>
                  <a:srgbClr val="002577"/>
                </a:solidFill>
                <a:latin typeface="Arial"/>
                <a:cs typeface="Arial"/>
              </a:rPr>
              <a:t> </a:t>
            </a:r>
            <a:r>
              <a:rPr sz="1200" dirty="0">
                <a:solidFill>
                  <a:srgbClr val="002577"/>
                </a:solidFill>
                <a:latin typeface="Arial"/>
                <a:cs typeface="Arial"/>
              </a:rPr>
              <a:t>of</a:t>
            </a:r>
            <a:r>
              <a:rPr sz="1200" spc="-5" dirty="0">
                <a:solidFill>
                  <a:srgbClr val="002577"/>
                </a:solidFill>
                <a:latin typeface="Arial"/>
                <a:cs typeface="Arial"/>
              </a:rPr>
              <a:t> </a:t>
            </a:r>
            <a:r>
              <a:rPr sz="1200" dirty="0">
                <a:solidFill>
                  <a:srgbClr val="002577"/>
                </a:solidFill>
                <a:latin typeface="Arial"/>
                <a:cs typeface="Arial"/>
              </a:rPr>
              <a:t>prescription</a:t>
            </a:r>
            <a:r>
              <a:rPr sz="1200" spc="-15" dirty="0">
                <a:solidFill>
                  <a:srgbClr val="002577"/>
                </a:solidFill>
                <a:latin typeface="Arial"/>
                <a:cs typeface="Arial"/>
              </a:rPr>
              <a:t> </a:t>
            </a:r>
            <a:r>
              <a:rPr sz="1200" dirty="0">
                <a:solidFill>
                  <a:srgbClr val="002577"/>
                </a:solidFill>
                <a:latin typeface="Arial"/>
                <a:cs typeface="Arial"/>
              </a:rPr>
              <a:t>drug</a:t>
            </a:r>
            <a:r>
              <a:rPr sz="1200" spc="-30" dirty="0">
                <a:solidFill>
                  <a:srgbClr val="002577"/>
                </a:solidFill>
                <a:latin typeface="Arial"/>
                <a:cs typeface="Arial"/>
              </a:rPr>
              <a:t> </a:t>
            </a:r>
            <a:r>
              <a:rPr sz="1200" dirty="0">
                <a:solidFill>
                  <a:srgbClr val="002577"/>
                </a:solidFill>
                <a:latin typeface="Arial"/>
                <a:cs typeface="Arial"/>
              </a:rPr>
              <a:t>rebates</a:t>
            </a:r>
            <a:r>
              <a:rPr sz="1200" spc="-40" dirty="0">
                <a:solidFill>
                  <a:srgbClr val="002577"/>
                </a:solidFill>
                <a:latin typeface="Arial"/>
                <a:cs typeface="Arial"/>
              </a:rPr>
              <a:t> </a:t>
            </a:r>
            <a:r>
              <a:rPr sz="1200" dirty="0">
                <a:solidFill>
                  <a:srgbClr val="002577"/>
                </a:solidFill>
                <a:latin typeface="Arial"/>
                <a:cs typeface="Arial"/>
              </a:rPr>
              <a:t>on</a:t>
            </a:r>
            <a:r>
              <a:rPr sz="1200" spc="-1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tier</a:t>
            </a:r>
            <a:r>
              <a:rPr sz="1200" spc="-5" dirty="0">
                <a:solidFill>
                  <a:srgbClr val="002577"/>
                </a:solidFill>
                <a:latin typeface="Arial"/>
                <a:cs typeface="Arial"/>
              </a:rPr>
              <a:t> </a:t>
            </a:r>
            <a:r>
              <a:rPr sz="1200" dirty="0">
                <a:solidFill>
                  <a:srgbClr val="002577"/>
                </a:solidFill>
                <a:latin typeface="Arial"/>
                <a:cs typeface="Arial"/>
              </a:rPr>
              <a:t>assignment</a:t>
            </a:r>
            <a:r>
              <a:rPr sz="1200" spc="-40" dirty="0">
                <a:solidFill>
                  <a:srgbClr val="002577"/>
                </a:solidFill>
                <a:latin typeface="Arial"/>
                <a:cs typeface="Arial"/>
              </a:rPr>
              <a:t> </a:t>
            </a:r>
            <a:r>
              <a:rPr sz="1200" dirty="0">
                <a:solidFill>
                  <a:srgbClr val="002577"/>
                </a:solidFill>
                <a:latin typeface="Arial"/>
                <a:cs typeface="Arial"/>
              </a:rPr>
              <a:t>of prescription</a:t>
            </a:r>
            <a:r>
              <a:rPr sz="1200" spc="-15" dirty="0">
                <a:solidFill>
                  <a:srgbClr val="002577"/>
                </a:solidFill>
                <a:latin typeface="Arial"/>
                <a:cs typeface="Arial"/>
              </a:rPr>
              <a:t> </a:t>
            </a:r>
            <a:r>
              <a:rPr sz="1200" dirty="0">
                <a:solidFill>
                  <a:srgbClr val="002577"/>
                </a:solidFill>
                <a:latin typeface="Arial"/>
                <a:cs typeface="Arial"/>
              </a:rPr>
              <a:t>drugs</a:t>
            </a:r>
            <a:r>
              <a:rPr sz="1200" spc="-30" dirty="0">
                <a:solidFill>
                  <a:srgbClr val="002577"/>
                </a:solidFill>
                <a:latin typeface="Arial"/>
                <a:cs typeface="Arial"/>
              </a:rPr>
              <a:t> </a:t>
            </a:r>
            <a:r>
              <a:rPr sz="1200" dirty="0">
                <a:solidFill>
                  <a:srgbClr val="002577"/>
                </a:solidFill>
                <a:latin typeface="Arial"/>
                <a:cs typeface="Arial"/>
              </a:rPr>
              <a:t>in</a:t>
            </a:r>
            <a:r>
              <a:rPr sz="1200" spc="-10" dirty="0">
                <a:solidFill>
                  <a:srgbClr val="002577"/>
                </a:solidFill>
                <a:latin typeface="Arial"/>
                <a:cs typeface="Arial"/>
              </a:rPr>
              <a:t> </a:t>
            </a:r>
            <a:r>
              <a:rPr sz="1200" spc="-25" dirty="0">
                <a:solidFill>
                  <a:srgbClr val="002577"/>
                </a:solidFill>
                <a:latin typeface="Arial"/>
                <a:cs typeface="Arial"/>
              </a:rPr>
              <a:t>the </a:t>
            </a:r>
            <a:r>
              <a:rPr sz="1200" spc="-10" dirty="0">
                <a:solidFill>
                  <a:srgbClr val="002577"/>
                </a:solidFill>
                <a:latin typeface="Arial"/>
                <a:cs typeface="Arial"/>
              </a:rPr>
              <a:t>formulary,</a:t>
            </a:r>
            <a:r>
              <a:rPr sz="1200" spc="-30" dirty="0">
                <a:solidFill>
                  <a:srgbClr val="002577"/>
                </a:solidFill>
                <a:latin typeface="Arial"/>
                <a:cs typeface="Arial"/>
              </a:rPr>
              <a:t> </a:t>
            </a:r>
            <a:r>
              <a:rPr sz="1200" dirty="0">
                <a:solidFill>
                  <a:srgbClr val="002577"/>
                </a:solidFill>
                <a:latin typeface="Arial"/>
                <a:cs typeface="Arial"/>
              </a:rPr>
              <a:t>or</a:t>
            </a:r>
            <a:r>
              <a:rPr sz="1200" spc="-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removal</a:t>
            </a:r>
            <a:r>
              <a:rPr sz="1200" spc="-30" dirty="0">
                <a:solidFill>
                  <a:srgbClr val="002577"/>
                </a:solidFill>
                <a:latin typeface="Arial"/>
                <a:cs typeface="Arial"/>
              </a:rPr>
              <a:t> </a:t>
            </a:r>
            <a:r>
              <a:rPr sz="1200" dirty="0">
                <a:solidFill>
                  <a:srgbClr val="002577"/>
                </a:solidFill>
                <a:latin typeface="Arial"/>
                <a:cs typeface="Arial"/>
              </a:rPr>
              <a:t>of</a:t>
            </a:r>
            <a:r>
              <a:rPr sz="1200" spc="-10" dirty="0">
                <a:solidFill>
                  <a:srgbClr val="002577"/>
                </a:solidFill>
                <a:latin typeface="Arial"/>
                <a:cs typeface="Arial"/>
              </a:rPr>
              <a:t> </a:t>
            </a:r>
            <a:r>
              <a:rPr sz="1200" dirty="0">
                <a:solidFill>
                  <a:srgbClr val="002577"/>
                </a:solidFill>
                <a:latin typeface="Arial"/>
                <a:cs typeface="Arial"/>
              </a:rPr>
              <a:t>generic</a:t>
            </a:r>
            <a:r>
              <a:rPr sz="1200" spc="-30" dirty="0">
                <a:solidFill>
                  <a:srgbClr val="002577"/>
                </a:solidFill>
                <a:latin typeface="Arial"/>
                <a:cs typeface="Arial"/>
              </a:rPr>
              <a:t> </a:t>
            </a:r>
            <a:r>
              <a:rPr sz="1200" dirty="0">
                <a:solidFill>
                  <a:srgbClr val="002577"/>
                </a:solidFill>
                <a:latin typeface="Arial"/>
                <a:cs typeface="Arial"/>
              </a:rPr>
              <a:t>equivalents</a:t>
            </a:r>
            <a:r>
              <a:rPr sz="1200" spc="-40" dirty="0">
                <a:solidFill>
                  <a:srgbClr val="002577"/>
                </a:solidFill>
                <a:latin typeface="Arial"/>
                <a:cs typeface="Arial"/>
              </a:rPr>
              <a:t> </a:t>
            </a:r>
            <a:r>
              <a:rPr sz="1200" dirty="0">
                <a:solidFill>
                  <a:srgbClr val="002577"/>
                </a:solidFill>
                <a:latin typeface="Arial"/>
                <a:cs typeface="Arial"/>
              </a:rPr>
              <a:t>from</a:t>
            </a:r>
            <a:r>
              <a:rPr sz="1200" spc="-20" dirty="0">
                <a:solidFill>
                  <a:srgbClr val="002577"/>
                </a:solidFill>
                <a:latin typeface="Arial"/>
                <a:cs typeface="Arial"/>
              </a:rPr>
              <a:t> </a:t>
            </a:r>
            <a:r>
              <a:rPr sz="1200" dirty="0">
                <a:solidFill>
                  <a:srgbClr val="002577"/>
                </a:solidFill>
                <a:latin typeface="Arial"/>
                <a:cs typeface="Arial"/>
              </a:rPr>
              <a:t>a</a:t>
            </a:r>
            <a:r>
              <a:rPr sz="1200" spc="-15" dirty="0">
                <a:solidFill>
                  <a:srgbClr val="002577"/>
                </a:solidFill>
                <a:latin typeface="Arial"/>
                <a:cs typeface="Arial"/>
              </a:rPr>
              <a:t> </a:t>
            </a:r>
            <a:r>
              <a:rPr sz="1200" spc="-10" dirty="0">
                <a:solidFill>
                  <a:srgbClr val="002577"/>
                </a:solidFill>
                <a:latin typeface="Arial"/>
                <a:cs typeface="Arial"/>
              </a:rPr>
              <a:t>formulary.</a:t>
            </a:r>
            <a:r>
              <a:rPr sz="1200" spc="-30" dirty="0">
                <a:solidFill>
                  <a:srgbClr val="002577"/>
                </a:solidFill>
                <a:latin typeface="Arial"/>
                <a:cs typeface="Arial"/>
              </a:rPr>
              <a:t> </a:t>
            </a:r>
            <a:r>
              <a:rPr sz="1200" dirty="0">
                <a:solidFill>
                  <a:srgbClr val="002577"/>
                </a:solidFill>
                <a:latin typeface="Arial"/>
                <a:cs typeface="Arial"/>
              </a:rPr>
              <a:t>If possible,</a:t>
            </a:r>
            <a:r>
              <a:rPr sz="1200" spc="-40" dirty="0">
                <a:solidFill>
                  <a:srgbClr val="002577"/>
                </a:solidFill>
                <a:latin typeface="Arial"/>
                <a:cs typeface="Arial"/>
              </a:rPr>
              <a:t> </a:t>
            </a:r>
            <a:r>
              <a:rPr sz="1200" dirty="0">
                <a:solidFill>
                  <a:srgbClr val="002577"/>
                </a:solidFill>
                <a:latin typeface="Arial"/>
                <a:cs typeface="Arial"/>
              </a:rPr>
              <a:t>provide</a:t>
            </a:r>
            <a:r>
              <a:rPr sz="1200" spc="-25" dirty="0">
                <a:solidFill>
                  <a:srgbClr val="002577"/>
                </a:solidFill>
                <a:latin typeface="Arial"/>
                <a:cs typeface="Arial"/>
              </a:rPr>
              <a:t> </a:t>
            </a:r>
            <a:r>
              <a:rPr sz="1200" dirty="0">
                <a:solidFill>
                  <a:srgbClr val="002577"/>
                </a:solidFill>
                <a:latin typeface="Arial"/>
                <a:cs typeface="Arial"/>
              </a:rPr>
              <a:t>a</a:t>
            </a:r>
            <a:r>
              <a:rPr sz="1200" spc="-5" dirty="0">
                <a:solidFill>
                  <a:srgbClr val="002577"/>
                </a:solidFill>
                <a:latin typeface="Arial"/>
                <a:cs typeface="Arial"/>
              </a:rPr>
              <a:t> </a:t>
            </a:r>
            <a:r>
              <a:rPr sz="1200" spc="-10" dirty="0">
                <a:solidFill>
                  <a:srgbClr val="002577"/>
                </a:solidFill>
                <a:latin typeface="Arial"/>
                <a:cs typeface="Arial"/>
              </a:rPr>
              <a:t>quantitative </a:t>
            </a:r>
            <a:r>
              <a:rPr sz="1200" dirty="0">
                <a:solidFill>
                  <a:srgbClr val="002577"/>
                </a:solidFill>
                <a:latin typeface="Arial"/>
                <a:cs typeface="Arial"/>
              </a:rPr>
              <a:t>estimate</a:t>
            </a:r>
            <a:r>
              <a:rPr sz="1200" spc="-30" dirty="0">
                <a:solidFill>
                  <a:srgbClr val="002577"/>
                </a:solidFill>
                <a:latin typeface="Arial"/>
                <a:cs typeface="Arial"/>
              </a:rPr>
              <a:t> </a:t>
            </a:r>
            <a:r>
              <a:rPr sz="1200" dirty="0">
                <a:solidFill>
                  <a:srgbClr val="002577"/>
                </a:solidFill>
                <a:latin typeface="Arial"/>
                <a:cs typeface="Arial"/>
              </a:rPr>
              <a:t>of</a:t>
            </a:r>
            <a:r>
              <a:rPr sz="1200" spc="5"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spc="-10" dirty="0">
                <a:solidFill>
                  <a:srgbClr val="002577"/>
                </a:solidFill>
                <a:latin typeface="Arial"/>
                <a:cs typeface="Arial"/>
              </a:rPr>
              <a:t>impact</a:t>
            </a:r>
            <a:endParaRPr sz="1200" dirty="0">
              <a:solidFill>
                <a:srgbClr val="002577"/>
              </a:solidFill>
              <a:latin typeface="Arial"/>
              <a:cs typeface="Arial"/>
            </a:endParaRPr>
          </a:p>
          <a:p>
            <a:pPr marL="318770" indent="-97790" algn="just">
              <a:lnSpc>
                <a:spcPct val="100000"/>
              </a:lnSpc>
              <a:spcBef>
                <a:spcPts val="620"/>
              </a:spcBef>
              <a:buClr>
                <a:srgbClr val="002577"/>
              </a:buClr>
              <a:buChar char="•"/>
              <a:tabLst>
                <a:tab pos="319405" algn="l"/>
              </a:tabLst>
            </a:pPr>
            <a:r>
              <a:rPr sz="1200" dirty="0">
                <a:solidFill>
                  <a:srgbClr val="002577"/>
                </a:solidFill>
                <a:latin typeface="Arial"/>
                <a:cs typeface="Arial"/>
              </a:rPr>
              <a:t>And</a:t>
            </a:r>
            <a:r>
              <a:rPr sz="1200" spc="-30" dirty="0">
                <a:solidFill>
                  <a:srgbClr val="002577"/>
                </a:solidFill>
                <a:latin typeface="Arial"/>
                <a:cs typeface="Arial"/>
              </a:rPr>
              <a:t> </a:t>
            </a:r>
            <a:r>
              <a:rPr sz="1200" dirty="0">
                <a:solidFill>
                  <a:srgbClr val="002577"/>
                </a:solidFill>
                <a:latin typeface="Arial"/>
                <a:cs typeface="Arial"/>
              </a:rPr>
              <a:t>so</a:t>
            </a:r>
            <a:r>
              <a:rPr sz="1200" spc="10" dirty="0">
                <a:solidFill>
                  <a:srgbClr val="002577"/>
                </a:solidFill>
                <a:latin typeface="Arial"/>
                <a:cs typeface="Arial"/>
              </a:rPr>
              <a:t> </a:t>
            </a:r>
            <a:r>
              <a:rPr sz="1200" dirty="0">
                <a:solidFill>
                  <a:srgbClr val="002577"/>
                </a:solidFill>
                <a:latin typeface="Arial"/>
                <a:cs typeface="Arial"/>
              </a:rPr>
              <a:t>forth</a:t>
            </a:r>
            <a:r>
              <a:rPr sz="1200" spc="-15" dirty="0">
                <a:solidFill>
                  <a:srgbClr val="002577"/>
                </a:solidFill>
                <a:latin typeface="Arial"/>
                <a:cs typeface="Arial"/>
              </a:rPr>
              <a:t> </a:t>
            </a:r>
            <a:r>
              <a:rPr sz="1200" spc="-50" dirty="0">
                <a:solidFill>
                  <a:srgbClr val="002577"/>
                </a:solidFill>
                <a:latin typeface="Arial"/>
                <a:cs typeface="Arial"/>
              </a:rPr>
              <a:t>…</a:t>
            </a:r>
            <a:endParaRPr sz="1200" dirty="0">
              <a:solidFill>
                <a:srgbClr val="002577"/>
              </a:solidFill>
              <a:latin typeface="Arial"/>
              <a:cs typeface="Arial"/>
            </a:endParaRPr>
          </a:p>
          <a:p>
            <a:pPr>
              <a:lnSpc>
                <a:spcPct val="100000"/>
              </a:lnSpc>
              <a:spcBef>
                <a:spcPts val="45"/>
              </a:spcBef>
            </a:pPr>
            <a:endParaRPr sz="1600" dirty="0">
              <a:latin typeface="Arial"/>
              <a:cs typeface="Arial"/>
            </a:endParaRPr>
          </a:p>
          <a:p>
            <a:pPr marL="228600">
              <a:lnSpc>
                <a:spcPct val="100000"/>
              </a:lnSpc>
              <a:spcBef>
                <a:spcPts val="5"/>
              </a:spcBef>
            </a:pPr>
            <a:r>
              <a:rPr sz="2000" b="1" dirty="0">
                <a:solidFill>
                  <a:srgbClr val="00BDD4"/>
                </a:solidFill>
                <a:latin typeface="Georgia"/>
                <a:cs typeface="Georgia"/>
              </a:rPr>
              <a:t>Form</a:t>
            </a:r>
            <a:r>
              <a:rPr sz="2000" b="1" spc="-25" dirty="0">
                <a:solidFill>
                  <a:srgbClr val="00BDD4"/>
                </a:solidFill>
                <a:latin typeface="Georgia"/>
                <a:cs typeface="Georgia"/>
              </a:rPr>
              <a:t> </a:t>
            </a:r>
            <a:r>
              <a:rPr sz="2000" b="1" dirty="0">
                <a:solidFill>
                  <a:srgbClr val="00BDD4"/>
                </a:solidFill>
                <a:latin typeface="Georgia"/>
                <a:cs typeface="Georgia"/>
              </a:rPr>
              <a:t>5500</a:t>
            </a:r>
            <a:r>
              <a:rPr sz="2000" b="1" spc="-30" dirty="0">
                <a:solidFill>
                  <a:srgbClr val="00BDD4"/>
                </a:solidFill>
                <a:latin typeface="Georgia"/>
                <a:cs typeface="Georgia"/>
              </a:rPr>
              <a:t> </a:t>
            </a:r>
            <a:r>
              <a:rPr sz="2000" b="1" dirty="0">
                <a:solidFill>
                  <a:srgbClr val="00BDD4"/>
                </a:solidFill>
                <a:latin typeface="Georgia"/>
                <a:cs typeface="Georgia"/>
              </a:rPr>
              <a:t>Plan</a:t>
            </a:r>
            <a:r>
              <a:rPr sz="2000" b="1" spc="-25" dirty="0">
                <a:solidFill>
                  <a:srgbClr val="00BDD4"/>
                </a:solidFill>
                <a:latin typeface="Georgia"/>
                <a:cs typeface="Georgia"/>
              </a:rPr>
              <a:t> </a:t>
            </a:r>
            <a:r>
              <a:rPr sz="2000" b="1" spc="-10" dirty="0">
                <a:solidFill>
                  <a:srgbClr val="00BDD4"/>
                </a:solidFill>
                <a:latin typeface="Georgia"/>
                <a:cs typeface="Georgia"/>
              </a:rPr>
              <a:t>Number</a:t>
            </a:r>
            <a:r>
              <a:rPr sz="2775" b="1" spc="-15" baseline="25525" dirty="0">
                <a:solidFill>
                  <a:srgbClr val="00BDD4"/>
                </a:solidFill>
                <a:latin typeface="Georgia"/>
                <a:cs typeface="Georgia"/>
              </a:rPr>
              <a:t>1</a:t>
            </a:r>
            <a:endParaRPr sz="2775" baseline="25525" dirty="0">
              <a:latin typeface="Georgia"/>
              <a:cs typeface="Georgia"/>
            </a:endParaRPr>
          </a:p>
          <a:p>
            <a:pPr marL="225425">
              <a:lnSpc>
                <a:spcPct val="100000"/>
              </a:lnSpc>
            </a:pPr>
            <a:endParaRPr lang="en-US" sz="1200" dirty="0">
              <a:solidFill>
                <a:srgbClr val="002577"/>
              </a:solidFill>
              <a:latin typeface="Arial"/>
              <a:cs typeface="Arial"/>
            </a:endParaRPr>
          </a:p>
          <a:p>
            <a:pPr marL="225425">
              <a:lnSpc>
                <a:spcPct val="100000"/>
              </a:lnSpc>
            </a:pPr>
            <a:r>
              <a:rPr lang="en-US" sz="1200" dirty="0">
                <a:solidFill>
                  <a:srgbClr val="002577"/>
                </a:solidFill>
                <a:latin typeface="Arial"/>
                <a:cs typeface="Arial"/>
              </a:rPr>
              <a:t>Form 5500 Number – Mandatory for fully insured and ASO filing </a:t>
            </a:r>
          </a:p>
          <a:p>
            <a:pPr marL="225425">
              <a:lnSpc>
                <a:spcPct val="100000"/>
              </a:lnSpc>
            </a:pPr>
            <a:endParaRPr lang="en-US" sz="1200" dirty="0">
              <a:solidFill>
                <a:srgbClr val="002577"/>
              </a:solidFill>
              <a:latin typeface="Arial"/>
              <a:cs typeface="Arial"/>
            </a:endParaRPr>
          </a:p>
          <a:p>
            <a:pPr marL="225425">
              <a:lnSpc>
                <a:spcPct val="100000"/>
              </a:lnSpc>
            </a:pPr>
            <a:r>
              <a:rPr lang="en-US" sz="1200" b="1" dirty="0">
                <a:solidFill>
                  <a:srgbClr val="002577"/>
                </a:solidFill>
                <a:latin typeface="Arial"/>
                <a:cs typeface="Arial"/>
              </a:rPr>
              <a:t>Location: P2</a:t>
            </a:r>
          </a:p>
          <a:p>
            <a:pPr marL="225425" marR="974725">
              <a:lnSpc>
                <a:spcPct val="100000"/>
              </a:lnSpc>
            </a:pPr>
            <a:r>
              <a:rPr sz="1200" dirty="0">
                <a:solidFill>
                  <a:srgbClr val="002577"/>
                </a:solidFill>
                <a:latin typeface="Arial"/>
                <a:cs typeface="Arial"/>
              </a:rPr>
              <a:t>If</a:t>
            </a:r>
            <a:r>
              <a:rPr sz="1200" spc="-15" dirty="0">
                <a:solidFill>
                  <a:srgbClr val="002577"/>
                </a:solidFill>
                <a:latin typeface="Arial"/>
                <a:cs typeface="Arial"/>
              </a:rPr>
              <a:t> </a:t>
            </a:r>
            <a:r>
              <a:rPr sz="1200" dirty="0">
                <a:solidFill>
                  <a:srgbClr val="002577"/>
                </a:solidFill>
                <a:latin typeface="Arial"/>
                <a:cs typeface="Arial"/>
              </a:rPr>
              <a:t>applicable,</a:t>
            </a:r>
            <a:r>
              <a:rPr sz="1200" spc="-50" dirty="0">
                <a:solidFill>
                  <a:srgbClr val="002577"/>
                </a:solidFill>
                <a:latin typeface="Arial"/>
                <a:cs typeface="Arial"/>
              </a:rPr>
              <a:t> </a:t>
            </a:r>
            <a:r>
              <a:rPr sz="1200" dirty="0">
                <a:solidFill>
                  <a:srgbClr val="002577"/>
                </a:solidFill>
                <a:latin typeface="Arial"/>
                <a:cs typeface="Arial"/>
              </a:rPr>
              <a:t>enter</a:t>
            </a:r>
            <a:r>
              <a:rPr sz="1200" spc="-35" dirty="0">
                <a:solidFill>
                  <a:srgbClr val="002577"/>
                </a:solidFill>
                <a:latin typeface="Arial"/>
                <a:cs typeface="Arial"/>
              </a:rPr>
              <a:t> </a:t>
            </a:r>
            <a:r>
              <a:rPr sz="1200" dirty="0">
                <a:solidFill>
                  <a:srgbClr val="002577"/>
                </a:solidFill>
                <a:latin typeface="Arial"/>
                <a:cs typeface="Arial"/>
              </a:rPr>
              <a:t>the</a:t>
            </a:r>
            <a:r>
              <a:rPr sz="1200" spc="-35" dirty="0">
                <a:solidFill>
                  <a:srgbClr val="002577"/>
                </a:solidFill>
                <a:latin typeface="Arial"/>
                <a:cs typeface="Arial"/>
              </a:rPr>
              <a:t> </a:t>
            </a:r>
            <a:r>
              <a:rPr sz="1200" spc="-10" dirty="0">
                <a:solidFill>
                  <a:srgbClr val="002577"/>
                </a:solidFill>
                <a:latin typeface="Arial"/>
                <a:cs typeface="Arial"/>
              </a:rPr>
              <a:t>3-</a:t>
            </a:r>
            <a:r>
              <a:rPr sz="1200" dirty="0">
                <a:solidFill>
                  <a:srgbClr val="002577"/>
                </a:solidFill>
                <a:latin typeface="Arial"/>
                <a:cs typeface="Arial"/>
              </a:rPr>
              <a:t>digit</a:t>
            </a:r>
            <a:r>
              <a:rPr sz="1200" spc="-30" dirty="0">
                <a:solidFill>
                  <a:srgbClr val="002577"/>
                </a:solidFill>
                <a:latin typeface="Arial"/>
                <a:cs typeface="Arial"/>
              </a:rPr>
              <a:t> </a:t>
            </a:r>
            <a:r>
              <a:rPr sz="1200" dirty="0">
                <a:solidFill>
                  <a:srgbClr val="002577"/>
                </a:solidFill>
                <a:latin typeface="Arial"/>
                <a:cs typeface="Arial"/>
              </a:rPr>
              <a:t>plan</a:t>
            </a:r>
            <a:r>
              <a:rPr sz="1200" spc="-45" dirty="0">
                <a:solidFill>
                  <a:srgbClr val="002577"/>
                </a:solidFill>
                <a:latin typeface="Arial"/>
                <a:cs typeface="Arial"/>
              </a:rPr>
              <a:t> </a:t>
            </a:r>
            <a:r>
              <a:rPr sz="1200" dirty="0">
                <a:solidFill>
                  <a:srgbClr val="002577"/>
                </a:solidFill>
                <a:latin typeface="Arial"/>
                <a:cs typeface="Arial"/>
              </a:rPr>
              <a:t>number</a:t>
            </a:r>
            <a:r>
              <a:rPr sz="1200" spc="-45" dirty="0">
                <a:solidFill>
                  <a:srgbClr val="002577"/>
                </a:solidFill>
                <a:latin typeface="Arial"/>
                <a:cs typeface="Arial"/>
              </a:rPr>
              <a:t> </a:t>
            </a:r>
            <a:r>
              <a:rPr sz="1200" dirty="0">
                <a:solidFill>
                  <a:srgbClr val="002577"/>
                </a:solidFill>
                <a:latin typeface="Arial"/>
                <a:cs typeface="Arial"/>
              </a:rPr>
              <a:t>reported</a:t>
            </a:r>
            <a:r>
              <a:rPr sz="1200" spc="-30" dirty="0">
                <a:solidFill>
                  <a:srgbClr val="002577"/>
                </a:solidFill>
                <a:latin typeface="Arial"/>
                <a:cs typeface="Arial"/>
              </a:rPr>
              <a:t> </a:t>
            </a:r>
            <a:r>
              <a:rPr sz="1200" dirty="0">
                <a:solidFill>
                  <a:srgbClr val="002577"/>
                </a:solidFill>
                <a:latin typeface="Arial"/>
                <a:cs typeface="Arial"/>
              </a:rPr>
              <a:t>on</a:t>
            </a:r>
            <a:r>
              <a:rPr sz="1200" spc="-65" dirty="0">
                <a:solidFill>
                  <a:srgbClr val="002577"/>
                </a:solidFill>
                <a:latin typeface="Arial"/>
                <a:cs typeface="Arial"/>
              </a:rPr>
              <a:t> </a:t>
            </a:r>
            <a:r>
              <a:rPr sz="1200" dirty="0">
                <a:solidFill>
                  <a:srgbClr val="002577"/>
                </a:solidFill>
                <a:latin typeface="Arial"/>
                <a:cs typeface="Arial"/>
              </a:rPr>
              <a:t>the</a:t>
            </a:r>
            <a:r>
              <a:rPr sz="1200" spc="-35" dirty="0">
                <a:solidFill>
                  <a:srgbClr val="002577"/>
                </a:solidFill>
                <a:latin typeface="Arial"/>
                <a:cs typeface="Arial"/>
              </a:rPr>
              <a:t> </a:t>
            </a:r>
            <a:r>
              <a:rPr sz="1200" dirty="0">
                <a:solidFill>
                  <a:srgbClr val="002577"/>
                </a:solidFill>
                <a:latin typeface="Arial"/>
                <a:cs typeface="Arial"/>
              </a:rPr>
              <a:t>IRS</a:t>
            </a:r>
            <a:r>
              <a:rPr sz="1200" spc="-20" dirty="0">
                <a:solidFill>
                  <a:srgbClr val="002577"/>
                </a:solidFill>
                <a:latin typeface="Arial"/>
                <a:cs typeface="Arial"/>
              </a:rPr>
              <a:t> </a:t>
            </a:r>
            <a:r>
              <a:rPr sz="1200" dirty="0">
                <a:solidFill>
                  <a:srgbClr val="002577"/>
                </a:solidFill>
                <a:latin typeface="Arial"/>
                <a:cs typeface="Arial"/>
              </a:rPr>
              <a:t>Form</a:t>
            </a:r>
            <a:r>
              <a:rPr sz="1200" spc="-30" dirty="0">
                <a:solidFill>
                  <a:srgbClr val="002577"/>
                </a:solidFill>
                <a:latin typeface="Arial"/>
                <a:cs typeface="Arial"/>
              </a:rPr>
              <a:t> </a:t>
            </a:r>
            <a:r>
              <a:rPr sz="1200" dirty="0">
                <a:solidFill>
                  <a:srgbClr val="002577"/>
                </a:solidFill>
                <a:latin typeface="Arial"/>
                <a:cs typeface="Arial"/>
              </a:rPr>
              <a:t>5500</a:t>
            </a:r>
            <a:r>
              <a:rPr sz="1200" spc="-45" dirty="0">
                <a:solidFill>
                  <a:srgbClr val="002577"/>
                </a:solidFill>
                <a:latin typeface="Arial"/>
                <a:cs typeface="Arial"/>
              </a:rPr>
              <a:t> </a:t>
            </a:r>
            <a:r>
              <a:rPr sz="1200" dirty="0">
                <a:solidFill>
                  <a:srgbClr val="002577"/>
                </a:solidFill>
                <a:latin typeface="Arial"/>
                <a:cs typeface="Arial"/>
              </a:rPr>
              <a:t>filed</a:t>
            </a:r>
            <a:r>
              <a:rPr sz="1200" spc="-45" dirty="0">
                <a:solidFill>
                  <a:srgbClr val="002577"/>
                </a:solidFill>
                <a:latin typeface="Arial"/>
                <a:cs typeface="Arial"/>
              </a:rPr>
              <a:t> </a:t>
            </a:r>
            <a:r>
              <a:rPr sz="1200" dirty="0">
                <a:solidFill>
                  <a:srgbClr val="002577"/>
                </a:solidFill>
                <a:latin typeface="Arial"/>
                <a:cs typeface="Arial"/>
              </a:rPr>
              <a:t>with</a:t>
            </a:r>
            <a:r>
              <a:rPr sz="1200" spc="-5" dirty="0">
                <a:solidFill>
                  <a:srgbClr val="002577"/>
                </a:solidFill>
                <a:latin typeface="Arial"/>
                <a:cs typeface="Arial"/>
              </a:rPr>
              <a:t> </a:t>
            </a:r>
            <a:r>
              <a:rPr sz="1200" spc="-20" dirty="0">
                <a:solidFill>
                  <a:srgbClr val="002577"/>
                </a:solidFill>
                <a:latin typeface="Arial"/>
                <a:cs typeface="Arial"/>
              </a:rPr>
              <a:t>DOL. </a:t>
            </a:r>
            <a:r>
              <a:rPr sz="1200" dirty="0">
                <a:solidFill>
                  <a:srgbClr val="002577"/>
                </a:solidFill>
                <a:latin typeface="Arial"/>
                <a:cs typeface="Arial"/>
              </a:rPr>
              <a:t>If</a:t>
            </a:r>
            <a:r>
              <a:rPr sz="1200" spc="-10" dirty="0">
                <a:solidFill>
                  <a:srgbClr val="002577"/>
                </a:solidFill>
                <a:latin typeface="Arial"/>
                <a:cs typeface="Arial"/>
              </a:rPr>
              <a:t> </a:t>
            </a:r>
            <a:r>
              <a:rPr sz="1200" dirty="0">
                <a:solidFill>
                  <a:srgbClr val="002577"/>
                </a:solidFill>
                <a:latin typeface="Arial"/>
                <a:cs typeface="Arial"/>
              </a:rPr>
              <a:t>there</a:t>
            </a:r>
            <a:r>
              <a:rPr sz="1200" spc="-15" dirty="0">
                <a:solidFill>
                  <a:srgbClr val="002577"/>
                </a:solidFill>
                <a:latin typeface="Arial"/>
                <a:cs typeface="Arial"/>
              </a:rPr>
              <a:t> </a:t>
            </a:r>
            <a:r>
              <a:rPr sz="1200" dirty="0">
                <a:solidFill>
                  <a:srgbClr val="002577"/>
                </a:solidFill>
                <a:latin typeface="Arial"/>
                <a:cs typeface="Arial"/>
              </a:rPr>
              <a:t>is</a:t>
            </a:r>
            <a:r>
              <a:rPr sz="1200" spc="-5" dirty="0">
                <a:solidFill>
                  <a:srgbClr val="002577"/>
                </a:solidFill>
                <a:latin typeface="Arial"/>
                <a:cs typeface="Arial"/>
              </a:rPr>
              <a:t> </a:t>
            </a:r>
            <a:r>
              <a:rPr sz="1200" dirty="0">
                <a:solidFill>
                  <a:srgbClr val="002577"/>
                </a:solidFill>
                <a:latin typeface="Arial"/>
                <a:cs typeface="Arial"/>
              </a:rPr>
              <a:t>more</a:t>
            </a:r>
            <a:r>
              <a:rPr sz="1200" spc="-30" dirty="0">
                <a:solidFill>
                  <a:srgbClr val="002577"/>
                </a:solidFill>
                <a:latin typeface="Arial"/>
                <a:cs typeface="Arial"/>
              </a:rPr>
              <a:t> </a:t>
            </a:r>
            <a:r>
              <a:rPr sz="1200" dirty="0">
                <a:solidFill>
                  <a:srgbClr val="002577"/>
                </a:solidFill>
                <a:latin typeface="Arial"/>
                <a:cs typeface="Arial"/>
              </a:rPr>
              <a:t>than</a:t>
            </a:r>
            <a:r>
              <a:rPr sz="1200" spc="-20" dirty="0">
                <a:solidFill>
                  <a:srgbClr val="002577"/>
                </a:solidFill>
                <a:latin typeface="Arial"/>
                <a:cs typeface="Arial"/>
              </a:rPr>
              <a:t> </a:t>
            </a:r>
            <a:r>
              <a:rPr sz="1200" dirty="0">
                <a:solidFill>
                  <a:srgbClr val="002577"/>
                </a:solidFill>
                <a:latin typeface="Arial"/>
                <a:cs typeface="Arial"/>
              </a:rPr>
              <a:t>one</a:t>
            </a:r>
            <a:r>
              <a:rPr sz="1200" spc="-35" dirty="0">
                <a:solidFill>
                  <a:srgbClr val="002577"/>
                </a:solidFill>
                <a:latin typeface="Arial"/>
                <a:cs typeface="Arial"/>
              </a:rPr>
              <a:t> </a:t>
            </a:r>
            <a:r>
              <a:rPr sz="1200" dirty="0">
                <a:solidFill>
                  <a:srgbClr val="002577"/>
                </a:solidFill>
                <a:latin typeface="Arial"/>
                <a:cs typeface="Arial"/>
              </a:rPr>
              <a:t>value,</a:t>
            </a:r>
            <a:r>
              <a:rPr sz="1200" spc="-10" dirty="0">
                <a:solidFill>
                  <a:srgbClr val="002577"/>
                </a:solidFill>
                <a:latin typeface="Arial"/>
                <a:cs typeface="Arial"/>
              </a:rPr>
              <a:t> </a:t>
            </a:r>
            <a:r>
              <a:rPr sz="1200" dirty="0">
                <a:solidFill>
                  <a:srgbClr val="002577"/>
                </a:solidFill>
                <a:latin typeface="Arial"/>
                <a:cs typeface="Arial"/>
              </a:rPr>
              <a:t>separate</a:t>
            </a:r>
            <a:r>
              <a:rPr sz="1200" spc="-35" dirty="0">
                <a:solidFill>
                  <a:srgbClr val="002577"/>
                </a:solidFill>
                <a:latin typeface="Arial"/>
                <a:cs typeface="Arial"/>
              </a:rPr>
              <a:t> </a:t>
            </a:r>
            <a:r>
              <a:rPr sz="1200" dirty="0">
                <a:solidFill>
                  <a:srgbClr val="002577"/>
                </a:solidFill>
                <a:latin typeface="Arial"/>
                <a:cs typeface="Arial"/>
              </a:rPr>
              <a:t>them</a:t>
            </a:r>
            <a:r>
              <a:rPr sz="1200" spc="-15" dirty="0">
                <a:solidFill>
                  <a:srgbClr val="002577"/>
                </a:solidFill>
                <a:latin typeface="Arial"/>
                <a:cs typeface="Arial"/>
              </a:rPr>
              <a:t> </a:t>
            </a:r>
            <a:r>
              <a:rPr sz="1200" dirty="0">
                <a:solidFill>
                  <a:srgbClr val="002577"/>
                </a:solidFill>
                <a:latin typeface="Arial"/>
                <a:cs typeface="Arial"/>
              </a:rPr>
              <a:t>with</a:t>
            </a:r>
            <a:r>
              <a:rPr sz="1200" spc="-5" dirty="0">
                <a:solidFill>
                  <a:srgbClr val="002577"/>
                </a:solidFill>
                <a:latin typeface="Arial"/>
                <a:cs typeface="Arial"/>
              </a:rPr>
              <a:t> </a:t>
            </a:r>
            <a:r>
              <a:rPr sz="1200" dirty="0">
                <a:solidFill>
                  <a:srgbClr val="002577"/>
                </a:solidFill>
                <a:latin typeface="Arial"/>
                <a:cs typeface="Arial"/>
              </a:rPr>
              <a:t>a</a:t>
            </a:r>
            <a:r>
              <a:rPr sz="1200" spc="-5" dirty="0">
                <a:solidFill>
                  <a:srgbClr val="002577"/>
                </a:solidFill>
                <a:latin typeface="Arial"/>
                <a:cs typeface="Arial"/>
              </a:rPr>
              <a:t> </a:t>
            </a:r>
            <a:r>
              <a:rPr sz="1200" spc="-10" dirty="0">
                <a:solidFill>
                  <a:srgbClr val="002577"/>
                </a:solidFill>
                <a:latin typeface="Arial"/>
                <a:cs typeface="Arial"/>
              </a:rPr>
              <a:t>semicolon.</a:t>
            </a:r>
            <a:endParaRPr sz="1200" dirty="0">
              <a:solidFill>
                <a:srgbClr val="002577"/>
              </a:solidFill>
              <a:latin typeface="Arial"/>
              <a:cs typeface="Arial"/>
            </a:endParaRPr>
          </a:p>
          <a:p>
            <a:pPr marL="225425">
              <a:lnSpc>
                <a:spcPct val="100000"/>
              </a:lnSpc>
              <a:spcBef>
                <a:spcPts val="5"/>
              </a:spcBef>
            </a:pPr>
            <a:endParaRPr sz="1250" dirty="0">
              <a:solidFill>
                <a:srgbClr val="002577"/>
              </a:solidFill>
              <a:latin typeface="Arial"/>
              <a:cs typeface="Arial"/>
            </a:endParaRPr>
          </a:p>
          <a:p>
            <a:pPr marL="225425">
              <a:lnSpc>
                <a:spcPct val="100000"/>
              </a:lnSpc>
            </a:pPr>
            <a:r>
              <a:rPr sz="1200" dirty="0">
                <a:solidFill>
                  <a:srgbClr val="002577"/>
                </a:solidFill>
                <a:latin typeface="Arial"/>
                <a:cs typeface="Arial"/>
              </a:rPr>
              <a:t>It</a:t>
            </a:r>
            <a:r>
              <a:rPr sz="1200" spc="-5" dirty="0">
                <a:solidFill>
                  <a:srgbClr val="002577"/>
                </a:solidFill>
                <a:latin typeface="Arial"/>
                <a:cs typeface="Arial"/>
              </a:rPr>
              <a:t> </a:t>
            </a:r>
            <a:r>
              <a:rPr sz="1200" dirty="0">
                <a:solidFill>
                  <a:srgbClr val="002577"/>
                </a:solidFill>
                <a:latin typeface="Arial"/>
                <a:cs typeface="Arial"/>
              </a:rPr>
              <a:t>is</a:t>
            </a:r>
            <a:r>
              <a:rPr sz="1200" spc="-10"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Group</a:t>
            </a:r>
            <a:r>
              <a:rPr sz="1200" spc="-25" dirty="0">
                <a:solidFill>
                  <a:srgbClr val="002577"/>
                </a:solidFill>
                <a:latin typeface="Arial"/>
                <a:cs typeface="Arial"/>
              </a:rPr>
              <a:t> </a:t>
            </a:r>
            <a:r>
              <a:rPr sz="1200" dirty="0">
                <a:solidFill>
                  <a:srgbClr val="002577"/>
                </a:solidFill>
                <a:latin typeface="Arial"/>
                <a:cs typeface="Arial"/>
              </a:rPr>
              <a:t>Health</a:t>
            </a:r>
            <a:r>
              <a:rPr sz="1200" spc="-25" dirty="0">
                <a:solidFill>
                  <a:srgbClr val="002577"/>
                </a:solidFill>
                <a:latin typeface="Arial"/>
                <a:cs typeface="Arial"/>
              </a:rPr>
              <a:t> </a:t>
            </a:r>
            <a:r>
              <a:rPr sz="1200" dirty="0">
                <a:solidFill>
                  <a:srgbClr val="002577"/>
                </a:solidFill>
                <a:latin typeface="Arial"/>
                <a:cs typeface="Arial"/>
              </a:rPr>
              <a:t>Plan’s</a:t>
            </a:r>
            <a:r>
              <a:rPr sz="1200" spc="-30" dirty="0">
                <a:solidFill>
                  <a:srgbClr val="002577"/>
                </a:solidFill>
                <a:latin typeface="Arial"/>
                <a:cs typeface="Arial"/>
              </a:rPr>
              <a:t> </a:t>
            </a:r>
            <a:r>
              <a:rPr sz="1200" dirty="0">
                <a:solidFill>
                  <a:srgbClr val="002577"/>
                </a:solidFill>
                <a:latin typeface="Arial"/>
                <a:cs typeface="Arial"/>
              </a:rPr>
              <a:t>responsibility</a:t>
            </a:r>
            <a:r>
              <a:rPr sz="1200" spc="-40" dirty="0">
                <a:solidFill>
                  <a:srgbClr val="002577"/>
                </a:solidFill>
                <a:latin typeface="Arial"/>
                <a:cs typeface="Arial"/>
              </a:rPr>
              <a:t> </a:t>
            </a:r>
            <a:r>
              <a:rPr sz="1200" dirty="0">
                <a:solidFill>
                  <a:srgbClr val="002577"/>
                </a:solidFill>
                <a:latin typeface="Arial"/>
                <a:cs typeface="Arial"/>
              </a:rPr>
              <a:t>to file</a:t>
            </a:r>
            <a:r>
              <a:rPr sz="1200" spc="-25"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Form</a:t>
            </a:r>
            <a:r>
              <a:rPr sz="1200" spc="-15" dirty="0">
                <a:solidFill>
                  <a:srgbClr val="002577"/>
                </a:solidFill>
                <a:latin typeface="Arial"/>
                <a:cs typeface="Arial"/>
              </a:rPr>
              <a:t> </a:t>
            </a:r>
            <a:r>
              <a:rPr sz="1200" dirty="0">
                <a:solidFill>
                  <a:srgbClr val="002577"/>
                </a:solidFill>
                <a:latin typeface="Arial"/>
                <a:cs typeface="Arial"/>
              </a:rPr>
              <a:t>5500.</a:t>
            </a:r>
            <a:r>
              <a:rPr sz="1200" spc="325" dirty="0">
                <a:solidFill>
                  <a:srgbClr val="002577"/>
                </a:solidFill>
                <a:latin typeface="Arial"/>
                <a:cs typeface="Arial"/>
              </a:rPr>
              <a:t> </a:t>
            </a:r>
            <a:r>
              <a:rPr sz="1200" dirty="0">
                <a:solidFill>
                  <a:srgbClr val="002577"/>
                </a:solidFill>
                <a:latin typeface="Arial"/>
                <a:cs typeface="Arial"/>
              </a:rPr>
              <a:t>For</a:t>
            </a:r>
            <a:r>
              <a:rPr sz="1200" spc="-5" dirty="0">
                <a:solidFill>
                  <a:srgbClr val="002577"/>
                </a:solidFill>
                <a:latin typeface="Arial"/>
                <a:cs typeface="Arial"/>
              </a:rPr>
              <a:t> </a:t>
            </a:r>
            <a:r>
              <a:rPr sz="1200" dirty="0">
                <a:solidFill>
                  <a:srgbClr val="002577"/>
                </a:solidFill>
                <a:latin typeface="Arial"/>
                <a:cs typeface="Arial"/>
              </a:rPr>
              <a:t>reference,</a:t>
            </a:r>
            <a:r>
              <a:rPr sz="1200" spc="-40" dirty="0">
                <a:solidFill>
                  <a:srgbClr val="002577"/>
                </a:solidFill>
                <a:latin typeface="Arial"/>
                <a:cs typeface="Arial"/>
              </a:rPr>
              <a:t> </a:t>
            </a:r>
            <a:r>
              <a:rPr sz="1200" dirty="0">
                <a:solidFill>
                  <a:srgbClr val="002577"/>
                </a:solidFill>
                <a:latin typeface="Arial"/>
                <a:cs typeface="Arial"/>
              </a:rPr>
              <a:t>here</a:t>
            </a:r>
            <a:r>
              <a:rPr sz="1200" spc="-30" dirty="0">
                <a:solidFill>
                  <a:srgbClr val="002577"/>
                </a:solidFill>
                <a:latin typeface="Arial"/>
                <a:cs typeface="Arial"/>
              </a:rPr>
              <a:t> </a:t>
            </a:r>
            <a:r>
              <a:rPr sz="1200" dirty="0">
                <a:solidFill>
                  <a:srgbClr val="002577"/>
                </a:solidFill>
                <a:latin typeface="Arial"/>
                <a:cs typeface="Arial"/>
              </a:rPr>
              <a:t>is</a:t>
            </a:r>
            <a:r>
              <a:rPr sz="1200" spc="-10" dirty="0">
                <a:solidFill>
                  <a:srgbClr val="002577"/>
                </a:solidFill>
                <a:latin typeface="Arial"/>
                <a:cs typeface="Arial"/>
              </a:rPr>
              <a:t> </a:t>
            </a:r>
            <a:r>
              <a:rPr sz="1200" dirty="0">
                <a:solidFill>
                  <a:srgbClr val="002577"/>
                </a:solidFill>
                <a:latin typeface="Arial"/>
                <a:cs typeface="Arial"/>
              </a:rPr>
              <a:t>the</a:t>
            </a:r>
            <a:r>
              <a:rPr sz="1200" spc="-15" dirty="0">
                <a:solidFill>
                  <a:srgbClr val="002577"/>
                </a:solidFill>
                <a:latin typeface="Arial"/>
                <a:cs typeface="Arial"/>
              </a:rPr>
              <a:t> </a:t>
            </a:r>
            <a:r>
              <a:rPr sz="1200" dirty="0">
                <a:solidFill>
                  <a:srgbClr val="002577"/>
                </a:solidFill>
                <a:latin typeface="Arial"/>
                <a:cs typeface="Arial"/>
              </a:rPr>
              <a:t>link</a:t>
            </a:r>
            <a:r>
              <a:rPr sz="1200" spc="-15" dirty="0">
                <a:solidFill>
                  <a:srgbClr val="002577"/>
                </a:solidFill>
                <a:latin typeface="Arial"/>
                <a:cs typeface="Arial"/>
              </a:rPr>
              <a:t> </a:t>
            </a:r>
            <a:r>
              <a:rPr sz="1200" dirty="0">
                <a:solidFill>
                  <a:srgbClr val="002577"/>
                </a:solidFill>
                <a:latin typeface="Arial"/>
                <a:cs typeface="Arial"/>
              </a:rPr>
              <a:t>to</a:t>
            </a:r>
            <a:r>
              <a:rPr sz="1200" spc="5" dirty="0">
                <a:solidFill>
                  <a:srgbClr val="002577"/>
                </a:solidFill>
                <a:latin typeface="Arial"/>
                <a:cs typeface="Arial"/>
              </a:rPr>
              <a:t> </a:t>
            </a:r>
            <a:r>
              <a:rPr sz="1200" spc="-25" dirty="0">
                <a:solidFill>
                  <a:srgbClr val="002577"/>
                </a:solidFill>
                <a:latin typeface="Arial"/>
                <a:cs typeface="Arial"/>
              </a:rPr>
              <a:t>the</a:t>
            </a:r>
            <a:endParaRPr sz="1200" dirty="0">
              <a:solidFill>
                <a:srgbClr val="002577"/>
              </a:solidFill>
              <a:latin typeface="Arial"/>
              <a:cs typeface="Arial"/>
            </a:endParaRPr>
          </a:p>
          <a:p>
            <a:pPr marL="225425" algn="just">
              <a:lnSpc>
                <a:spcPct val="100000"/>
              </a:lnSpc>
            </a:pPr>
            <a:r>
              <a:rPr sz="1200" dirty="0">
                <a:solidFill>
                  <a:srgbClr val="002577"/>
                </a:solidFill>
                <a:latin typeface="Arial"/>
                <a:cs typeface="Arial"/>
              </a:rPr>
              <a:t>U.S.</a:t>
            </a:r>
            <a:r>
              <a:rPr sz="1200" spc="-20" dirty="0">
                <a:solidFill>
                  <a:srgbClr val="002577"/>
                </a:solidFill>
                <a:latin typeface="Arial"/>
                <a:cs typeface="Arial"/>
              </a:rPr>
              <a:t> </a:t>
            </a:r>
            <a:r>
              <a:rPr sz="1200" dirty="0">
                <a:solidFill>
                  <a:srgbClr val="002577"/>
                </a:solidFill>
                <a:latin typeface="Arial"/>
                <a:cs typeface="Arial"/>
              </a:rPr>
              <a:t>Department</a:t>
            </a:r>
            <a:r>
              <a:rPr sz="1200" spc="-45" dirty="0">
                <a:solidFill>
                  <a:srgbClr val="002577"/>
                </a:solidFill>
                <a:latin typeface="Arial"/>
                <a:cs typeface="Arial"/>
              </a:rPr>
              <a:t> </a:t>
            </a:r>
            <a:r>
              <a:rPr sz="1200" dirty="0">
                <a:solidFill>
                  <a:srgbClr val="002577"/>
                </a:solidFill>
                <a:latin typeface="Arial"/>
                <a:cs typeface="Arial"/>
              </a:rPr>
              <a:t>of</a:t>
            </a:r>
            <a:r>
              <a:rPr sz="1200" spc="-30" dirty="0">
                <a:solidFill>
                  <a:srgbClr val="002577"/>
                </a:solidFill>
                <a:latin typeface="Arial"/>
                <a:cs typeface="Arial"/>
              </a:rPr>
              <a:t> </a:t>
            </a:r>
            <a:r>
              <a:rPr sz="1200" dirty="0">
                <a:solidFill>
                  <a:srgbClr val="002577"/>
                </a:solidFill>
                <a:latin typeface="Arial"/>
                <a:cs typeface="Arial"/>
              </a:rPr>
              <a:t>Labor</a:t>
            </a:r>
            <a:r>
              <a:rPr sz="1200" spc="-35" dirty="0">
                <a:solidFill>
                  <a:srgbClr val="002577"/>
                </a:solidFill>
                <a:latin typeface="Arial"/>
                <a:cs typeface="Arial"/>
              </a:rPr>
              <a:t> </a:t>
            </a:r>
            <a:r>
              <a:rPr sz="1200" dirty="0">
                <a:solidFill>
                  <a:srgbClr val="002577"/>
                </a:solidFill>
                <a:latin typeface="Arial"/>
                <a:cs typeface="Arial"/>
              </a:rPr>
              <a:t>Form</a:t>
            </a:r>
            <a:r>
              <a:rPr sz="1200" spc="-25" dirty="0">
                <a:solidFill>
                  <a:srgbClr val="002577"/>
                </a:solidFill>
                <a:latin typeface="Arial"/>
                <a:cs typeface="Arial"/>
              </a:rPr>
              <a:t> </a:t>
            </a:r>
            <a:r>
              <a:rPr sz="1200" dirty="0">
                <a:solidFill>
                  <a:srgbClr val="002577"/>
                </a:solidFill>
                <a:latin typeface="Arial"/>
                <a:cs typeface="Arial"/>
              </a:rPr>
              <a:t>5500</a:t>
            </a:r>
            <a:r>
              <a:rPr sz="1200" spc="-45" dirty="0">
                <a:solidFill>
                  <a:srgbClr val="002577"/>
                </a:solidFill>
                <a:latin typeface="Arial"/>
                <a:cs typeface="Arial"/>
              </a:rPr>
              <a:t> </a:t>
            </a:r>
            <a:r>
              <a:rPr sz="1200" dirty="0">
                <a:solidFill>
                  <a:srgbClr val="002577"/>
                </a:solidFill>
                <a:latin typeface="Arial"/>
                <a:cs typeface="Arial"/>
              </a:rPr>
              <a:t>Search</a:t>
            </a:r>
            <a:r>
              <a:rPr sz="1200" spc="-60" dirty="0">
                <a:solidFill>
                  <a:srgbClr val="002577"/>
                </a:solidFill>
                <a:latin typeface="Arial"/>
                <a:cs typeface="Arial"/>
              </a:rPr>
              <a:t> </a:t>
            </a:r>
            <a:r>
              <a:rPr sz="1200" dirty="0">
                <a:solidFill>
                  <a:srgbClr val="002577"/>
                </a:solidFill>
                <a:latin typeface="Arial"/>
                <a:cs typeface="Arial"/>
              </a:rPr>
              <a:t>Tool:</a:t>
            </a:r>
            <a:r>
              <a:rPr sz="1200" spc="280" dirty="0">
                <a:solidFill>
                  <a:srgbClr val="002577"/>
                </a:solidFill>
                <a:latin typeface="Arial"/>
                <a:cs typeface="Arial"/>
              </a:rPr>
              <a:t> </a:t>
            </a:r>
            <a:r>
              <a:rPr sz="1200" u="sng" spc="-10" dirty="0">
                <a:solidFill>
                  <a:srgbClr val="002577"/>
                </a:solidFill>
                <a:uFill>
                  <a:solidFill>
                    <a:srgbClr val="186DCF"/>
                  </a:solidFill>
                </a:uFill>
                <a:latin typeface="Arial"/>
                <a:cs typeface="Arial"/>
                <a:hlinkClick r:id="rId2">
                  <a:extLst>
                    <a:ext uri="{A12FA001-AC4F-418D-AE19-62706E023703}">
                      <ahyp:hlinkClr xmlns:ahyp="http://schemas.microsoft.com/office/drawing/2018/hyperlinkcolor" val="tx"/>
                    </a:ext>
                  </a:extLst>
                </a:hlinkClick>
              </a:rPr>
              <a:t>https://www.efast.dol.gov/5500Search/</a:t>
            </a:r>
            <a:endParaRPr sz="1200" dirty="0">
              <a:solidFill>
                <a:srgbClr val="002577"/>
              </a:solidFill>
              <a:latin typeface="Arial"/>
              <a:cs typeface="Arial"/>
            </a:endParaRPr>
          </a:p>
          <a:p>
            <a:pPr marL="225425">
              <a:lnSpc>
                <a:spcPct val="100000"/>
              </a:lnSpc>
            </a:pPr>
            <a:r>
              <a:rPr sz="1200" dirty="0">
                <a:solidFill>
                  <a:srgbClr val="002577"/>
                </a:solidFill>
                <a:latin typeface="Arial"/>
                <a:cs typeface="Arial"/>
              </a:rPr>
              <a:t>5500</a:t>
            </a:r>
            <a:r>
              <a:rPr sz="1200" spc="-35" dirty="0">
                <a:solidFill>
                  <a:srgbClr val="002577"/>
                </a:solidFill>
                <a:latin typeface="Arial"/>
                <a:cs typeface="Arial"/>
              </a:rPr>
              <a:t> </a:t>
            </a:r>
            <a:r>
              <a:rPr sz="1200" dirty="0">
                <a:solidFill>
                  <a:srgbClr val="002577"/>
                </a:solidFill>
                <a:latin typeface="Arial"/>
                <a:cs typeface="Arial"/>
              </a:rPr>
              <a:t>data</a:t>
            </a:r>
            <a:r>
              <a:rPr sz="1200" spc="-25" dirty="0">
                <a:solidFill>
                  <a:srgbClr val="002577"/>
                </a:solidFill>
                <a:latin typeface="Arial"/>
                <a:cs typeface="Arial"/>
              </a:rPr>
              <a:t> </a:t>
            </a:r>
            <a:r>
              <a:rPr sz="1200" dirty="0">
                <a:solidFill>
                  <a:srgbClr val="002577"/>
                </a:solidFill>
                <a:latin typeface="Arial"/>
                <a:cs typeface="Arial"/>
              </a:rPr>
              <a:t>is</a:t>
            </a:r>
            <a:r>
              <a:rPr sz="1200" spc="-10" dirty="0">
                <a:solidFill>
                  <a:srgbClr val="002577"/>
                </a:solidFill>
                <a:latin typeface="Arial"/>
                <a:cs typeface="Arial"/>
              </a:rPr>
              <a:t> </a:t>
            </a:r>
            <a:r>
              <a:rPr sz="1200" dirty="0">
                <a:solidFill>
                  <a:srgbClr val="002577"/>
                </a:solidFill>
                <a:latin typeface="Arial"/>
                <a:cs typeface="Arial"/>
              </a:rPr>
              <a:t>expected</a:t>
            </a:r>
            <a:r>
              <a:rPr sz="1200" spc="-35" dirty="0">
                <a:solidFill>
                  <a:srgbClr val="002577"/>
                </a:solidFill>
                <a:latin typeface="Arial"/>
                <a:cs typeface="Arial"/>
              </a:rPr>
              <a:t> </a:t>
            </a:r>
            <a:r>
              <a:rPr sz="1200" dirty="0">
                <a:solidFill>
                  <a:srgbClr val="002577"/>
                </a:solidFill>
                <a:latin typeface="Arial"/>
                <a:cs typeface="Arial"/>
              </a:rPr>
              <a:t>to</a:t>
            </a:r>
            <a:r>
              <a:rPr sz="1200" spc="5" dirty="0">
                <a:solidFill>
                  <a:srgbClr val="002577"/>
                </a:solidFill>
                <a:latin typeface="Arial"/>
                <a:cs typeface="Arial"/>
              </a:rPr>
              <a:t> </a:t>
            </a:r>
            <a:r>
              <a:rPr sz="1200" dirty="0">
                <a:solidFill>
                  <a:srgbClr val="002577"/>
                </a:solidFill>
                <a:latin typeface="Arial"/>
                <a:cs typeface="Arial"/>
              </a:rPr>
              <a:t>be</a:t>
            </a:r>
            <a:r>
              <a:rPr sz="1200" spc="-25" dirty="0">
                <a:solidFill>
                  <a:srgbClr val="002577"/>
                </a:solidFill>
                <a:latin typeface="Arial"/>
                <a:cs typeface="Arial"/>
              </a:rPr>
              <a:t> </a:t>
            </a:r>
            <a:r>
              <a:rPr sz="1200" dirty="0">
                <a:solidFill>
                  <a:srgbClr val="002577"/>
                </a:solidFill>
                <a:latin typeface="Arial"/>
                <a:cs typeface="Arial"/>
              </a:rPr>
              <a:t>found</a:t>
            </a:r>
            <a:r>
              <a:rPr sz="1200" spc="-50" dirty="0">
                <a:solidFill>
                  <a:srgbClr val="002577"/>
                </a:solidFill>
                <a:latin typeface="Arial"/>
                <a:cs typeface="Arial"/>
              </a:rPr>
              <a:t> </a:t>
            </a:r>
            <a:r>
              <a:rPr sz="1200" dirty="0">
                <a:solidFill>
                  <a:srgbClr val="002577"/>
                </a:solidFill>
                <a:latin typeface="Arial"/>
                <a:cs typeface="Arial"/>
              </a:rPr>
              <a:t>in</a:t>
            </a:r>
            <a:r>
              <a:rPr sz="1200" spc="-15" dirty="0">
                <a:solidFill>
                  <a:srgbClr val="002577"/>
                </a:solidFill>
                <a:latin typeface="Arial"/>
                <a:cs typeface="Arial"/>
              </a:rPr>
              <a:t> </a:t>
            </a:r>
            <a:r>
              <a:rPr sz="1200" dirty="0">
                <a:solidFill>
                  <a:srgbClr val="002577"/>
                </a:solidFill>
                <a:latin typeface="Arial"/>
                <a:cs typeface="Arial"/>
              </a:rPr>
              <a:t>the</a:t>
            </a:r>
            <a:r>
              <a:rPr sz="1200" spc="-10" dirty="0">
                <a:solidFill>
                  <a:srgbClr val="002577"/>
                </a:solidFill>
                <a:latin typeface="Arial"/>
                <a:cs typeface="Arial"/>
              </a:rPr>
              <a:t> </a:t>
            </a:r>
            <a:r>
              <a:rPr sz="1200" dirty="0">
                <a:solidFill>
                  <a:srgbClr val="002577"/>
                </a:solidFill>
                <a:latin typeface="Arial"/>
                <a:cs typeface="Arial"/>
              </a:rPr>
              <a:t>5500</a:t>
            </a:r>
            <a:r>
              <a:rPr sz="1200" spc="-35" dirty="0">
                <a:solidFill>
                  <a:srgbClr val="002577"/>
                </a:solidFill>
                <a:latin typeface="Arial"/>
                <a:cs typeface="Arial"/>
              </a:rPr>
              <a:t> </a:t>
            </a:r>
            <a:r>
              <a:rPr sz="1200" dirty="0">
                <a:solidFill>
                  <a:srgbClr val="002577"/>
                </a:solidFill>
                <a:latin typeface="Arial"/>
                <a:cs typeface="Arial"/>
              </a:rPr>
              <a:t>site</a:t>
            </a:r>
            <a:r>
              <a:rPr sz="1200" spc="-15" dirty="0">
                <a:solidFill>
                  <a:srgbClr val="002577"/>
                </a:solidFill>
                <a:latin typeface="Arial"/>
                <a:cs typeface="Arial"/>
              </a:rPr>
              <a:t> </a:t>
            </a:r>
            <a:r>
              <a:rPr sz="1200" dirty="0">
                <a:solidFill>
                  <a:srgbClr val="002577"/>
                </a:solidFill>
                <a:latin typeface="Arial"/>
                <a:cs typeface="Arial"/>
              </a:rPr>
              <a:t>for</a:t>
            </a:r>
            <a:r>
              <a:rPr sz="1200" spc="-20" dirty="0">
                <a:solidFill>
                  <a:srgbClr val="002577"/>
                </a:solidFill>
                <a:latin typeface="Arial"/>
                <a:cs typeface="Arial"/>
              </a:rPr>
              <a:t> </a:t>
            </a:r>
            <a:r>
              <a:rPr sz="1200" dirty="0">
                <a:solidFill>
                  <a:srgbClr val="002577"/>
                </a:solidFill>
                <a:latin typeface="Arial"/>
                <a:cs typeface="Arial"/>
              </a:rPr>
              <a:t>most</a:t>
            </a:r>
            <a:r>
              <a:rPr sz="1200" spc="-10" dirty="0">
                <a:solidFill>
                  <a:srgbClr val="002577"/>
                </a:solidFill>
                <a:latin typeface="Arial"/>
                <a:cs typeface="Arial"/>
              </a:rPr>
              <a:t> </a:t>
            </a:r>
            <a:r>
              <a:rPr sz="1200" dirty="0">
                <a:solidFill>
                  <a:srgbClr val="002577"/>
                </a:solidFill>
                <a:latin typeface="Arial"/>
                <a:cs typeface="Arial"/>
              </a:rPr>
              <a:t>employer</a:t>
            </a:r>
            <a:r>
              <a:rPr sz="1200" spc="-45" dirty="0">
                <a:solidFill>
                  <a:srgbClr val="002577"/>
                </a:solidFill>
                <a:latin typeface="Arial"/>
                <a:cs typeface="Arial"/>
              </a:rPr>
              <a:t> </a:t>
            </a:r>
            <a:r>
              <a:rPr sz="1200" spc="-10" dirty="0">
                <a:solidFill>
                  <a:srgbClr val="002577"/>
                </a:solidFill>
                <a:latin typeface="Arial"/>
                <a:cs typeface="Arial"/>
              </a:rPr>
              <a:t>groups.</a:t>
            </a:r>
            <a:endParaRPr sz="1200" dirty="0">
              <a:solidFill>
                <a:srgbClr val="002577"/>
              </a:solidFill>
              <a:latin typeface="Arial"/>
              <a:cs typeface="Arial"/>
            </a:endParaRPr>
          </a:p>
          <a:p>
            <a:pPr>
              <a:lnSpc>
                <a:spcPct val="100000"/>
              </a:lnSpc>
            </a:pPr>
            <a:endParaRPr sz="1150" dirty="0">
              <a:latin typeface="Arial"/>
              <a:cs typeface="Arial"/>
            </a:endParaRPr>
          </a:p>
          <a:p>
            <a:pPr marL="228600">
              <a:lnSpc>
                <a:spcPct val="100000"/>
              </a:lnSpc>
            </a:pPr>
            <a:r>
              <a:rPr sz="2000" b="1" dirty="0">
                <a:solidFill>
                  <a:srgbClr val="00BDD4"/>
                </a:solidFill>
                <a:latin typeface="Georgia"/>
                <a:cs typeface="Georgia"/>
              </a:rPr>
              <a:t>Terminated</a:t>
            </a:r>
            <a:r>
              <a:rPr sz="2000" b="1" spc="-65" dirty="0">
                <a:solidFill>
                  <a:srgbClr val="00BDD4"/>
                </a:solidFill>
                <a:latin typeface="Georgia"/>
                <a:cs typeface="Georgia"/>
              </a:rPr>
              <a:t> </a:t>
            </a:r>
            <a:r>
              <a:rPr sz="2000" b="1" spc="-10" dirty="0">
                <a:solidFill>
                  <a:srgbClr val="00BDD4"/>
                </a:solidFill>
                <a:latin typeface="Georgia"/>
                <a:cs typeface="Georgia"/>
              </a:rPr>
              <a:t>Groups</a:t>
            </a:r>
            <a:endParaRPr sz="2000" dirty="0">
              <a:latin typeface="Georgia"/>
              <a:cs typeface="Georgia"/>
            </a:endParaRPr>
          </a:p>
          <a:p>
            <a:pPr marL="228600" marR="66040">
              <a:lnSpc>
                <a:spcPct val="100000"/>
              </a:lnSpc>
              <a:spcBef>
                <a:spcPts val="735"/>
              </a:spcBef>
            </a:pPr>
            <a:r>
              <a:rPr sz="1200" dirty="0">
                <a:solidFill>
                  <a:srgbClr val="002577"/>
                </a:solidFill>
                <a:latin typeface="Arial"/>
                <a:cs typeface="Arial"/>
              </a:rPr>
              <a:t>We</a:t>
            </a:r>
            <a:r>
              <a:rPr sz="1200" spc="-55" dirty="0">
                <a:solidFill>
                  <a:srgbClr val="002577"/>
                </a:solidFill>
                <a:latin typeface="Arial"/>
                <a:cs typeface="Arial"/>
              </a:rPr>
              <a:t> </a:t>
            </a:r>
            <a:r>
              <a:rPr sz="1200" dirty="0">
                <a:solidFill>
                  <a:srgbClr val="002577"/>
                </a:solidFill>
                <a:latin typeface="Arial"/>
                <a:cs typeface="Arial"/>
              </a:rPr>
              <a:t>will follow</a:t>
            </a:r>
            <a:r>
              <a:rPr sz="1200" spc="-45" dirty="0">
                <a:solidFill>
                  <a:srgbClr val="002577"/>
                </a:solidFill>
                <a:latin typeface="Arial"/>
                <a:cs typeface="Arial"/>
              </a:rPr>
              <a:t> </a:t>
            </a:r>
            <a:r>
              <a:rPr sz="1200" dirty="0">
                <a:solidFill>
                  <a:srgbClr val="002577"/>
                </a:solidFill>
                <a:latin typeface="Arial"/>
                <a:cs typeface="Arial"/>
              </a:rPr>
              <a:t>the</a:t>
            </a:r>
            <a:r>
              <a:rPr sz="1200" spc="-20" dirty="0">
                <a:solidFill>
                  <a:srgbClr val="002577"/>
                </a:solidFill>
                <a:latin typeface="Arial"/>
                <a:cs typeface="Arial"/>
              </a:rPr>
              <a:t> </a:t>
            </a:r>
            <a:r>
              <a:rPr sz="1200" dirty="0">
                <a:solidFill>
                  <a:srgbClr val="002577"/>
                </a:solidFill>
                <a:latin typeface="Arial"/>
                <a:cs typeface="Arial"/>
              </a:rPr>
              <a:t>standard</a:t>
            </a:r>
            <a:r>
              <a:rPr sz="1200" spc="-20" dirty="0">
                <a:solidFill>
                  <a:srgbClr val="002577"/>
                </a:solidFill>
                <a:latin typeface="Arial"/>
                <a:cs typeface="Arial"/>
              </a:rPr>
              <a:t> </a:t>
            </a:r>
            <a:r>
              <a:rPr sz="1200" dirty="0">
                <a:solidFill>
                  <a:srgbClr val="002577"/>
                </a:solidFill>
                <a:latin typeface="Arial"/>
                <a:cs typeface="Arial"/>
              </a:rPr>
              <a:t>approach</a:t>
            </a:r>
            <a:r>
              <a:rPr sz="1200" spc="-55" dirty="0">
                <a:solidFill>
                  <a:srgbClr val="002577"/>
                </a:solidFill>
                <a:latin typeface="Arial"/>
                <a:cs typeface="Arial"/>
              </a:rPr>
              <a:t> </a:t>
            </a:r>
            <a:r>
              <a:rPr sz="1200" dirty="0">
                <a:solidFill>
                  <a:srgbClr val="002577"/>
                </a:solidFill>
                <a:latin typeface="Arial"/>
                <a:cs typeface="Arial"/>
              </a:rPr>
              <a:t>as</a:t>
            </a:r>
            <a:r>
              <a:rPr sz="1200" spc="-10" dirty="0">
                <a:solidFill>
                  <a:srgbClr val="002577"/>
                </a:solidFill>
                <a:latin typeface="Arial"/>
                <a:cs typeface="Arial"/>
              </a:rPr>
              <a:t> </a:t>
            </a:r>
            <a:r>
              <a:rPr sz="1200" dirty="0">
                <a:solidFill>
                  <a:srgbClr val="002577"/>
                </a:solidFill>
                <a:latin typeface="Arial"/>
                <a:cs typeface="Arial"/>
              </a:rPr>
              <a:t>indicated</a:t>
            </a:r>
            <a:r>
              <a:rPr sz="1200" spc="-35" dirty="0">
                <a:solidFill>
                  <a:srgbClr val="002577"/>
                </a:solidFill>
                <a:latin typeface="Arial"/>
                <a:cs typeface="Arial"/>
              </a:rPr>
              <a:t> </a:t>
            </a:r>
            <a:r>
              <a:rPr sz="1200" dirty="0">
                <a:solidFill>
                  <a:srgbClr val="002577"/>
                </a:solidFill>
                <a:latin typeface="Arial"/>
                <a:cs typeface="Arial"/>
              </a:rPr>
              <a:t>below</a:t>
            </a:r>
            <a:r>
              <a:rPr sz="1200" spc="-45" dirty="0">
                <a:solidFill>
                  <a:srgbClr val="002577"/>
                </a:solidFill>
                <a:latin typeface="Arial"/>
                <a:cs typeface="Arial"/>
              </a:rPr>
              <a:t> </a:t>
            </a:r>
            <a:r>
              <a:rPr sz="1200" dirty="0">
                <a:solidFill>
                  <a:srgbClr val="002577"/>
                </a:solidFill>
                <a:latin typeface="Arial"/>
                <a:cs typeface="Arial"/>
              </a:rPr>
              <a:t>for</a:t>
            </a:r>
            <a:r>
              <a:rPr sz="1200" spc="-20" dirty="0">
                <a:solidFill>
                  <a:srgbClr val="002577"/>
                </a:solidFill>
                <a:latin typeface="Arial"/>
                <a:cs typeface="Arial"/>
              </a:rPr>
              <a:t> </a:t>
            </a:r>
            <a:r>
              <a:rPr sz="1200" dirty="0">
                <a:solidFill>
                  <a:srgbClr val="002577"/>
                </a:solidFill>
                <a:latin typeface="Arial"/>
                <a:cs typeface="Arial"/>
              </a:rPr>
              <a:t>groups</a:t>
            </a:r>
            <a:r>
              <a:rPr sz="1200" spc="-35" dirty="0">
                <a:solidFill>
                  <a:srgbClr val="002577"/>
                </a:solidFill>
                <a:latin typeface="Arial"/>
                <a:cs typeface="Arial"/>
              </a:rPr>
              <a:t> </a:t>
            </a:r>
            <a:r>
              <a:rPr sz="1200" dirty="0">
                <a:solidFill>
                  <a:srgbClr val="002577"/>
                </a:solidFill>
                <a:latin typeface="Arial"/>
                <a:cs typeface="Arial"/>
              </a:rPr>
              <a:t>that</a:t>
            </a:r>
            <a:r>
              <a:rPr sz="1200" spc="-20" dirty="0">
                <a:solidFill>
                  <a:srgbClr val="002577"/>
                </a:solidFill>
                <a:latin typeface="Arial"/>
                <a:cs typeface="Arial"/>
              </a:rPr>
              <a:t> </a:t>
            </a:r>
            <a:r>
              <a:rPr sz="1200" dirty="0">
                <a:solidFill>
                  <a:srgbClr val="002577"/>
                </a:solidFill>
                <a:latin typeface="Arial"/>
                <a:cs typeface="Arial"/>
              </a:rPr>
              <a:t>were</a:t>
            </a:r>
            <a:r>
              <a:rPr sz="1200" spc="-5" dirty="0">
                <a:solidFill>
                  <a:srgbClr val="002577"/>
                </a:solidFill>
                <a:latin typeface="Arial"/>
                <a:cs typeface="Arial"/>
              </a:rPr>
              <a:t> </a:t>
            </a:r>
            <a:r>
              <a:rPr sz="1200" dirty="0">
                <a:solidFill>
                  <a:srgbClr val="002577"/>
                </a:solidFill>
                <a:latin typeface="Arial"/>
                <a:cs typeface="Arial"/>
              </a:rPr>
              <a:t>active</a:t>
            </a:r>
            <a:r>
              <a:rPr sz="1200" spc="-20" dirty="0">
                <a:solidFill>
                  <a:srgbClr val="002577"/>
                </a:solidFill>
                <a:latin typeface="Arial"/>
                <a:cs typeface="Arial"/>
              </a:rPr>
              <a:t> </a:t>
            </a:r>
            <a:r>
              <a:rPr sz="1200" dirty="0">
                <a:solidFill>
                  <a:srgbClr val="002577"/>
                </a:solidFill>
                <a:latin typeface="Arial"/>
                <a:cs typeface="Arial"/>
              </a:rPr>
              <a:t>in</a:t>
            </a:r>
            <a:r>
              <a:rPr sz="1200" spc="-10" dirty="0">
                <a:solidFill>
                  <a:srgbClr val="002577"/>
                </a:solidFill>
                <a:latin typeface="Arial"/>
                <a:cs typeface="Arial"/>
              </a:rPr>
              <a:t> </a:t>
            </a:r>
            <a:r>
              <a:rPr sz="1200" dirty="0">
                <a:solidFill>
                  <a:srgbClr val="002577"/>
                </a:solidFill>
                <a:latin typeface="Arial"/>
                <a:cs typeface="Arial"/>
              </a:rPr>
              <a:t>2020</a:t>
            </a:r>
            <a:r>
              <a:rPr sz="1200" spc="-50" dirty="0">
                <a:solidFill>
                  <a:srgbClr val="002577"/>
                </a:solidFill>
                <a:latin typeface="Arial"/>
                <a:cs typeface="Arial"/>
              </a:rPr>
              <a:t> </a:t>
            </a:r>
            <a:r>
              <a:rPr sz="1200" dirty="0">
                <a:solidFill>
                  <a:srgbClr val="002577"/>
                </a:solidFill>
                <a:latin typeface="Arial"/>
                <a:cs typeface="Arial"/>
              </a:rPr>
              <a:t>or</a:t>
            </a:r>
            <a:r>
              <a:rPr sz="1200" spc="-10" dirty="0">
                <a:solidFill>
                  <a:srgbClr val="002577"/>
                </a:solidFill>
                <a:latin typeface="Arial"/>
                <a:cs typeface="Arial"/>
              </a:rPr>
              <a:t> </a:t>
            </a:r>
            <a:r>
              <a:rPr sz="1200" dirty="0">
                <a:solidFill>
                  <a:srgbClr val="002577"/>
                </a:solidFill>
                <a:latin typeface="Arial"/>
                <a:cs typeface="Arial"/>
              </a:rPr>
              <a:t>2021.</a:t>
            </a:r>
            <a:r>
              <a:rPr sz="1200" spc="-60" dirty="0">
                <a:solidFill>
                  <a:srgbClr val="002577"/>
                </a:solidFill>
                <a:latin typeface="Arial"/>
                <a:cs typeface="Arial"/>
              </a:rPr>
              <a:t> </a:t>
            </a:r>
            <a:r>
              <a:rPr sz="1200" spc="-25" dirty="0">
                <a:solidFill>
                  <a:srgbClr val="002577"/>
                </a:solidFill>
                <a:latin typeface="Arial"/>
                <a:cs typeface="Arial"/>
              </a:rPr>
              <a:t>The </a:t>
            </a:r>
            <a:r>
              <a:rPr sz="1200" dirty="0">
                <a:solidFill>
                  <a:srgbClr val="002577"/>
                </a:solidFill>
                <a:latin typeface="Arial"/>
                <a:cs typeface="Arial"/>
              </a:rPr>
              <a:t>terminated</a:t>
            </a:r>
            <a:r>
              <a:rPr sz="1200" spc="-50" dirty="0">
                <a:solidFill>
                  <a:srgbClr val="002577"/>
                </a:solidFill>
                <a:latin typeface="Arial"/>
                <a:cs typeface="Arial"/>
              </a:rPr>
              <a:t> </a:t>
            </a:r>
            <a:r>
              <a:rPr sz="1200" dirty="0">
                <a:solidFill>
                  <a:srgbClr val="002577"/>
                </a:solidFill>
                <a:latin typeface="Arial"/>
                <a:cs typeface="Arial"/>
              </a:rPr>
              <a:t>client</a:t>
            </a:r>
            <a:r>
              <a:rPr sz="1200" spc="-25" dirty="0">
                <a:solidFill>
                  <a:srgbClr val="002577"/>
                </a:solidFill>
                <a:latin typeface="Arial"/>
                <a:cs typeface="Arial"/>
              </a:rPr>
              <a:t> </a:t>
            </a:r>
            <a:r>
              <a:rPr lang="en-US" sz="1200" spc="-20" dirty="0">
                <a:solidFill>
                  <a:srgbClr val="002577"/>
                </a:solidFill>
                <a:latin typeface="Arial"/>
                <a:cs typeface="Arial"/>
              </a:rPr>
              <a:t>will </a:t>
            </a:r>
            <a:r>
              <a:rPr sz="1200" dirty="0">
                <a:solidFill>
                  <a:srgbClr val="002577"/>
                </a:solidFill>
                <a:latin typeface="Arial"/>
                <a:cs typeface="Arial"/>
              </a:rPr>
              <a:t>have</a:t>
            </a:r>
            <a:r>
              <a:rPr sz="1200" spc="-15" dirty="0">
                <a:solidFill>
                  <a:srgbClr val="002577"/>
                </a:solidFill>
                <a:latin typeface="Arial"/>
                <a:cs typeface="Arial"/>
              </a:rPr>
              <a:t> </a:t>
            </a:r>
            <a:r>
              <a:rPr sz="1200" dirty="0">
                <a:solidFill>
                  <a:srgbClr val="002577"/>
                </a:solidFill>
                <a:latin typeface="Arial"/>
                <a:cs typeface="Arial"/>
              </a:rPr>
              <a:t>a</a:t>
            </a:r>
            <a:r>
              <a:rPr sz="1200" spc="-15" dirty="0">
                <a:solidFill>
                  <a:srgbClr val="002577"/>
                </a:solidFill>
                <a:latin typeface="Arial"/>
                <a:cs typeface="Arial"/>
              </a:rPr>
              <a:t> </a:t>
            </a:r>
            <a:r>
              <a:rPr sz="1200" dirty="0">
                <a:solidFill>
                  <a:srgbClr val="002577"/>
                </a:solidFill>
                <a:latin typeface="Arial"/>
                <a:cs typeface="Arial"/>
              </a:rPr>
              <a:t>shared</a:t>
            </a:r>
            <a:r>
              <a:rPr sz="1200" spc="-35" dirty="0">
                <a:solidFill>
                  <a:srgbClr val="002577"/>
                </a:solidFill>
                <a:latin typeface="Arial"/>
                <a:cs typeface="Arial"/>
              </a:rPr>
              <a:t> </a:t>
            </a:r>
            <a:r>
              <a:rPr sz="1200" dirty="0">
                <a:solidFill>
                  <a:srgbClr val="002577"/>
                </a:solidFill>
                <a:latin typeface="Arial"/>
                <a:cs typeface="Arial"/>
              </a:rPr>
              <a:t>responsibility</a:t>
            </a:r>
            <a:r>
              <a:rPr sz="1200" spc="-30" dirty="0">
                <a:solidFill>
                  <a:srgbClr val="002577"/>
                </a:solidFill>
                <a:latin typeface="Arial"/>
                <a:cs typeface="Arial"/>
              </a:rPr>
              <a:t> </a:t>
            </a:r>
            <a:r>
              <a:rPr sz="1200" dirty="0">
                <a:solidFill>
                  <a:srgbClr val="002577"/>
                </a:solidFill>
                <a:latin typeface="Arial"/>
                <a:cs typeface="Arial"/>
              </a:rPr>
              <a:t>to</a:t>
            </a:r>
            <a:r>
              <a:rPr sz="1200" spc="-10" dirty="0">
                <a:solidFill>
                  <a:srgbClr val="002577"/>
                </a:solidFill>
                <a:latin typeface="Arial"/>
                <a:cs typeface="Arial"/>
              </a:rPr>
              <a:t> </a:t>
            </a:r>
            <a:r>
              <a:rPr sz="1200" dirty="0">
                <a:solidFill>
                  <a:srgbClr val="002577"/>
                </a:solidFill>
                <a:latin typeface="Arial"/>
                <a:cs typeface="Arial"/>
              </a:rPr>
              <a:t>submit</a:t>
            </a:r>
            <a:r>
              <a:rPr sz="1200" spc="-25" dirty="0">
                <a:solidFill>
                  <a:srgbClr val="002577"/>
                </a:solidFill>
                <a:latin typeface="Arial"/>
                <a:cs typeface="Arial"/>
              </a:rPr>
              <a:t> </a:t>
            </a:r>
            <a:r>
              <a:rPr sz="1200" dirty="0">
                <a:solidFill>
                  <a:srgbClr val="002577"/>
                </a:solidFill>
                <a:latin typeface="Arial"/>
                <a:cs typeface="Arial"/>
              </a:rPr>
              <a:t>their</a:t>
            </a:r>
            <a:r>
              <a:rPr sz="1200" spc="-25" dirty="0">
                <a:solidFill>
                  <a:srgbClr val="002577"/>
                </a:solidFill>
                <a:latin typeface="Arial"/>
                <a:cs typeface="Arial"/>
              </a:rPr>
              <a:t> </a:t>
            </a:r>
            <a:r>
              <a:rPr sz="1200" dirty="0">
                <a:solidFill>
                  <a:srgbClr val="002577"/>
                </a:solidFill>
                <a:latin typeface="Arial"/>
                <a:cs typeface="Arial"/>
              </a:rPr>
              <a:t>P2,</a:t>
            </a:r>
            <a:r>
              <a:rPr sz="1200" spc="-15" dirty="0">
                <a:solidFill>
                  <a:srgbClr val="002577"/>
                </a:solidFill>
                <a:latin typeface="Arial"/>
                <a:cs typeface="Arial"/>
              </a:rPr>
              <a:t> </a:t>
            </a:r>
            <a:r>
              <a:rPr sz="1200" dirty="0">
                <a:solidFill>
                  <a:srgbClr val="002577"/>
                </a:solidFill>
                <a:latin typeface="Arial"/>
                <a:cs typeface="Arial"/>
              </a:rPr>
              <a:t>D1</a:t>
            </a:r>
            <a:r>
              <a:rPr sz="1200" spc="-15" dirty="0">
                <a:solidFill>
                  <a:srgbClr val="002577"/>
                </a:solidFill>
                <a:latin typeface="Arial"/>
                <a:cs typeface="Arial"/>
              </a:rPr>
              <a:t> </a:t>
            </a:r>
            <a:r>
              <a:rPr sz="1200" dirty="0">
                <a:solidFill>
                  <a:srgbClr val="002577"/>
                </a:solidFill>
                <a:latin typeface="Arial"/>
                <a:cs typeface="Arial"/>
              </a:rPr>
              <a:t>data</a:t>
            </a:r>
            <a:r>
              <a:rPr sz="1200" spc="-25" dirty="0">
                <a:solidFill>
                  <a:srgbClr val="002577"/>
                </a:solidFill>
                <a:latin typeface="Arial"/>
                <a:cs typeface="Arial"/>
              </a:rPr>
              <a:t> </a:t>
            </a:r>
            <a:r>
              <a:rPr sz="1200" dirty="0">
                <a:solidFill>
                  <a:srgbClr val="002577"/>
                </a:solidFill>
                <a:latin typeface="Arial"/>
                <a:cs typeface="Arial"/>
              </a:rPr>
              <a:t>directly</a:t>
            </a:r>
            <a:r>
              <a:rPr sz="1200" spc="-20" dirty="0">
                <a:solidFill>
                  <a:srgbClr val="002577"/>
                </a:solidFill>
                <a:latin typeface="Arial"/>
                <a:cs typeface="Arial"/>
              </a:rPr>
              <a:t> </a:t>
            </a:r>
            <a:r>
              <a:rPr sz="1200" dirty="0">
                <a:solidFill>
                  <a:srgbClr val="002577"/>
                </a:solidFill>
                <a:latin typeface="Arial"/>
                <a:cs typeface="Arial"/>
              </a:rPr>
              <a:t>to</a:t>
            </a:r>
            <a:r>
              <a:rPr sz="1200" spc="-15" dirty="0">
                <a:solidFill>
                  <a:srgbClr val="002577"/>
                </a:solidFill>
                <a:latin typeface="Arial"/>
                <a:cs typeface="Arial"/>
              </a:rPr>
              <a:t> </a:t>
            </a:r>
            <a:r>
              <a:rPr sz="1200" spc="-20" dirty="0">
                <a:solidFill>
                  <a:srgbClr val="002577"/>
                </a:solidFill>
                <a:latin typeface="Arial"/>
                <a:cs typeface="Arial"/>
              </a:rPr>
              <a:t>CMS.</a:t>
            </a:r>
            <a:endParaRPr lang="en-US" sz="1200" spc="-20" dirty="0">
              <a:solidFill>
                <a:srgbClr val="002577"/>
              </a:solidFill>
              <a:latin typeface="Arial"/>
              <a:cs typeface="Arial"/>
            </a:endParaRPr>
          </a:p>
        </p:txBody>
      </p:sp>
      <p:sp>
        <p:nvSpPr>
          <p:cNvPr id="4" name="object 4"/>
          <p:cNvSpPr txBox="1"/>
          <p:nvPr/>
        </p:nvSpPr>
        <p:spPr>
          <a:xfrm>
            <a:off x="729487" y="9061382"/>
            <a:ext cx="6697980" cy="335280"/>
          </a:xfrm>
          <a:prstGeom prst="rect">
            <a:avLst/>
          </a:prstGeom>
        </p:spPr>
        <p:txBody>
          <a:bodyPr vert="horz" wrap="square" lIns="0" tIns="635" rIns="0" bIns="0" rtlCol="0">
            <a:spAutoFit/>
          </a:bodyPr>
          <a:lstStyle/>
          <a:p>
            <a:pPr marL="12700" marR="5080">
              <a:lnSpc>
                <a:spcPct val="100000"/>
              </a:lnSpc>
              <a:spcBef>
                <a:spcPts val="5"/>
              </a:spcBef>
            </a:pPr>
            <a:r>
              <a:rPr sz="1050" dirty="0">
                <a:solidFill>
                  <a:srgbClr val="002377"/>
                </a:solidFill>
                <a:latin typeface="Arial"/>
                <a:cs typeface="Arial"/>
              </a:rPr>
              <a:t>Important:</a:t>
            </a:r>
            <a:r>
              <a:rPr sz="1050" spc="254" dirty="0">
                <a:solidFill>
                  <a:srgbClr val="002377"/>
                </a:solidFill>
                <a:latin typeface="Arial"/>
                <a:cs typeface="Arial"/>
              </a:rPr>
              <a:t> </a:t>
            </a:r>
            <a:r>
              <a:rPr sz="1050" dirty="0">
                <a:solidFill>
                  <a:srgbClr val="002377"/>
                </a:solidFill>
                <a:latin typeface="Arial"/>
                <a:cs typeface="Arial"/>
              </a:rPr>
              <a:t>The</a:t>
            </a:r>
            <a:r>
              <a:rPr sz="1050" spc="-25" dirty="0">
                <a:solidFill>
                  <a:srgbClr val="002377"/>
                </a:solidFill>
                <a:latin typeface="Arial"/>
                <a:cs typeface="Arial"/>
              </a:rPr>
              <a:t> </a:t>
            </a:r>
            <a:r>
              <a:rPr sz="1050" dirty="0">
                <a:solidFill>
                  <a:srgbClr val="002377"/>
                </a:solidFill>
                <a:latin typeface="Arial"/>
                <a:cs typeface="Arial"/>
              </a:rPr>
              <a:t>content</a:t>
            </a:r>
            <a:r>
              <a:rPr sz="1050" spc="-3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this</a:t>
            </a:r>
            <a:r>
              <a:rPr sz="1050" spc="-25" dirty="0">
                <a:solidFill>
                  <a:srgbClr val="002377"/>
                </a:solidFill>
                <a:latin typeface="Arial"/>
                <a:cs typeface="Arial"/>
              </a:rPr>
              <a:t> </a:t>
            </a:r>
            <a:r>
              <a:rPr sz="1050" dirty="0">
                <a:solidFill>
                  <a:srgbClr val="002377"/>
                </a:solidFill>
                <a:latin typeface="Arial"/>
                <a:cs typeface="Arial"/>
              </a:rPr>
              <a:t>guide</a:t>
            </a:r>
            <a:r>
              <a:rPr sz="1050" spc="-10" dirty="0">
                <a:solidFill>
                  <a:srgbClr val="002377"/>
                </a:solidFill>
                <a:latin typeface="Arial"/>
                <a:cs typeface="Arial"/>
              </a:rPr>
              <a:t> </a:t>
            </a:r>
            <a:r>
              <a:rPr sz="1050" dirty="0">
                <a:solidFill>
                  <a:srgbClr val="002377"/>
                </a:solidFill>
                <a:latin typeface="Arial"/>
                <a:cs typeface="Arial"/>
              </a:rPr>
              <a:t>reflects</a:t>
            </a:r>
            <a:r>
              <a:rPr sz="1050" spc="-30" dirty="0">
                <a:solidFill>
                  <a:srgbClr val="002377"/>
                </a:solidFill>
                <a:latin typeface="Arial"/>
                <a:cs typeface="Arial"/>
              </a:rPr>
              <a:t> </a:t>
            </a:r>
            <a:r>
              <a:rPr sz="1050" spc="-10" dirty="0">
                <a:solidFill>
                  <a:srgbClr val="002377"/>
                </a:solidFill>
                <a:latin typeface="Arial"/>
                <a:cs typeface="Arial"/>
              </a:rPr>
              <a:t>UnitedHealthcare/</a:t>
            </a:r>
            <a:r>
              <a:rPr sz="1050" spc="-40" dirty="0">
                <a:solidFill>
                  <a:srgbClr val="002377"/>
                </a:solidFill>
                <a:latin typeface="Arial"/>
                <a:cs typeface="Arial"/>
              </a:rPr>
              <a:t> </a:t>
            </a:r>
            <a:r>
              <a:rPr sz="1050" dirty="0">
                <a:solidFill>
                  <a:srgbClr val="002377"/>
                </a:solidFill>
                <a:latin typeface="Arial"/>
                <a:cs typeface="Arial"/>
              </a:rPr>
              <a:t>OptumRx</a:t>
            </a:r>
            <a:r>
              <a:rPr sz="1050" spc="-35" dirty="0">
                <a:solidFill>
                  <a:srgbClr val="002377"/>
                </a:solidFill>
                <a:latin typeface="Arial"/>
                <a:cs typeface="Arial"/>
              </a:rPr>
              <a:t> </a:t>
            </a:r>
            <a:r>
              <a:rPr sz="1050" dirty="0">
                <a:solidFill>
                  <a:srgbClr val="002377"/>
                </a:solidFill>
                <a:latin typeface="Arial"/>
                <a:cs typeface="Arial"/>
              </a:rPr>
              <a:t>carve</a:t>
            </a:r>
            <a:r>
              <a:rPr sz="1050" spc="-10" dirty="0">
                <a:solidFill>
                  <a:srgbClr val="002377"/>
                </a:solidFill>
                <a:latin typeface="Arial"/>
                <a:cs typeface="Arial"/>
              </a:rPr>
              <a:t> </a:t>
            </a:r>
            <a:r>
              <a:rPr sz="1050" dirty="0">
                <a:solidFill>
                  <a:srgbClr val="002377"/>
                </a:solidFill>
                <a:latin typeface="Arial"/>
                <a:cs typeface="Arial"/>
              </a:rPr>
              <a:t>in</a:t>
            </a:r>
            <a:r>
              <a:rPr sz="1050" spc="-10" dirty="0">
                <a:solidFill>
                  <a:srgbClr val="002377"/>
                </a:solidFill>
                <a:latin typeface="Arial"/>
                <a:cs typeface="Arial"/>
              </a:rPr>
              <a:t> </a:t>
            </a:r>
            <a:r>
              <a:rPr sz="1050" dirty="0">
                <a:solidFill>
                  <a:srgbClr val="002377"/>
                </a:solidFill>
                <a:latin typeface="Arial"/>
                <a:cs typeface="Arial"/>
              </a:rPr>
              <a:t>and</a:t>
            </a:r>
            <a:r>
              <a:rPr sz="1050" spc="-5" dirty="0">
                <a:solidFill>
                  <a:srgbClr val="002377"/>
                </a:solidFill>
                <a:latin typeface="Arial"/>
                <a:cs typeface="Arial"/>
              </a:rPr>
              <a:t> </a:t>
            </a:r>
            <a:r>
              <a:rPr sz="1050" dirty="0">
                <a:solidFill>
                  <a:srgbClr val="002377"/>
                </a:solidFill>
                <a:latin typeface="Arial"/>
                <a:cs typeface="Arial"/>
              </a:rPr>
              <a:t>UMR</a:t>
            </a:r>
            <a:r>
              <a:rPr sz="1050" spc="-20" dirty="0">
                <a:solidFill>
                  <a:srgbClr val="002377"/>
                </a:solidFill>
                <a:latin typeface="Arial"/>
                <a:cs typeface="Arial"/>
              </a:rPr>
              <a:t> </a:t>
            </a:r>
            <a:r>
              <a:rPr sz="1050" dirty="0">
                <a:solidFill>
                  <a:srgbClr val="002377"/>
                </a:solidFill>
                <a:latin typeface="Arial"/>
                <a:cs typeface="Arial"/>
              </a:rPr>
              <a:t>approach.</a:t>
            </a:r>
            <a:r>
              <a:rPr sz="1050" spc="-15" dirty="0">
                <a:solidFill>
                  <a:srgbClr val="002377"/>
                </a:solidFill>
                <a:latin typeface="Arial"/>
                <a:cs typeface="Arial"/>
              </a:rPr>
              <a:t> </a:t>
            </a:r>
            <a:r>
              <a:rPr sz="1050" dirty="0">
                <a:solidFill>
                  <a:srgbClr val="002377"/>
                </a:solidFill>
                <a:latin typeface="Arial"/>
                <a:cs typeface="Arial"/>
              </a:rPr>
              <a:t>The</a:t>
            </a:r>
            <a:r>
              <a:rPr sz="1050" spc="-20" dirty="0">
                <a:solidFill>
                  <a:srgbClr val="002377"/>
                </a:solidFill>
                <a:latin typeface="Arial"/>
                <a:cs typeface="Arial"/>
              </a:rPr>
              <a:t> </a:t>
            </a:r>
            <a:r>
              <a:rPr sz="1050" spc="-10" dirty="0">
                <a:solidFill>
                  <a:srgbClr val="002377"/>
                </a:solidFill>
                <a:latin typeface="Arial"/>
                <a:cs typeface="Arial"/>
              </a:rPr>
              <a:t>guide </a:t>
            </a:r>
            <a:r>
              <a:rPr sz="1050" dirty="0">
                <a:solidFill>
                  <a:srgbClr val="002377"/>
                </a:solidFill>
                <a:latin typeface="Arial"/>
                <a:cs typeface="Arial"/>
              </a:rPr>
              <a:t>includes</a:t>
            </a:r>
            <a:r>
              <a:rPr sz="1050" spc="-35" dirty="0">
                <a:solidFill>
                  <a:srgbClr val="002377"/>
                </a:solidFill>
                <a:latin typeface="Arial"/>
                <a:cs typeface="Arial"/>
              </a:rPr>
              <a:t> </a:t>
            </a:r>
            <a:r>
              <a:rPr sz="1050" dirty="0">
                <a:solidFill>
                  <a:srgbClr val="002377"/>
                </a:solidFill>
                <a:latin typeface="Arial"/>
                <a:cs typeface="Arial"/>
              </a:rPr>
              <a:t>content</a:t>
            </a:r>
            <a:r>
              <a:rPr sz="1050" spc="-40" dirty="0">
                <a:solidFill>
                  <a:srgbClr val="002377"/>
                </a:solidFill>
                <a:latin typeface="Arial"/>
                <a:cs typeface="Arial"/>
              </a:rPr>
              <a:t> </a:t>
            </a:r>
            <a:r>
              <a:rPr sz="1050" dirty="0">
                <a:solidFill>
                  <a:srgbClr val="002377"/>
                </a:solidFill>
                <a:latin typeface="Arial"/>
                <a:cs typeface="Arial"/>
              </a:rPr>
              <a:t>from</a:t>
            </a:r>
            <a:r>
              <a:rPr sz="1050" dirty="0">
                <a:solidFill>
                  <a:srgbClr val="002577"/>
                </a:solidFill>
                <a:latin typeface="Arial"/>
                <a:cs typeface="Arial"/>
              </a:rPr>
              <a:t>:</a:t>
            </a:r>
            <a:r>
              <a:rPr sz="1050" spc="140" dirty="0">
                <a:solidFill>
                  <a:srgbClr val="002577"/>
                </a:solidFill>
                <a:latin typeface="Arial"/>
                <a:cs typeface="Arial"/>
              </a:rPr>
              <a:t> </a:t>
            </a:r>
            <a:r>
              <a:rPr sz="1050" baseline="23809" dirty="0">
                <a:solidFill>
                  <a:srgbClr val="002377"/>
                </a:solidFill>
                <a:latin typeface="Arial"/>
                <a:cs typeface="Arial"/>
              </a:rPr>
              <a:t>1</a:t>
            </a:r>
            <a:r>
              <a:rPr sz="1050" spc="112" baseline="23809" dirty="0">
                <a:solidFill>
                  <a:srgbClr val="002377"/>
                </a:solidFill>
                <a:latin typeface="Arial"/>
                <a:cs typeface="Arial"/>
              </a:rPr>
              <a:t> </a:t>
            </a:r>
            <a:r>
              <a:rPr sz="1050" u="sng" dirty="0">
                <a:solidFill>
                  <a:srgbClr val="186DCF"/>
                </a:solidFill>
                <a:uFill>
                  <a:solidFill>
                    <a:srgbClr val="186DCF"/>
                  </a:solidFill>
                </a:uFill>
                <a:latin typeface="Arial"/>
                <a:cs typeface="Arial"/>
              </a:rPr>
              <a:t>CMS</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Reporting</a:t>
            </a:r>
            <a:r>
              <a:rPr sz="1050" u="sng" spc="-30" dirty="0">
                <a:solidFill>
                  <a:srgbClr val="186DCF"/>
                </a:solidFill>
                <a:uFill>
                  <a:solidFill>
                    <a:srgbClr val="186DCF"/>
                  </a:solidFill>
                </a:uFill>
                <a:latin typeface="Arial"/>
                <a:cs typeface="Arial"/>
              </a:rPr>
              <a:t> </a:t>
            </a:r>
            <a:r>
              <a:rPr sz="1050" u="sng" dirty="0">
                <a:solidFill>
                  <a:srgbClr val="186DCF"/>
                </a:solidFill>
                <a:uFill>
                  <a:solidFill>
                    <a:srgbClr val="186DCF"/>
                  </a:solidFill>
                </a:uFill>
                <a:latin typeface="Arial"/>
                <a:cs typeface="Arial"/>
              </a:rPr>
              <a:t>Instructions</a:t>
            </a:r>
            <a:r>
              <a:rPr sz="1050" spc="-25" dirty="0">
                <a:solidFill>
                  <a:srgbClr val="186DCF"/>
                </a:solidFill>
                <a:latin typeface="Arial"/>
                <a:cs typeface="Arial"/>
              </a:rPr>
              <a:t> </a:t>
            </a:r>
            <a:r>
              <a:rPr sz="1050" dirty="0">
                <a:solidFill>
                  <a:srgbClr val="002577"/>
                </a:solidFill>
                <a:latin typeface="Arial"/>
                <a:cs typeface="Arial"/>
              </a:rPr>
              <a:t>as</a:t>
            </a:r>
            <a:r>
              <a:rPr sz="1050" spc="-20" dirty="0">
                <a:solidFill>
                  <a:srgbClr val="002577"/>
                </a:solidFill>
                <a:latin typeface="Arial"/>
                <a:cs typeface="Arial"/>
              </a:rPr>
              <a:t> </a:t>
            </a:r>
            <a:r>
              <a:rPr sz="1050" dirty="0">
                <a:solidFill>
                  <a:srgbClr val="002577"/>
                </a:solidFill>
                <a:latin typeface="Arial"/>
                <a:cs typeface="Arial"/>
              </a:rPr>
              <a:t>noted</a:t>
            </a:r>
            <a:r>
              <a:rPr sz="1050" spc="-30" dirty="0">
                <a:solidFill>
                  <a:srgbClr val="002577"/>
                </a:solidFill>
                <a:latin typeface="Arial"/>
                <a:cs typeface="Arial"/>
              </a:rPr>
              <a:t> </a:t>
            </a:r>
            <a:r>
              <a:rPr sz="1050" spc="-10" dirty="0">
                <a:solidFill>
                  <a:srgbClr val="002577"/>
                </a:solidFill>
                <a:latin typeface="Arial"/>
                <a:cs typeface="Arial"/>
              </a:rPr>
              <a:t>throughout.</a:t>
            </a:r>
            <a:endParaRPr sz="1050" dirty="0">
              <a:latin typeface="Arial"/>
              <a:cs typeface="Arial"/>
            </a:endParaRPr>
          </a:p>
        </p:txBody>
      </p:sp>
      <p:sp>
        <p:nvSpPr>
          <p:cNvPr id="5" name="object 5"/>
          <p:cNvSpPr txBox="1">
            <a:spLocks noGrp="1"/>
          </p:cNvSpPr>
          <p:nvPr>
            <p:ph type="sldNum" sz="quarter" idx="7"/>
          </p:nvPr>
        </p:nvSpPr>
        <p:spPr>
          <a:prstGeom prst="rect">
            <a:avLst/>
          </a:prstGeom>
        </p:spPr>
        <p:txBody>
          <a:bodyPr vert="horz" wrap="square" lIns="0" tIns="3175" rIns="0" bIns="0" rtlCol="0">
            <a:spAutoFit/>
          </a:bodyPr>
          <a:lstStyle/>
          <a:p>
            <a:pPr marL="38100">
              <a:lnSpc>
                <a:spcPct val="100000"/>
              </a:lnSpc>
              <a:spcBef>
                <a:spcPts val="25"/>
              </a:spcBef>
            </a:pPr>
            <a:fld id="{81D60167-4931-47E6-BA6A-407CBD079E47}" type="slidenum">
              <a:rPr spc="-25" dirty="0"/>
              <a:t>9</a:t>
            </a:fld>
            <a:endParaRPr spc="-25" dirty="0"/>
          </a:p>
        </p:txBody>
      </p:sp>
      <p:sp>
        <p:nvSpPr>
          <p:cNvPr id="6" name="object 6"/>
          <p:cNvSpPr txBox="1">
            <a:spLocks noGrp="1"/>
          </p:cNvSpPr>
          <p:nvPr>
            <p:ph type="ftr" sz="quarter" idx="5"/>
          </p:nvPr>
        </p:nvSpPr>
        <p:spPr>
          <a:prstGeom prst="rect">
            <a:avLst/>
          </a:prstGeom>
        </p:spPr>
        <p:txBody>
          <a:bodyPr vert="horz" wrap="square" lIns="0" tIns="5080" rIns="0" bIns="0" rtlCol="0">
            <a:spAutoFit/>
          </a:bodyPr>
          <a:lstStyle/>
          <a:p>
            <a:pPr marL="12700">
              <a:lnSpc>
                <a:spcPct val="100000"/>
              </a:lnSpc>
              <a:spcBef>
                <a:spcPts val="40"/>
              </a:spcBef>
            </a:pPr>
            <a:r>
              <a:rPr dirty="0"/>
              <a:t>©</a:t>
            </a:r>
            <a:r>
              <a:rPr spc="-15" dirty="0"/>
              <a:t> </a:t>
            </a:r>
            <a:r>
              <a:rPr dirty="0"/>
              <a:t>2022 United</a:t>
            </a:r>
            <a:r>
              <a:rPr spc="-10" dirty="0"/>
              <a:t> </a:t>
            </a:r>
            <a:r>
              <a:rPr dirty="0"/>
              <a:t>HealthCare Services,</a:t>
            </a:r>
            <a:r>
              <a:rPr spc="-10" dirty="0"/>
              <a:t> </a:t>
            </a:r>
            <a:r>
              <a:rPr dirty="0"/>
              <a:t>Inc.</a:t>
            </a:r>
            <a:r>
              <a:rPr spc="-10" dirty="0"/>
              <a:t> </a:t>
            </a:r>
            <a:r>
              <a:rPr dirty="0"/>
              <a:t>All</a:t>
            </a:r>
            <a:r>
              <a:rPr spc="-15" dirty="0"/>
              <a:t> </a:t>
            </a:r>
            <a:r>
              <a:rPr dirty="0"/>
              <a:t>Rights </a:t>
            </a:r>
            <a:r>
              <a:rPr spc="-10" dirty="0"/>
              <a:t>Reserved.</a:t>
            </a:r>
          </a:p>
        </p:txBody>
      </p:sp>
      <p:graphicFrame>
        <p:nvGraphicFramePr>
          <p:cNvPr id="3" name="object 3"/>
          <p:cNvGraphicFramePr>
            <a:graphicFrameLocks noGrp="1"/>
          </p:cNvGraphicFramePr>
          <p:nvPr>
            <p:extLst>
              <p:ext uri="{D42A27DB-BD31-4B8C-83A1-F6EECF244321}">
                <p14:modId xmlns:p14="http://schemas.microsoft.com/office/powerpoint/2010/main" val="333010172"/>
              </p:ext>
            </p:extLst>
          </p:nvPr>
        </p:nvGraphicFramePr>
        <p:xfrm>
          <a:off x="255245" y="7830219"/>
          <a:ext cx="7067549" cy="1171575"/>
        </p:xfrm>
        <a:graphic>
          <a:graphicData uri="http://schemas.openxmlformats.org/drawingml/2006/table">
            <a:tbl>
              <a:tblPr firstRow="1" bandRow="1">
                <a:tableStyleId>{2D5ABB26-0587-4C30-8999-92F81FD0307C}</a:tableStyleId>
              </a:tblPr>
              <a:tblGrid>
                <a:gridCol w="3548379">
                  <a:extLst>
                    <a:ext uri="{9D8B030D-6E8A-4147-A177-3AD203B41FA5}">
                      <a16:colId xmlns:a16="http://schemas.microsoft.com/office/drawing/2014/main" val="20000"/>
                    </a:ext>
                  </a:extLst>
                </a:gridCol>
                <a:gridCol w="3519170">
                  <a:extLst>
                    <a:ext uri="{9D8B030D-6E8A-4147-A177-3AD203B41FA5}">
                      <a16:colId xmlns:a16="http://schemas.microsoft.com/office/drawing/2014/main" val="20001"/>
                    </a:ext>
                  </a:extLst>
                </a:gridCol>
              </a:tblGrid>
              <a:tr h="168275">
                <a:tc>
                  <a:txBody>
                    <a:bodyPr/>
                    <a:lstStyle/>
                    <a:p>
                      <a:pPr algn="ctr">
                        <a:lnSpc>
                          <a:spcPts val="1175"/>
                        </a:lnSpc>
                        <a:spcBef>
                          <a:spcPts val="50"/>
                        </a:spcBef>
                      </a:pPr>
                      <a:r>
                        <a:rPr lang="en-US" sz="1050" b="1" dirty="0">
                          <a:latin typeface="Arial"/>
                          <a:cs typeface="Arial"/>
                        </a:rPr>
                        <a:t>All Groups except USP and UMR</a:t>
                      </a:r>
                      <a:endParaRPr sz="1050" b="1" dirty="0">
                        <a:latin typeface="Arial"/>
                        <a:cs typeface="Arial"/>
                      </a:endParaRPr>
                    </a:p>
                  </a:txBody>
                  <a:tcPr marL="0" marR="0" marT="6350" marB="0">
                    <a:lnL w="12700">
                      <a:solidFill>
                        <a:srgbClr val="002377"/>
                      </a:solidFill>
                      <a:prstDash val="solid"/>
                    </a:lnL>
                    <a:lnR w="12700" cap="flat" cmpd="sng" algn="ctr">
                      <a:solidFill>
                        <a:srgbClr val="002377"/>
                      </a:solidFill>
                      <a:prstDash val="solid"/>
                      <a:round/>
                      <a:headEnd type="none" w="med" len="med"/>
                      <a:tailEnd type="none" w="med" len="med"/>
                    </a:lnR>
                    <a:lnT w="12700">
                      <a:solidFill>
                        <a:srgbClr val="002377"/>
                      </a:solidFill>
                      <a:prstDash val="solid"/>
                    </a:lnT>
                    <a:lnB w="12700">
                      <a:solidFill>
                        <a:srgbClr val="002377"/>
                      </a:solidFill>
                      <a:prstDash val="solid"/>
                    </a:lnB>
                    <a:solidFill>
                      <a:srgbClr val="D9D9D9"/>
                    </a:solidFill>
                  </a:tcPr>
                </a:tc>
                <a:tc>
                  <a:txBody>
                    <a:bodyPr/>
                    <a:lstStyle/>
                    <a:p>
                      <a:pPr marL="635" algn="ctr">
                        <a:lnSpc>
                          <a:spcPts val="1175"/>
                        </a:lnSpc>
                        <a:spcBef>
                          <a:spcPts val="50"/>
                        </a:spcBef>
                      </a:pPr>
                      <a:r>
                        <a:rPr lang="en-US" sz="1050" b="1" dirty="0">
                          <a:latin typeface="Arial"/>
                          <a:cs typeface="Arial"/>
                        </a:rPr>
                        <a:t>All UMR and USP Groups</a:t>
                      </a:r>
                      <a:endParaRPr sz="1050" b="1" dirty="0">
                        <a:latin typeface="Arial"/>
                        <a:cs typeface="Arial"/>
                      </a:endParaRPr>
                    </a:p>
                  </a:txBody>
                  <a:tcPr marL="0" marR="0" marT="6350" marB="0">
                    <a:lnL w="12700" cap="flat" cmpd="sng" algn="ctr">
                      <a:solidFill>
                        <a:srgbClr val="002377"/>
                      </a:solidFill>
                      <a:prstDash val="solid"/>
                      <a:round/>
                      <a:headEnd type="none" w="med" len="med"/>
                      <a:tailEnd type="none" w="med" len="me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938657414"/>
                  </a:ext>
                </a:extLst>
              </a:tr>
              <a:tr h="168275">
                <a:tc>
                  <a:txBody>
                    <a:bodyPr/>
                    <a:lstStyle/>
                    <a:p>
                      <a:pPr algn="ctr">
                        <a:lnSpc>
                          <a:spcPts val="1175"/>
                        </a:lnSpc>
                        <a:spcBef>
                          <a:spcPts val="50"/>
                        </a:spcBef>
                      </a:pPr>
                      <a:r>
                        <a:rPr sz="1050" b="1" dirty="0">
                          <a:solidFill>
                            <a:srgbClr val="002577"/>
                          </a:solidFill>
                          <a:latin typeface="Arial"/>
                          <a:cs typeface="Arial"/>
                        </a:rPr>
                        <a:t>UHC</a:t>
                      </a:r>
                      <a:r>
                        <a:rPr sz="1050" b="1" spc="-5" dirty="0">
                          <a:solidFill>
                            <a:srgbClr val="002577"/>
                          </a:solidFill>
                          <a:latin typeface="Arial"/>
                          <a:cs typeface="Arial"/>
                        </a:rPr>
                        <a:t> </a:t>
                      </a:r>
                      <a:r>
                        <a:rPr sz="1050" b="1" dirty="0">
                          <a:solidFill>
                            <a:srgbClr val="002577"/>
                          </a:solidFill>
                          <a:latin typeface="Arial"/>
                          <a:cs typeface="Arial"/>
                        </a:rPr>
                        <a:t>/</a:t>
                      </a:r>
                      <a:r>
                        <a:rPr sz="1050" b="1" spc="-15" dirty="0">
                          <a:solidFill>
                            <a:srgbClr val="002577"/>
                          </a:solidFill>
                          <a:latin typeface="Arial"/>
                          <a:cs typeface="Arial"/>
                        </a:rPr>
                        <a:t> </a:t>
                      </a:r>
                      <a:r>
                        <a:rPr sz="1050" b="1" dirty="0">
                          <a:solidFill>
                            <a:srgbClr val="002577"/>
                          </a:solidFill>
                          <a:latin typeface="Arial"/>
                          <a:cs typeface="Arial"/>
                        </a:rPr>
                        <a:t>OptumRx</a:t>
                      </a:r>
                      <a:r>
                        <a:rPr sz="1050" b="1" spc="-20" dirty="0">
                          <a:solidFill>
                            <a:srgbClr val="002577"/>
                          </a:solidFill>
                          <a:latin typeface="Arial"/>
                          <a:cs typeface="Arial"/>
                        </a:rPr>
                        <a:t> </a:t>
                      </a:r>
                      <a:r>
                        <a:rPr sz="1050" b="1" spc="-10" dirty="0">
                          <a:solidFill>
                            <a:srgbClr val="002577"/>
                          </a:solidFill>
                          <a:latin typeface="Arial"/>
                          <a:cs typeface="Arial"/>
                        </a:rPr>
                        <a:t>Carve-</a:t>
                      </a:r>
                      <a:r>
                        <a:rPr sz="1050" b="1" spc="-25" dirty="0">
                          <a:solidFill>
                            <a:srgbClr val="002577"/>
                          </a:solidFill>
                          <a:latin typeface="Arial"/>
                          <a:cs typeface="Arial"/>
                        </a:rPr>
                        <a:t>In</a:t>
                      </a:r>
                      <a:endParaRPr sz="1050" dirty="0">
                        <a:latin typeface="Arial"/>
                        <a:cs typeface="Arial"/>
                      </a:endParaRPr>
                    </a:p>
                  </a:txBody>
                  <a:tcPr marL="0" marR="0" marT="6350" marB="0">
                    <a:lnL w="12700">
                      <a:solidFill>
                        <a:srgbClr val="002377"/>
                      </a:solidFill>
                      <a:prstDash val="solid"/>
                    </a:lnL>
                    <a:lnR w="12700">
                      <a:solidFill>
                        <a:srgbClr val="002377"/>
                      </a:solidFill>
                      <a:prstDash val="solid"/>
                    </a:lnR>
                    <a:lnT w="12700" cap="flat" cmpd="sng" algn="ctr">
                      <a:solidFill>
                        <a:srgbClr val="002377"/>
                      </a:solidFill>
                      <a:prstDash val="solid"/>
                      <a:round/>
                      <a:headEnd type="none" w="med" len="med"/>
                      <a:tailEnd type="none" w="med" len="med"/>
                    </a:lnT>
                    <a:lnB w="12700">
                      <a:solidFill>
                        <a:srgbClr val="002377"/>
                      </a:solidFill>
                      <a:prstDash val="solid"/>
                    </a:lnB>
                    <a:solidFill>
                      <a:srgbClr val="D9D9D9"/>
                    </a:solidFill>
                  </a:tcPr>
                </a:tc>
                <a:tc>
                  <a:txBody>
                    <a:bodyPr/>
                    <a:lstStyle/>
                    <a:p>
                      <a:pPr marL="635" algn="ctr">
                        <a:lnSpc>
                          <a:spcPts val="1175"/>
                        </a:lnSpc>
                        <a:spcBef>
                          <a:spcPts val="50"/>
                        </a:spcBef>
                      </a:pPr>
                      <a:r>
                        <a:rPr sz="1050" b="1" dirty="0">
                          <a:solidFill>
                            <a:srgbClr val="002577"/>
                          </a:solidFill>
                          <a:latin typeface="Arial"/>
                          <a:cs typeface="Arial"/>
                        </a:rPr>
                        <a:t>UHC</a:t>
                      </a:r>
                      <a:r>
                        <a:rPr sz="1050" b="1" spc="-15" dirty="0">
                          <a:solidFill>
                            <a:srgbClr val="002577"/>
                          </a:solidFill>
                          <a:latin typeface="Arial"/>
                          <a:cs typeface="Arial"/>
                        </a:rPr>
                        <a:t> </a:t>
                      </a:r>
                      <a:r>
                        <a:rPr sz="1050" b="1" dirty="0">
                          <a:solidFill>
                            <a:srgbClr val="002577"/>
                          </a:solidFill>
                          <a:latin typeface="Arial"/>
                          <a:cs typeface="Arial"/>
                        </a:rPr>
                        <a:t>/</a:t>
                      </a:r>
                      <a:r>
                        <a:rPr sz="1050" b="1" spc="-25" dirty="0">
                          <a:solidFill>
                            <a:srgbClr val="002577"/>
                          </a:solidFill>
                          <a:latin typeface="Arial"/>
                          <a:cs typeface="Arial"/>
                        </a:rPr>
                        <a:t> UMR</a:t>
                      </a:r>
                      <a:endParaRPr sz="1050" dirty="0">
                        <a:latin typeface="Arial"/>
                        <a:cs typeface="Arial"/>
                      </a:endParaRPr>
                    </a:p>
                  </a:txBody>
                  <a:tcPr marL="0" marR="0" marT="6350" marB="0">
                    <a:lnL w="12700">
                      <a:solidFill>
                        <a:srgbClr val="002377"/>
                      </a:solidFill>
                      <a:prstDash val="solid"/>
                    </a:lnL>
                    <a:lnR w="12700">
                      <a:solidFill>
                        <a:srgbClr val="002377"/>
                      </a:solidFill>
                      <a:prstDash val="solid"/>
                    </a:lnR>
                    <a:lnT w="12700" cap="flat" cmpd="sng" algn="ctr">
                      <a:solidFill>
                        <a:srgbClr val="002377"/>
                      </a:solidFill>
                      <a:prstDash val="solid"/>
                      <a:round/>
                      <a:headEnd type="none" w="med" len="med"/>
                      <a:tailEnd type="none" w="med" len="med"/>
                    </a:lnT>
                    <a:lnB w="12700">
                      <a:solidFill>
                        <a:srgbClr val="002377"/>
                      </a:solidFill>
                      <a:prstDash val="solid"/>
                    </a:lnB>
                    <a:solidFill>
                      <a:srgbClr val="D9D9D9"/>
                    </a:solidFill>
                  </a:tcPr>
                </a:tc>
                <a:extLst>
                  <a:ext uri="{0D108BD9-81ED-4DB2-BD59-A6C34878D82A}">
                    <a16:rowId xmlns:a16="http://schemas.microsoft.com/office/drawing/2014/main" val="10000"/>
                  </a:ext>
                </a:extLst>
              </a:tr>
              <a:tr h="168275">
                <a:tc>
                  <a:txBody>
                    <a:bodyPr/>
                    <a:lstStyle/>
                    <a:p>
                      <a:pPr algn="ctr">
                        <a:lnSpc>
                          <a:spcPts val="1175"/>
                        </a:lnSpc>
                        <a:spcBef>
                          <a:spcPts val="50"/>
                        </a:spcBef>
                      </a:pPr>
                      <a:r>
                        <a:rPr sz="1050" b="1" dirty="0">
                          <a:solidFill>
                            <a:srgbClr val="002577"/>
                          </a:solidFill>
                          <a:latin typeface="Arial"/>
                          <a:cs typeface="Arial"/>
                        </a:rPr>
                        <a:t>SHARED</a:t>
                      </a:r>
                      <a:r>
                        <a:rPr sz="1050" b="1" spc="-35" dirty="0">
                          <a:solidFill>
                            <a:srgbClr val="002577"/>
                          </a:solidFill>
                          <a:latin typeface="Arial"/>
                          <a:cs typeface="Arial"/>
                        </a:rPr>
                        <a:t> </a:t>
                      </a:r>
                      <a:r>
                        <a:rPr sz="1050" b="1" dirty="0">
                          <a:solidFill>
                            <a:srgbClr val="002577"/>
                          </a:solidFill>
                          <a:latin typeface="Arial"/>
                          <a:cs typeface="Arial"/>
                        </a:rPr>
                        <a:t>DATA</a:t>
                      </a:r>
                      <a:r>
                        <a:rPr sz="1050" b="1" spc="-35" dirty="0">
                          <a:solidFill>
                            <a:srgbClr val="002577"/>
                          </a:solidFill>
                          <a:latin typeface="Arial"/>
                          <a:cs typeface="Arial"/>
                        </a:rPr>
                        <a:t> </a:t>
                      </a:r>
                      <a:r>
                        <a:rPr sz="1050" b="1" spc="-10" dirty="0">
                          <a:solidFill>
                            <a:srgbClr val="002577"/>
                          </a:solidFill>
                          <a:latin typeface="Arial"/>
                          <a:cs typeface="Arial"/>
                        </a:rPr>
                        <a:t>SUBMISSION</a:t>
                      </a:r>
                      <a:endParaRPr sz="1050" dirty="0">
                        <a:latin typeface="Arial"/>
                        <a:cs typeface="Arial"/>
                      </a:endParaRPr>
                    </a:p>
                  </a:txBody>
                  <a:tcPr marL="0" marR="0" marT="635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tc>
                  <a:txBody>
                    <a:bodyPr/>
                    <a:lstStyle/>
                    <a:p>
                      <a:pPr marL="776605">
                        <a:lnSpc>
                          <a:spcPts val="1175"/>
                        </a:lnSpc>
                        <a:spcBef>
                          <a:spcPts val="50"/>
                        </a:spcBef>
                      </a:pPr>
                      <a:r>
                        <a:rPr sz="1050" b="1" dirty="0">
                          <a:solidFill>
                            <a:srgbClr val="002577"/>
                          </a:solidFill>
                          <a:latin typeface="Arial"/>
                          <a:cs typeface="Arial"/>
                        </a:rPr>
                        <a:t>UHC/UMR</a:t>
                      </a:r>
                      <a:r>
                        <a:rPr sz="1050" b="1" spc="-60" dirty="0">
                          <a:solidFill>
                            <a:srgbClr val="002577"/>
                          </a:solidFill>
                          <a:latin typeface="Arial"/>
                          <a:cs typeface="Arial"/>
                        </a:rPr>
                        <a:t> </a:t>
                      </a:r>
                      <a:r>
                        <a:rPr sz="1050" b="1" dirty="0">
                          <a:solidFill>
                            <a:srgbClr val="002577"/>
                          </a:solidFill>
                          <a:latin typeface="Arial"/>
                          <a:cs typeface="Arial"/>
                        </a:rPr>
                        <a:t>SUBMITS</a:t>
                      </a:r>
                      <a:r>
                        <a:rPr sz="1050" b="1" spc="-65" dirty="0">
                          <a:solidFill>
                            <a:srgbClr val="002577"/>
                          </a:solidFill>
                          <a:latin typeface="Arial"/>
                          <a:cs typeface="Arial"/>
                        </a:rPr>
                        <a:t> </a:t>
                      </a:r>
                      <a:r>
                        <a:rPr sz="1050" b="1" dirty="0">
                          <a:solidFill>
                            <a:srgbClr val="002577"/>
                          </a:solidFill>
                          <a:latin typeface="Arial"/>
                          <a:cs typeface="Arial"/>
                        </a:rPr>
                        <a:t>ALL</a:t>
                      </a:r>
                      <a:r>
                        <a:rPr sz="1050" b="1" spc="-10" dirty="0">
                          <a:solidFill>
                            <a:srgbClr val="002577"/>
                          </a:solidFill>
                          <a:latin typeface="Arial"/>
                          <a:cs typeface="Arial"/>
                        </a:rPr>
                        <a:t> </a:t>
                      </a:r>
                      <a:r>
                        <a:rPr sz="1050" b="1" spc="-20" dirty="0">
                          <a:solidFill>
                            <a:srgbClr val="002577"/>
                          </a:solidFill>
                          <a:latin typeface="Arial"/>
                          <a:cs typeface="Arial"/>
                        </a:rPr>
                        <a:t>DATA</a:t>
                      </a:r>
                      <a:endParaRPr sz="1050" dirty="0">
                        <a:latin typeface="Arial"/>
                        <a:cs typeface="Arial"/>
                      </a:endParaRPr>
                    </a:p>
                  </a:txBody>
                  <a:tcPr marL="0" marR="0" marT="635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0001"/>
                  </a:ext>
                </a:extLst>
              </a:tr>
              <a:tr h="197485">
                <a:tc>
                  <a:txBody>
                    <a:bodyPr/>
                    <a:lstStyle/>
                    <a:p>
                      <a:pPr algn="ctr">
                        <a:lnSpc>
                          <a:spcPct val="100000"/>
                        </a:lnSpc>
                        <a:spcBef>
                          <a:spcPts val="150"/>
                        </a:spcBef>
                      </a:pPr>
                      <a:r>
                        <a:rPr sz="1050" dirty="0">
                          <a:solidFill>
                            <a:srgbClr val="002577"/>
                          </a:solidFill>
                          <a:latin typeface="Arial"/>
                          <a:cs typeface="Arial"/>
                        </a:rPr>
                        <a:t>National</a:t>
                      </a:r>
                      <a:r>
                        <a:rPr sz="1050" spc="-25" dirty="0">
                          <a:solidFill>
                            <a:srgbClr val="002577"/>
                          </a:solidFill>
                          <a:latin typeface="Arial"/>
                          <a:cs typeface="Arial"/>
                        </a:rPr>
                        <a:t> </a:t>
                      </a:r>
                      <a:r>
                        <a:rPr sz="1050" dirty="0">
                          <a:solidFill>
                            <a:srgbClr val="002577"/>
                          </a:solidFill>
                          <a:latin typeface="Arial"/>
                          <a:cs typeface="Arial"/>
                        </a:rPr>
                        <a:t>Accounts,</a:t>
                      </a:r>
                      <a:r>
                        <a:rPr sz="1050" spc="-45" dirty="0">
                          <a:solidFill>
                            <a:srgbClr val="002577"/>
                          </a:solidFill>
                          <a:latin typeface="Arial"/>
                          <a:cs typeface="Arial"/>
                        </a:rPr>
                        <a:t> </a:t>
                      </a:r>
                      <a:r>
                        <a:rPr sz="1050" dirty="0">
                          <a:solidFill>
                            <a:srgbClr val="002577"/>
                          </a:solidFill>
                          <a:latin typeface="Arial"/>
                          <a:cs typeface="Arial"/>
                        </a:rPr>
                        <a:t>Key</a:t>
                      </a:r>
                      <a:r>
                        <a:rPr sz="1050" spc="-35" dirty="0">
                          <a:solidFill>
                            <a:srgbClr val="002577"/>
                          </a:solidFill>
                          <a:latin typeface="Arial"/>
                          <a:cs typeface="Arial"/>
                        </a:rPr>
                        <a:t> </a:t>
                      </a:r>
                      <a:r>
                        <a:rPr sz="1050" dirty="0">
                          <a:solidFill>
                            <a:srgbClr val="002577"/>
                          </a:solidFill>
                          <a:latin typeface="Arial"/>
                          <a:cs typeface="Arial"/>
                        </a:rPr>
                        <a:t>Accounts,</a:t>
                      </a:r>
                      <a:r>
                        <a:rPr sz="1050" spc="-35" dirty="0">
                          <a:solidFill>
                            <a:srgbClr val="002577"/>
                          </a:solidFill>
                          <a:latin typeface="Arial"/>
                          <a:cs typeface="Arial"/>
                        </a:rPr>
                        <a:t> </a:t>
                      </a:r>
                      <a:r>
                        <a:rPr sz="1050" dirty="0">
                          <a:solidFill>
                            <a:srgbClr val="002577"/>
                          </a:solidFill>
                          <a:latin typeface="Arial"/>
                          <a:cs typeface="Arial"/>
                        </a:rPr>
                        <a:t>Public</a:t>
                      </a:r>
                      <a:r>
                        <a:rPr sz="1050" spc="-35" dirty="0">
                          <a:solidFill>
                            <a:srgbClr val="002577"/>
                          </a:solidFill>
                          <a:latin typeface="Arial"/>
                          <a:cs typeface="Arial"/>
                        </a:rPr>
                        <a:t> </a:t>
                      </a:r>
                      <a:r>
                        <a:rPr sz="1050" dirty="0">
                          <a:solidFill>
                            <a:srgbClr val="002577"/>
                          </a:solidFill>
                          <a:latin typeface="Arial"/>
                          <a:cs typeface="Arial"/>
                        </a:rPr>
                        <a:t>Sector,</a:t>
                      </a:r>
                      <a:r>
                        <a:rPr sz="1050" spc="-35" dirty="0">
                          <a:solidFill>
                            <a:srgbClr val="002577"/>
                          </a:solidFill>
                          <a:latin typeface="Arial"/>
                          <a:cs typeface="Arial"/>
                        </a:rPr>
                        <a:t> </a:t>
                      </a:r>
                      <a:r>
                        <a:rPr sz="1050" spc="-10" dirty="0">
                          <a:solidFill>
                            <a:srgbClr val="002577"/>
                          </a:solidFill>
                          <a:latin typeface="Arial"/>
                          <a:cs typeface="Arial"/>
                        </a:rPr>
                        <a:t>Surest</a:t>
                      </a:r>
                      <a:r>
                        <a:rPr sz="1050" spc="-10" dirty="0">
                          <a:solidFill>
                            <a:srgbClr val="002577"/>
                          </a:solidFill>
                          <a:latin typeface="Calibri"/>
                          <a:cs typeface="Calibri"/>
                        </a:rPr>
                        <a:t>™</a:t>
                      </a:r>
                      <a:endParaRPr sz="1050" dirty="0">
                        <a:latin typeface="Calibri"/>
                        <a:cs typeface="Calibri"/>
                      </a:endParaRPr>
                    </a:p>
                  </a:txBody>
                  <a:tcPr marL="0" marR="0" marT="19050"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tc>
                  <a:txBody>
                    <a:bodyPr/>
                    <a:lstStyle/>
                    <a:p>
                      <a:pPr marL="96520">
                        <a:lnSpc>
                          <a:spcPct val="100000"/>
                        </a:lnSpc>
                        <a:spcBef>
                          <a:spcPts val="165"/>
                        </a:spcBef>
                      </a:pPr>
                      <a:r>
                        <a:rPr sz="1050" dirty="0">
                          <a:solidFill>
                            <a:srgbClr val="002577"/>
                          </a:solidFill>
                          <a:latin typeface="Arial"/>
                          <a:cs typeface="Arial"/>
                        </a:rPr>
                        <a:t>Includes</a:t>
                      </a:r>
                      <a:r>
                        <a:rPr sz="1050" spc="-45" dirty="0">
                          <a:solidFill>
                            <a:srgbClr val="002577"/>
                          </a:solidFill>
                          <a:latin typeface="Arial"/>
                          <a:cs typeface="Arial"/>
                        </a:rPr>
                        <a:t> </a:t>
                      </a:r>
                      <a:r>
                        <a:rPr sz="1050" dirty="0">
                          <a:solidFill>
                            <a:srgbClr val="002577"/>
                          </a:solidFill>
                          <a:latin typeface="Arial"/>
                          <a:cs typeface="Arial"/>
                        </a:rPr>
                        <a:t>All</a:t>
                      </a:r>
                      <a:r>
                        <a:rPr sz="1050" spc="-45" dirty="0">
                          <a:solidFill>
                            <a:srgbClr val="002577"/>
                          </a:solidFill>
                          <a:latin typeface="Arial"/>
                          <a:cs typeface="Arial"/>
                        </a:rPr>
                        <a:t> </a:t>
                      </a:r>
                      <a:r>
                        <a:rPr sz="1050" dirty="0">
                          <a:solidFill>
                            <a:srgbClr val="002577"/>
                          </a:solidFill>
                          <a:latin typeface="Arial"/>
                          <a:cs typeface="Arial"/>
                        </a:rPr>
                        <a:t>Savers/Level</a:t>
                      </a:r>
                      <a:r>
                        <a:rPr sz="1050" spc="-35" dirty="0">
                          <a:solidFill>
                            <a:srgbClr val="002577"/>
                          </a:solidFill>
                          <a:latin typeface="Arial"/>
                          <a:cs typeface="Arial"/>
                        </a:rPr>
                        <a:t> </a:t>
                      </a:r>
                      <a:r>
                        <a:rPr sz="1050" dirty="0">
                          <a:solidFill>
                            <a:srgbClr val="002577"/>
                          </a:solidFill>
                          <a:latin typeface="Arial"/>
                          <a:cs typeface="Arial"/>
                        </a:rPr>
                        <a:t>Funded,</a:t>
                      </a:r>
                      <a:r>
                        <a:rPr sz="1050" spc="-55" dirty="0">
                          <a:solidFill>
                            <a:srgbClr val="002577"/>
                          </a:solidFill>
                          <a:latin typeface="Arial"/>
                          <a:cs typeface="Arial"/>
                        </a:rPr>
                        <a:t> </a:t>
                      </a:r>
                      <a:r>
                        <a:rPr sz="1050" dirty="0">
                          <a:solidFill>
                            <a:srgbClr val="002577"/>
                          </a:solidFill>
                          <a:latin typeface="Arial"/>
                          <a:cs typeface="Arial"/>
                        </a:rPr>
                        <a:t>Healthscope</a:t>
                      </a:r>
                      <a:r>
                        <a:rPr sz="1050" spc="-40" dirty="0">
                          <a:solidFill>
                            <a:srgbClr val="002577"/>
                          </a:solidFill>
                          <a:latin typeface="Arial"/>
                          <a:cs typeface="Arial"/>
                        </a:rPr>
                        <a:t> </a:t>
                      </a:r>
                      <a:r>
                        <a:rPr sz="1050" spc="-10" dirty="0">
                          <a:solidFill>
                            <a:srgbClr val="002577"/>
                          </a:solidFill>
                          <a:latin typeface="Arial"/>
                          <a:cs typeface="Arial"/>
                        </a:rPr>
                        <a:t>Benefits</a:t>
                      </a:r>
                      <a:endParaRPr sz="1050" dirty="0">
                        <a:latin typeface="Arial"/>
                        <a:cs typeface="Arial"/>
                      </a:endParaRPr>
                    </a:p>
                  </a:txBody>
                  <a:tcPr marL="0" marR="0" marT="20955" marB="0">
                    <a:lnL w="12700">
                      <a:solidFill>
                        <a:srgbClr val="002377"/>
                      </a:solidFill>
                      <a:prstDash val="solid"/>
                    </a:lnL>
                    <a:lnR w="12700">
                      <a:solidFill>
                        <a:srgbClr val="002377"/>
                      </a:solidFill>
                      <a:prstDash val="solid"/>
                    </a:lnR>
                    <a:lnT w="12700">
                      <a:solidFill>
                        <a:srgbClr val="002377"/>
                      </a:solidFill>
                      <a:prstDash val="solid"/>
                    </a:lnT>
                    <a:lnB w="12700">
                      <a:solidFill>
                        <a:srgbClr val="002377"/>
                      </a:solidFill>
                      <a:prstDash val="solid"/>
                    </a:lnB>
                    <a:solidFill>
                      <a:srgbClr val="D9D9D9"/>
                    </a:solidFill>
                  </a:tcPr>
                </a:tc>
                <a:extLst>
                  <a:ext uri="{0D108BD9-81ED-4DB2-BD59-A6C34878D82A}">
                    <a16:rowId xmlns:a16="http://schemas.microsoft.com/office/drawing/2014/main" val="10002"/>
                  </a:ext>
                </a:extLst>
              </a:tr>
              <a:tr h="469265">
                <a:tc>
                  <a:txBody>
                    <a:bodyPr/>
                    <a:lstStyle/>
                    <a:p>
                      <a:pPr marL="294005" marR="92710" indent="-226060">
                        <a:lnSpc>
                          <a:spcPts val="1180"/>
                        </a:lnSpc>
                        <a:spcBef>
                          <a:spcPts val="85"/>
                        </a:spcBef>
                        <a:buFont typeface="Symbol"/>
                        <a:buChar char=""/>
                        <a:tabLst>
                          <a:tab pos="294005" algn="l"/>
                          <a:tab pos="294640" algn="l"/>
                        </a:tabLst>
                      </a:pPr>
                      <a:r>
                        <a:rPr sz="1000" spc="-10" dirty="0">
                          <a:solidFill>
                            <a:srgbClr val="002377"/>
                          </a:solidFill>
                          <a:latin typeface="Arial"/>
                          <a:cs typeface="Arial"/>
                        </a:rPr>
                        <a:t>Self-funded</a:t>
                      </a:r>
                      <a:r>
                        <a:rPr sz="1000" spc="-50" dirty="0">
                          <a:solidFill>
                            <a:srgbClr val="002377"/>
                          </a:solidFill>
                          <a:latin typeface="Arial"/>
                          <a:cs typeface="Arial"/>
                        </a:rPr>
                        <a:t> </a:t>
                      </a:r>
                      <a:r>
                        <a:rPr sz="1000" dirty="0">
                          <a:solidFill>
                            <a:srgbClr val="002377"/>
                          </a:solidFill>
                          <a:latin typeface="Arial"/>
                          <a:cs typeface="Arial"/>
                        </a:rPr>
                        <a:t>customer</a:t>
                      </a:r>
                      <a:r>
                        <a:rPr sz="1000" spc="-50" dirty="0">
                          <a:solidFill>
                            <a:srgbClr val="002377"/>
                          </a:solidFill>
                          <a:latin typeface="Arial"/>
                          <a:cs typeface="Arial"/>
                        </a:rPr>
                        <a:t> </a:t>
                      </a:r>
                      <a:r>
                        <a:rPr sz="1000" b="1" dirty="0">
                          <a:solidFill>
                            <a:srgbClr val="002377"/>
                          </a:solidFill>
                          <a:latin typeface="Arial"/>
                          <a:cs typeface="Arial"/>
                        </a:rPr>
                        <a:t>must</a:t>
                      </a:r>
                      <a:r>
                        <a:rPr sz="1000" b="1" spc="-20" dirty="0">
                          <a:solidFill>
                            <a:srgbClr val="002377"/>
                          </a:solidFill>
                          <a:latin typeface="Arial"/>
                          <a:cs typeface="Arial"/>
                        </a:rPr>
                        <a:t> </a:t>
                      </a:r>
                      <a:r>
                        <a:rPr sz="1000" dirty="0">
                          <a:solidFill>
                            <a:srgbClr val="002377"/>
                          </a:solidFill>
                          <a:latin typeface="Arial"/>
                          <a:cs typeface="Arial"/>
                        </a:rPr>
                        <a:t>submit</a:t>
                      </a:r>
                      <a:r>
                        <a:rPr sz="1000" spc="-30" dirty="0">
                          <a:solidFill>
                            <a:srgbClr val="002377"/>
                          </a:solidFill>
                          <a:latin typeface="Arial"/>
                          <a:cs typeface="Arial"/>
                        </a:rPr>
                        <a:t> </a:t>
                      </a:r>
                      <a:r>
                        <a:rPr sz="1000" b="1" dirty="0">
                          <a:solidFill>
                            <a:srgbClr val="002377"/>
                          </a:solidFill>
                          <a:latin typeface="Arial"/>
                          <a:cs typeface="Arial"/>
                        </a:rPr>
                        <a:t>P2,</a:t>
                      </a:r>
                      <a:r>
                        <a:rPr sz="1000" b="1" spc="-25" dirty="0">
                          <a:solidFill>
                            <a:srgbClr val="002377"/>
                          </a:solidFill>
                          <a:latin typeface="Arial"/>
                          <a:cs typeface="Arial"/>
                        </a:rPr>
                        <a:t> </a:t>
                      </a:r>
                      <a:r>
                        <a:rPr sz="1000" b="1" dirty="0">
                          <a:solidFill>
                            <a:srgbClr val="002377"/>
                          </a:solidFill>
                          <a:latin typeface="Arial"/>
                          <a:cs typeface="Arial"/>
                        </a:rPr>
                        <a:t>D1</a:t>
                      </a:r>
                      <a:r>
                        <a:rPr sz="1000" b="1" spc="-25" dirty="0">
                          <a:solidFill>
                            <a:srgbClr val="002377"/>
                          </a:solidFill>
                          <a:latin typeface="Arial"/>
                          <a:cs typeface="Arial"/>
                        </a:rPr>
                        <a:t> </a:t>
                      </a:r>
                      <a:r>
                        <a:rPr sz="1000" dirty="0">
                          <a:solidFill>
                            <a:srgbClr val="002577"/>
                          </a:solidFill>
                          <a:latin typeface="Arial"/>
                          <a:cs typeface="Arial"/>
                        </a:rPr>
                        <a:t>directly</a:t>
                      </a:r>
                      <a:r>
                        <a:rPr sz="1000" spc="-5" dirty="0">
                          <a:solidFill>
                            <a:srgbClr val="002577"/>
                          </a:solidFill>
                          <a:latin typeface="Arial"/>
                          <a:cs typeface="Arial"/>
                        </a:rPr>
                        <a:t> </a:t>
                      </a:r>
                      <a:r>
                        <a:rPr sz="1000" dirty="0">
                          <a:solidFill>
                            <a:srgbClr val="002577"/>
                          </a:solidFill>
                          <a:latin typeface="Arial"/>
                          <a:cs typeface="Arial"/>
                        </a:rPr>
                        <a:t>to</a:t>
                      </a:r>
                      <a:r>
                        <a:rPr sz="1000" spc="-40" dirty="0">
                          <a:solidFill>
                            <a:srgbClr val="002577"/>
                          </a:solidFill>
                          <a:latin typeface="Arial"/>
                          <a:cs typeface="Arial"/>
                        </a:rPr>
                        <a:t> </a:t>
                      </a:r>
                      <a:r>
                        <a:rPr sz="1000" spc="-25" dirty="0">
                          <a:solidFill>
                            <a:srgbClr val="002577"/>
                          </a:solidFill>
                          <a:latin typeface="Arial"/>
                          <a:cs typeface="Arial"/>
                        </a:rPr>
                        <a:t>the </a:t>
                      </a:r>
                      <a:r>
                        <a:rPr sz="1000" dirty="0">
                          <a:solidFill>
                            <a:srgbClr val="002577"/>
                          </a:solidFill>
                          <a:latin typeface="Arial"/>
                          <a:cs typeface="Arial"/>
                        </a:rPr>
                        <a:t>CMS</a:t>
                      </a:r>
                      <a:r>
                        <a:rPr sz="1000" spc="-25" dirty="0">
                          <a:solidFill>
                            <a:srgbClr val="002577"/>
                          </a:solidFill>
                          <a:latin typeface="Arial"/>
                          <a:cs typeface="Arial"/>
                        </a:rPr>
                        <a:t> </a:t>
                      </a:r>
                      <a:r>
                        <a:rPr sz="1000" spc="-20" dirty="0">
                          <a:solidFill>
                            <a:srgbClr val="002577"/>
                          </a:solidFill>
                          <a:latin typeface="Arial"/>
                          <a:cs typeface="Arial"/>
                        </a:rPr>
                        <a:t>site</a:t>
                      </a:r>
                      <a:endParaRPr sz="1000" dirty="0">
                        <a:latin typeface="Arial"/>
                        <a:cs typeface="Arial"/>
                      </a:endParaRPr>
                    </a:p>
                    <a:p>
                      <a:pPr marL="294005" indent="-226060">
                        <a:lnSpc>
                          <a:spcPts val="1150"/>
                        </a:lnSpc>
                        <a:buFont typeface="Symbol"/>
                        <a:buChar char=""/>
                        <a:tabLst>
                          <a:tab pos="294005" algn="l"/>
                          <a:tab pos="294640" algn="l"/>
                        </a:tabLst>
                      </a:pPr>
                      <a:r>
                        <a:rPr sz="1000" dirty="0">
                          <a:solidFill>
                            <a:srgbClr val="002577"/>
                          </a:solidFill>
                          <a:latin typeface="Arial"/>
                          <a:cs typeface="Arial"/>
                        </a:rPr>
                        <a:t>UHC/OptumRx</a:t>
                      </a:r>
                      <a:r>
                        <a:rPr sz="1000" spc="-35" dirty="0">
                          <a:solidFill>
                            <a:srgbClr val="002577"/>
                          </a:solidFill>
                          <a:latin typeface="Arial"/>
                          <a:cs typeface="Arial"/>
                        </a:rPr>
                        <a:t> </a:t>
                      </a:r>
                      <a:r>
                        <a:rPr sz="1000" spc="-10" dirty="0">
                          <a:solidFill>
                            <a:srgbClr val="002577"/>
                          </a:solidFill>
                          <a:latin typeface="Arial"/>
                          <a:cs typeface="Arial"/>
                        </a:rPr>
                        <a:t>carve-</a:t>
                      </a:r>
                      <a:r>
                        <a:rPr sz="1000" dirty="0">
                          <a:solidFill>
                            <a:srgbClr val="002577"/>
                          </a:solidFill>
                          <a:latin typeface="Arial"/>
                          <a:cs typeface="Arial"/>
                        </a:rPr>
                        <a:t>in</a:t>
                      </a:r>
                      <a:r>
                        <a:rPr sz="1000" spc="-15" dirty="0">
                          <a:solidFill>
                            <a:srgbClr val="002577"/>
                          </a:solidFill>
                          <a:latin typeface="Arial"/>
                          <a:cs typeface="Arial"/>
                        </a:rPr>
                        <a:t> </a:t>
                      </a:r>
                      <a:r>
                        <a:rPr sz="1000" dirty="0">
                          <a:solidFill>
                            <a:srgbClr val="002577"/>
                          </a:solidFill>
                          <a:latin typeface="Arial"/>
                          <a:cs typeface="Arial"/>
                        </a:rPr>
                        <a:t>submits</a:t>
                      </a:r>
                      <a:r>
                        <a:rPr sz="1000" spc="-45" dirty="0">
                          <a:solidFill>
                            <a:srgbClr val="002577"/>
                          </a:solidFill>
                          <a:latin typeface="Arial"/>
                          <a:cs typeface="Arial"/>
                        </a:rPr>
                        <a:t> </a:t>
                      </a:r>
                      <a:r>
                        <a:rPr sz="1000" b="1" dirty="0">
                          <a:solidFill>
                            <a:srgbClr val="002577"/>
                          </a:solidFill>
                          <a:latin typeface="Arial"/>
                          <a:cs typeface="Arial"/>
                        </a:rPr>
                        <a:t>D2,</a:t>
                      </a:r>
                      <a:r>
                        <a:rPr sz="1000" b="1" spc="-25" dirty="0">
                          <a:solidFill>
                            <a:srgbClr val="002577"/>
                          </a:solidFill>
                          <a:latin typeface="Arial"/>
                          <a:cs typeface="Arial"/>
                        </a:rPr>
                        <a:t> </a:t>
                      </a:r>
                      <a:r>
                        <a:rPr sz="1000" b="1" spc="-10" dirty="0">
                          <a:solidFill>
                            <a:srgbClr val="002577"/>
                          </a:solidFill>
                          <a:latin typeface="Arial"/>
                          <a:cs typeface="Arial"/>
                        </a:rPr>
                        <a:t>D3-</a:t>
                      </a:r>
                      <a:r>
                        <a:rPr sz="1000" b="1" spc="-25" dirty="0">
                          <a:solidFill>
                            <a:srgbClr val="002577"/>
                          </a:solidFill>
                          <a:latin typeface="Arial"/>
                          <a:cs typeface="Arial"/>
                        </a:rPr>
                        <a:t>D8</a:t>
                      </a:r>
                      <a:endParaRPr sz="1000" dirty="0">
                        <a:latin typeface="Arial"/>
                        <a:cs typeface="Arial"/>
                      </a:endParaRPr>
                    </a:p>
                  </a:txBody>
                  <a:tcPr marL="0" marR="0" marT="10795" marB="0">
                    <a:lnL w="12700">
                      <a:solidFill>
                        <a:srgbClr val="002377"/>
                      </a:solidFill>
                      <a:prstDash val="solid"/>
                    </a:lnL>
                    <a:lnR w="12700" cap="flat" cmpd="sng" algn="ctr">
                      <a:solidFill>
                        <a:srgbClr val="002377"/>
                      </a:solidFill>
                      <a:prstDash val="solid"/>
                      <a:round/>
                      <a:headEnd type="none" w="med" len="med"/>
                      <a:tailEnd type="none" w="med" len="med"/>
                    </a:lnR>
                    <a:lnT w="12700" cap="flat" cmpd="sng" algn="ctr">
                      <a:solidFill>
                        <a:srgbClr val="002377"/>
                      </a:solidFill>
                      <a:prstDash val="solid"/>
                      <a:round/>
                      <a:headEnd type="none" w="med" len="med"/>
                      <a:tailEnd type="none" w="med" len="med"/>
                    </a:lnT>
                    <a:lnB w="12700">
                      <a:solidFill>
                        <a:srgbClr val="FFFFFF"/>
                      </a:solidFill>
                      <a:prstDash val="solid"/>
                    </a:lnB>
                  </a:tcPr>
                </a:tc>
                <a:tc>
                  <a:txBody>
                    <a:bodyPr/>
                    <a:lstStyle/>
                    <a:p>
                      <a:pPr>
                        <a:lnSpc>
                          <a:spcPct val="100000"/>
                        </a:lnSpc>
                        <a:spcBef>
                          <a:spcPts val="55"/>
                        </a:spcBef>
                      </a:pPr>
                      <a:endParaRPr sz="1000" dirty="0">
                        <a:latin typeface="Times New Roman"/>
                        <a:cs typeface="Times New Roman"/>
                      </a:endParaRPr>
                    </a:p>
                    <a:p>
                      <a:pPr marL="294640" indent="-226060">
                        <a:lnSpc>
                          <a:spcPct val="100000"/>
                        </a:lnSpc>
                        <a:buFont typeface="Symbol"/>
                        <a:buChar char=""/>
                        <a:tabLst>
                          <a:tab pos="294640" algn="l"/>
                          <a:tab pos="295275" algn="l"/>
                        </a:tabLst>
                      </a:pPr>
                      <a:r>
                        <a:rPr sz="1000" dirty="0">
                          <a:solidFill>
                            <a:srgbClr val="002377"/>
                          </a:solidFill>
                          <a:latin typeface="Arial"/>
                          <a:cs typeface="Arial"/>
                        </a:rPr>
                        <a:t>UHC</a:t>
                      </a:r>
                      <a:r>
                        <a:rPr sz="1000" spc="-20" dirty="0">
                          <a:solidFill>
                            <a:srgbClr val="002377"/>
                          </a:solidFill>
                          <a:latin typeface="Arial"/>
                          <a:cs typeface="Arial"/>
                        </a:rPr>
                        <a:t> </a:t>
                      </a:r>
                      <a:r>
                        <a:rPr sz="1000" dirty="0">
                          <a:solidFill>
                            <a:srgbClr val="002377"/>
                          </a:solidFill>
                          <a:latin typeface="Arial"/>
                          <a:cs typeface="Arial"/>
                        </a:rPr>
                        <a:t>(USP)/UMR submits</a:t>
                      </a:r>
                      <a:r>
                        <a:rPr sz="1000" spc="-40" dirty="0">
                          <a:solidFill>
                            <a:srgbClr val="002377"/>
                          </a:solidFill>
                          <a:latin typeface="Arial"/>
                          <a:cs typeface="Arial"/>
                        </a:rPr>
                        <a:t> </a:t>
                      </a:r>
                      <a:r>
                        <a:rPr sz="1000" b="1" dirty="0">
                          <a:solidFill>
                            <a:srgbClr val="002377"/>
                          </a:solidFill>
                          <a:latin typeface="Arial"/>
                          <a:cs typeface="Arial"/>
                        </a:rPr>
                        <a:t>P2,</a:t>
                      </a:r>
                      <a:r>
                        <a:rPr sz="1000" b="1" spc="-30" dirty="0">
                          <a:solidFill>
                            <a:srgbClr val="002377"/>
                          </a:solidFill>
                          <a:latin typeface="Arial"/>
                          <a:cs typeface="Arial"/>
                        </a:rPr>
                        <a:t> </a:t>
                      </a:r>
                      <a:r>
                        <a:rPr sz="1000" b="1" dirty="0">
                          <a:solidFill>
                            <a:srgbClr val="002377"/>
                          </a:solidFill>
                          <a:latin typeface="Arial"/>
                          <a:cs typeface="Arial"/>
                        </a:rPr>
                        <a:t>D1,</a:t>
                      </a:r>
                      <a:r>
                        <a:rPr sz="1000" b="1" spc="-30" dirty="0">
                          <a:solidFill>
                            <a:srgbClr val="002377"/>
                          </a:solidFill>
                          <a:latin typeface="Arial"/>
                          <a:cs typeface="Arial"/>
                        </a:rPr>
                        <a:t> </a:t>
                      </a:r>
                      <a:r>
                        <a:rPr sz="1000" b="1" dirty="0">
                          <a:solidFill>
                            <a:srgbClr val="002377"/>
                          </a:solidFill>
                          <a:latin typeface="Arial"/>
                          <a:cs typeface="Arial"/>
                        </a:rPr>
                        <a:t>D2,</a:t>
                      </a:r>
                      <a:r>
                        <a:rPr sz="1000" b="1" spc="-35" dirty="0">
                          <a:solidFill>
                            <a:srgbClr val="002377"/>
                          </a:solidFill>
                          <a:latin typeface="Arial"/>
                          <a:cs typeface="Arial"/>
                        </a:rPr>
                        <a:t> </a:t>
                      </a:r>
                      <a:r>
                        <a:rPr sz="1000" b="1" spc="-10" dirty="0">
                          <a:solidFill>
                            <a:srgbClr val="002377"/>
                          </a:solidFill>
                          <a:latin typeface="Arial"/>
                          <a:cs typeface="Arial"/>
                        </a:rPr>
                        <a:t>D3-</a:t>
                      </a:r>
                      <a:r>
                        <a:rPr sz="1000" b="1" spc="-25" dirty="0">
                          <a:solidFill>
                            <a:srgbClr val="002377"/>
                          </a:solidFill>
                          <a:latin typeface="Arial"/>
                          <a:cs typeface="Arial"/>
                        </a:rPr>
                        <a:t>D8</a:t>
                      </a:r>
                      <a:endParaRPr sz="1000" dirty="0">
                        <a:latin typeface="Arial"/>
                        <a:cs typeface="Arial"/>
                      </a:endParaRPr>
                    </a:p>
                  </a:txBody>
                  <a:tcPr marL="0" marR="0" marT="6985" marB="0">
                    <a:lnL w="12700" cap="flat" cmpd="sng" algn="ctr">
                      <a:solidFill>
                        <a:srgbClr val="002377"/>
                      </a:solidFill>
                      <a:prstDash val="solid"/>
                      <a:round/>
                      <a:headEnd type="none" w="med" len="med"/>
                      <a:tailEnd type="none" w="med" len="med"/>
                    </a:lnL>
                    <a:lnR w="12700">
                      <a:solidFill>
                        <a:srgbClr val="002377"/>
                      </a:solidFill>
                      <a:prstDash val="solid"/>
                    </a:lnR>
                    <a:lnT w="12700" cap="flat" cmpd="sng" algn="ctr">
                      <a:solidFill>
                        <a:srgbClr val="002377"/>
                      </a:solidFill>
                      <a:prstDash val="solid"/>
                      <a:round/>
                      <a:headEnd type="none" w="med" len="med"/>
                      <a:tailEnd type="none" w="med" len="med"/>
                    </a:lnT>
                    <a:lnB w="12700">
                      <a:solidFill>
                        <a:srgbClr val="FFFFFF"/>
                      </a:solidFill>
                      <a:prstDash val="solid"/>
                    </a:lnB>
                  </a:tcPr>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6DC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BE32A0CB704E4483514380345C5F81" ma:contentTypeVersion="10" ma:contentTypeDescription="Create a new document." ma:contentTypeScope="" ma:versionID="cf96cd6bee60aad126c3a04b45f0cb13">
  <xsd:schema xmlns:xsd="http://www.w3.org/2001/XMLSchema" xmlns:xs="http://www.w3.org/2001/XMLSchema" xmlns:p="http://schemas.microsoft.com/office/2006/metadata/properties" xmlns:ns2="f49b3992-bf94-4cda-b183-bcbd5e9f05a9" xmlns:ns3="ac255d91-bd5e-47d8-9e5a-407045488485" targetNamespace="http://schemas.microsoft.com/office/2006/metadata/properties" ma:root="true" ma:fieldsID="0b0c692b6a1a081718173548e16e70b4" ns2:_="" ns3:_="">
    <xsd:import namespace="f49b3992-bf94-4cda-b183-bcbd5e9f05a9"/>
    <xsd:import namespace="ac255d91-bd5e-47d8-9e5a-40704548848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9b3992-bf94-4cda-b183-bcbd5e9f05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255d91-bd5e-47d8-9e5a-4070454884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00F41-2DC9-4E01-BBDB-F9CB16D0F414}">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f49b3992-bf94-4cda-b183-bcbd5e9f05a9"/>
    <ds:schemaRef ds:uri="http://schemas.microsoft.com/office/infopath/2007/PartnerControls"/>
    <ds:schemaRef ds:uri="http://purl.org/dc/elements/1.1/"/>
    <ds:schemaRef ds:uri="ac255d91-bd5e-47d8-9e5a-407045488485"/>
    <ds:schemaRef ds:uri="http://www.w3.org/XML/1998/namespace"/>
    <ds:schemaRef ds:uri="http://purl.org/dc/dcmitype/"/>
  </ds:schemaRefs>
</ds:datastoreItem>
</file>

<file path=customXml/itemProps2.xml><?xml version="1.0" encoding="utf-8"?>
<ds:datastoreItem xmlns:ds="http://schemas.openxmlformats.org/officeDocument/2006/customXml" ds:itemID="{26341C1F-2866-4D4C-803F-EAE11752BF36}">
  <ds:schemaRefs>
    <ds:schemaRef ds:uri="http://schemas.microsoft.com/sharepoint/v3/contenttype/forms"/>
  </ds:schemaRefs>
</ds:datastoreItem>
</file>

<file path=customXml/itemProps3.xml><?xml version="1.0" encoding="utf-8"?>
<ds:datastoreItem xmlns:ds="http://schemas.openxmlformats.org/officeDocument/2006/customXml" ds:itemID="{99440052-B2E0-4821-B33B-F59CE0AB5314}">
  <ds:schemaRefs>
    <ds:schemaRef ds:uri="ac255d91-bd5e-47d8-9e5a-407045488485"/>
    <ds:schemaRef ds:uri="f49b3992-bf94-4cda-b183-bcbd5e9f05a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66</TotalTime>
  <Words>4358</Words>
  <Application>Microsoft Office PowerPoint</Application>
  <PresentationFormat>Custom</PresentationFormat>
  <Paragraphs>311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Symbol</vt:lpstr>
      <vt:lpstr>Times New Roman</vt:lpstr>
      <vt:lpstr>Wingdings</vt:lpstr>
      <vt:lpstr>Office Theme</vt:lpstr>
      <vt:lpstr>UnitedHealthcare/OptumRx Approach to CAA Pharmacy Benefits and Costs Reporting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UnitedHealthcare Approach to CAA Pharmacy Benefits and Costs Reporting Guide</dc:title>
  <dc:creator>Hancock, Loren D</dc:creator>
  <cp:lastModifiedBy>Frascino, Mj</cp:lastModifiedBy>
  <cp:revision>54</cp:revision>
  <dcterms:created xsi:type="dcterms:W3CDTF">2022-10-31T15:04:27Z</dcterms:created>
  <dcterms:modified xsi:type="dcterms:W3CDTF">2022-11-09T23:15:41Z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2022-10-14T00:00:00Z</vt:filetime>
  </property>
  <property fmtid="{D5CDD505-2E9C-101B-9397-08002B2CF9AE}" pid="3" name="Creator">
    <vt:lpwstr>Microsoft® PowerPoint® for Microsoft 365</vt:lpwstr>
  </property>
  <property fmtid="{D5CDD505-2E9C-101B-9397-08002B2CF9AE}" pid="4" name="LastSaved">
    <vt:filetime>2022-10-31T00:00:00Z</vt:filetime>
  </property>
  <property fmtid="{D5CDD505-2E9C-101B-9397-08002B2CF9AE}" pid="5" name="MSIP_Label_320f21ee-9bdc-4991-8abe-58f53448e302_Enabled">
    <vt:lpwstr>true</vt:lpwstr>
  </property>
  <property fmtid="{D5CDD505-2E9C-101B-9397-08002B2CF9AE}" pid="6" name="MSIP_Label_320f21ee-9bdc-4991-8abe-58f53448e302_SetDate">
    <vt:lpwstr>2022-10-31T15:04:40Z</vt:lpwstr>
  </property>
  <property fmtid="{D5CDD505-2E9C-101B-9397-08002B2CF9AE}" pid="7" name="MSIP_Label_320f21ee-9bdc-4991-8abe-58f53448e302_Method">
    <vt:lpwstr>Privileged</vt:lpwstr>
  </property>
  <property fmtid="{D5CDD505-2E9C-101B-9397-08002B2CF9AE}" pid="8" name="MSIP_Label_320f21ee-9bdc-4991-8abe-58f53448e302_Name">
    <vt:lpwstr>External Label</vt:lpwstr>
  </property>
  <property fmtid="{D5CDD505-2E9C-101B-9397-08002B2CF9AE}" pid="9" name="MSIP_Label_320f21ee-9bdc-4991-8abe-58f53448e302_SiteId">
    <vt:lpwstr>db05faca-c82a-4b9d-b9c5-0f64b6755421</vt:lpwstr>
  </property>
  <property fmtid="{D5CDD505-2E9C-101B-9397-08002B2CF9AE}" pid="10" name="MSIP_Label_320f21ee-9bdc-4991-8abe-58f53448e302_ActionId">
    <vt:lpwstr>8f955e93-b175-4371-97a6-83644b7ab4b7</vt:lpwstr>
  </property>
  <property fmtid="{D5CDD505-2E9C-101B-9397-08002B2CF9AE}" pid="11" name="MSIP_Label_320f21ee-9bdc-4991-8abe-58f53448e302_ContentBits">
    <vt:lpwstr>0</vt:lpwstr>
  </property>
  <property fmtid="{D5CDD505-2E9C-101B-9397-08002B2CF9AE}" pid="12" name="ContentTypeId">
    <vt:lpwstr>0x010100AFBE32A0CB704E4483514380345C5F81</vt:lpwstr>
  </property>
</Properties>
</file>